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68" r:id="rId3"/>
    <p:sldId id="258" r:id="rId4"/>
    <p:sldId id="259" r:id="rId5"/>
    <p:sldId id="275" r:id="rId6"/>
    <p:sldId id="276" r:id="rId7"/>
    <p:sldId id="274" r:id="rId8"/>
    <p:sldId id="272" r:id="rId9"/>
    <p:sldId id="257" r:id="rId10"/>
    <p:sldId id="261" r:id="rId11"/>
    <p:sldId id="264" r:id="rId12"/>
    <p:sldId id="277" r:id="rId13"/>
    <p:sldId id="260" r:id="rId14"/>
    <p:sldId id="265" r:id="rId15"/>
    <p:sldId id="278" r:id="rId16"/>
    <p:sldId id="266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43" y="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7/4/2023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992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7/4/2023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9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7/4/2023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715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7/4/2023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35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7/4/2023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46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7/4/2023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64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7/4/2023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701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7/4/2023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18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7/4/2023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62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7/4/2023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147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7/4/2023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22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7/4/2023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69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2532" y="2760640"/>
            <a:ext cx="7766936" cy="1096899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к разделу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«Устное народное творчество»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класс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14469" y="742605"/>
            <a:ext cx="945643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</a:rPr>
              <a:t>Русские пословицы и </a:t>
            </a:r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</a:rPr>
              <a:t>поговорки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25146" y="4324773"/>
            <a:ext cx="776693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Автор-составитель: учитель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классов Чернявская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Геннадьевна 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-219965"/>
            <a:ext cx="7621736" cy="546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84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45026" y="1819117"/>
            <a:ext cx="716923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</a:t>
            </a:r>
            <a:r>
              <a:rPr lang="ru-RU" sz="32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лентяя:</a:t>
            </a:r>
            <a:br>
              <a:rPr lang="ru-RU" sz="32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Люди пашут, а он руками машет.</a:t>
            </a:r>
            <a:b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 чужой каравай рта не разевай.</a:t>
            </a:r>
            <a:b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День гуляет, два больной, а на третий выходной.</a:t>
            </a:r>
            <a:b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Словами и туда и сюда, а делом никуда.</a:t>
            </a:r>
            <a:b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Как волка ни корми, все в лес глядит.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49895" y="705678"/>
            <a:ext cx="91042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Определите, все ли пословицы на заданную тему.</a:t>
            </a:r>
            <a:endParaRPr lang="ru-RU" sz="3200" i="1" dirty="0">
              <a:ln w="18415" cmpd="sng">
                <a:solidFill>
                  <a:srgbClr val="1F497D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backgroundMark x1="39333" y1="61628" x2="39333" y2="616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680" y="568669"/>
            <a:ext cx="7621736" cy="546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99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48000" y="474345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440923"/>
              </p:ext>
            </p:extLst>
          </p:nvPr>
        </p:nvGraphicFramePr>
        <p:xfrm>
          <a:off x="2250661" y="776136"/>
          <a:ext cx="81280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945755132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710153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надобен клад,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человек друзьями.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067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Искру туши до пожара,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другой – 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неуступиха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244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 букв и грамматики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найдёшь - береги!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305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Дерево дорого плодами,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 в семье лад.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7108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 – 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задириха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товарища выручай.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4488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 друга – ищи,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беду отведи до удара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608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 погибай,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учатся и математике.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5184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разгрызёшь ореха,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своим делом не ленись.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9307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за своё дело не берись,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сиди на печи.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452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Хочешь есть калачи, так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съешь и ядра.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34882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80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338998"/>
              </p:ext>
            </p:extLst>
          </p:nvPr>
        </p:nvGraphicFramePr>
        <p:xfrm>
          <a:off x="2250661" y="776136"/>
          <a:ext cx="81280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945755132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710153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надобен клад,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 в семье лад.</a:t>
                      </a:r>
                      <a:endParaRPr lang="ru-RU" sz="20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067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Искру туши до пожара,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беду отведи до удара</a:t>
                      </a:r>
                      <a:r>
                        <a:rPr lang="ru-RU" sz="20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244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 букв и грамматики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учатся и математике.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305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Дерево дорого плодами,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человек друзьями.</a:t>
                      </a:r>
                      <a:endParaRPr lang="ru-RU" sz="20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7108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 – </a:t>
                      </a:r>
                      <a:r>
                        <a:rPr lang="ru-RU" sz="2000" dirty="0" err="1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задириха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другой – </a:t>
                      </a:r>
                      <a:r>
                        <a:rPr lang="ru-RU" sz="2000" dirty="0" err="1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неуступиха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4488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 друга – ищи,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найдёшь - береги!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608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 погибай,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товарища выручай.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5184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разгрызёшь ореха,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съешь и ядра.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9307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за своё дело не берись,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своим делом не ленись.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452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Хочешь есть калачи, так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сиди на печи.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34882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768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94114" y="1432605"/>
            <a:ext cx="848801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Из песни слова не выкинешь.</a:t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аукнется, </a:t>
            </a:r>
            <a:r>
              <a:rPr 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и 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откликнется.</a:t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Любишь кататься, </a:t>
            </a:r>
            <a:r>
              <a:rPr 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 и 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саночки возить.</a:t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Рыбак рыбака видит издалека.</a:t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Я про сапоги, а он про пироги.</a:t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Готовь летом сани, а </a:t>
            </a:r>
            <a:r>
              <a:rPr 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зимой телегу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82348" y="646043"/>
            <a:ext cx="6640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Определи, о чем эти пословицы.</a:t>
            </a:r>
            <a:endParaRPr lang="ru-RU" sz="3600" i="1" dirty="0">
              <a:ln w="18415" cmpd="sng">
                <a:solidFill>
                  <a:srgbClr val="1F497D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10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77278" y="1413063"/>
            <a:ext cx="817990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сапоги, а он про пироги </a:t>
            </a:r>
            <a:r>
              <a:rPr 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…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Шила 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мешке не утаишь — …</a:t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посеешь, </a:t>
            </a:r>
            <a:r>
              <a:rPr 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и 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пожнешь — </a:t>
            </a:r>
            <a:r>
              <a:rPr 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 рубят — щепки летят —…</a:t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Живут как кошка с собакой —…</a:t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пушки по воробьям не стреляют — …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56184" y="646043"/>
            <a:ext cx="7702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 переносный смысл пословиц.</a:t>
            </a:r>
            <a:endParaRPr lang="ru-RU" sz="3600" i="1" dirty="0">
              <a:ln w="18415" cmpd="sng">
                <a:solidFill>
                  <a:srgbClr val="1F497D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47453" y="1849618"/>
            <a:ext cx="5834269" cy="546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10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00200" y="1413063"/>
            <a:ext cx="92831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сапоги, а он про пироги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отсутствие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взаимопонимания</a:t>
            </a:r>
            <a:b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Шила в мешке не утаишь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невозможно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скрыть правду, когда она бросается в глаза</a:t>
            </a:r>
            <a:b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посеешь,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и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пожнешь —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сам поступишь, как поведешь себя, таковы будут и последствия,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</a:p>
          <a:p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рубят — щепки летят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над большим делом, всегда будут потери, просчеты</a:t>
            </a:r>
          </a:p>
          <a:p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Живут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кошка с собакой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постоянно скандалят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пушки по воробьям не стреляют —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затрачивать много сил, средств на что-л., дающее ничтожные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56184" y="646043"/>
            <a:ext cx="7702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 переносный смысл пословиц.</a:t>
            </a:r>
            <a:endParaRPr lang="ru-RU" sz="3600" i="1" dirty="0">
              <a:ln w="18415" cmpd="sng">
                <a:solidFill>
                  <a:srgbClr val="1F497D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09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17643" y="791170"/>
            <a:ext cx="858740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1200"/>
              </a:spcAft>
              <a:buAutoNum type="arabicPeriod"/>
            </a:pP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</a:t>
            </a:r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отличаются пословицы 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поговорок</a:t>
            </a:r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убедительностью</a:t>
            </a:r>
            <a:b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законченностью суждения</a:t>
            </a:r>
            <a:b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происхождением</a:t>
            </a:r>
          </a:p>
          <a:p>
            <a:pPr marL="457200" indent="-457200">
              <a:spcAft>
                <a:spcPts val="1200"/>
              </a:spcAft>
              <a:buAutoNum type="arabicPeriod"/>
            </a:pP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Пословица </a:t>
            </a:r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выражение, не имеющее прямого поучительного смысла</a:t>
            </a:r>
            <a:b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краткое изречение, имеющее поучительный смысл</a:t>
            </a:r>
            <a:b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образное выражение, отражающее жизненное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явление</a:t>
            </a:r>
          </a:p>
          <a:p>
            <a:pPr marL="457200" indent="-457200">
              <a:spcAft>
                <a:spcPts val="1200"/>
              </a:spcAft>
              <a:buAutoNum type="arabicPeriod"/>
            </a:pPr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Поговорка – 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это…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делает речь неубедительной</a:t>
            </a:r>
            <a:b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делает речь понятной и образной</a:t>
            </a:r>
            <a:b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выражает субъективное мнение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</a:p>
          <a:p>
            <a:pPr marL="457200" indent="-457200">
              <a:buAutoNum type="arabicPeriod"/>
            </a:pP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 пословиц и поговорок… </a:t>
            </a:r>
          </a:p>
          <a:p>
            <a:pPr marL="457200" indent="-457200"/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а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делает речь неубедительной</a:t>
            </a:r>
            <a:b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делает речь понятной и образной</a:t>
            </a:r>
            <a:b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выражает субъективное мнение человека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/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4662" y="21729"/>
            <a:ext cx="69585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i="1" dirty="0" smtClean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Тест</a:t>
            </a:r>
            <a:endParaRPr lang="ru-RU" sz="4400" i="1" dirty="0">
              <a:ln w="18415" cmpd="sng">
                <a:solidFill>
                  <a:srgbClr val="1F497D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3333" y1="79767" x2="59000" y2="80465"/>
                        <a14:foregroundMark x1="45833" y1="83023" x2="54500" y2="823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91537"/>
            <a:ext cx="7621736" cy="546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04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52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12570" y="224885"/>
            <a:ext cx="73587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1F497D">
                    <a:lumMod val="7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и поговорки </a:t>
            </a:r>
            <a:r>
              <a:rPr lang="ru-RU" sz="3200" i="1" dirty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1F497D">
                    <a:lumMod val="7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охватывают все </a:t>
            </a:r>
            <a:r>
              <a:rPr lang="ru-RU" sz="3200" i="1" dirty="0" smtClean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1F497D">
                    <a:lumMod val="7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 </a:t>
            </a:r>
            <a:r>
              <a:rPr lang="ru-RU" sz="3200" i="1" dirty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1F497D">
                    <a:lumMod val="7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жизни народа</a:t>
            </a:r>
            <a:endParaRPr lang="ru-RU" sz="3200" i="1" dirty="0"/>
          </a:p>
        </p:txBody>
      </p:sp>
      <p:sp>
        <p:nvSpPr>
          <p:cNvPr id="5" name="Блок-схема: узел 4"/>
          <p:cNvSpPr/>
          <p:nvPr/>
        </p:nvSpPr>
        <p:spPr>
          <a:xfrm rot="2831261">
            <a:off x="3776400" y="2199818"/>
            <a:ext cx="2119433" cy="1057087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Родина</a:t>
            </a:r>
            <a:endParaRPr lang="ru-RU" sz="2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5319834" y="3274423"/>
            <a:ext cx="1944216" cy="1429274"/>
          </a:xfrm>
          <a:prstGeom prst="flowChartConnector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и </a:t>
            </a:r>
            <a:r>
              <a:rPr lang="en-US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поговорки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лок-схема: узел 7"/>
          <p:cNvSpPr/>
          <p:nvPr/>
        </p:nvSpPr>
        <p:spPr>
          <a:xfrm rot="21430675">
            <a:off x="3190582" y="3555467"/>
            <a:ext cx="2119433" cy="1057087"/>
          </a:xfrm>
          <a:prstGeom prst="flowChartConnector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</a:t>
            </a:r>
            <a:endParaRPr lang="ru-RU" sz="2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узел 8"/>
          <p:cNvSpPr/>
          <p:nvPr/>
        </p:nvSpPr>
        <p:spPr>
          <a:xfrm rot="18784343">
            <a:off x="6619757" y="2179444"/>
            <a:ext cx="2016196" cy="1057087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 и зло</a:t>
            </a:r>
            <a:endParaRPr lang="ru-RU" sz="2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Блок-схема: узел 9"/>
          <p:cNvSpPr/>
          <p:nvPr/>
        </p:nvSpPr>
        <p:spPr>
          <a:xfrm rot="16200000">
            <a:off x="5245697" y="1725104"/>
            <a:ext cx="1988526" cy="1057087"/>
          </a:xfrm>
          <a:prstGeom prst="flowChartConnector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</a:t>
            </a:r>
            <a:endParaRPr lang="ru-RU" sz="20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7269377" y="3446261"/>
            <a:ext cx="2045914" cy="1057087"/>
          </a:xfrm>
          <a:prstGeom prst="flowChartConnector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 природы</a:t>
            </a:r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Блок-схема: узел 11"/>
          <p:cNvSpPr/>
          <p:nvPr/>
        </p:nvSpPr>
        <p:spPr>
          <a:xfrm rot="2196506">
            <a:off x="6750880" y="4669928"/>
            <a:ext cx="2044987" cy="1057087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Учёба</a:t>
            </a:r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Блок-схема: узел 12"/>
          <p:cNvSpPr/>
          <p:nvPr/>
        </p:nvSpPr>
        <p:spPr>
          <a:xfrm rot="18452025">
            <a:off x="4031050" y="4819800"/>
            <a:ext cx="2018605" cy="1057087"/>
          </a:xfrm>
          <a:prstGeom prst="flowChartConnector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Дружба</a:t>
            </a:r>
            <a:endParaRPr lang="ru-RU" sz="2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Блок-схема: узел 13"/>
          <p:cNvSpPr/>
          <p:nvPr/>
        </p:nvSpPr>
        <p:spPr>
          <a:xfrm rot="16200000">
            <a:off x="5387619" y="5213577"/>
            <a:ext cx="1988712" cy="996011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endParaRPr lang="ru-RU" sz="2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12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40183" y="1831639"/>
            <a:ext cx="6662058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Собирать и изучать русские пословицы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поговорки начали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XVII веке. Первое</a:t>
            </a:r>
            <a:b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дошедшее до нас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собрание называется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«Повести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пословицы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всенароднейшие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алфавиту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 остался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неизвестным, а</a:t>
            </a:r>
            <a:b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вошло в сборник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свыше 2500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 и поговорок.</a:t>
            </a:r>
          </a:p>
        </p:txBody>
      </p:sp>
      <p:sp>
        <p:nvSpPr>
          <p:cNvPr id="6" name="Заголовок 5"/>
          <p:cNvSpPr txBox="1">
            <a:spLocks/>
          </p:cNvSpPr>
          <p:nvPr/>
        </p:nvSpPr>
        <p:spPr>
          <a:xfrm>
            <a:off x="1524000" y="778523"/>
            <a:ext cx="9144000" cy="7113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i="1" dirty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Изучение пословиц и поговорок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4127" y="1998052"/>
            <a:ext cx="7621736" cy="546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2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24000" y="1651038"/>
            <a:ext cx="9144000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Пословицы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поговорки создавались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протяжении сотен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лет, передавая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одного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поколения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другому.</a:t>
            </a:r>
          </a:p>
          <a:p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–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выражение мыслей, к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которым пришел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многовековую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историю.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Мудрые и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меткие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выражении я возникают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народной речи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сих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пор. Что же такое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и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поговорки?</a:t>
            </a: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1524000" y="778523"/>
            <a:ext cx="9144000" cy="71136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i="1" dirty="0" smtClean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Что </a:t>
            </a:r>
            <a:r>
              <a:rPr lang="ru-RU" i="1" dirty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такое пословицы и поговорки?</a:t>
            </a:r>
            <a:br>
              <a:rPr lang="ru-RU" i="1" dirty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i="1" dirty="0">
              <a:ln w="18415" cmpd="sng">
                <a:solidFill>
                  <a:srgbClr val="1F497D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60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78496" y="1382141"/>
            <a:ext cx="87762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Пословица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краткое и мудрое изречение,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с поучительным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смыслом. Пословицы иногда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имеют переносное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значение, содержат в себе сравнение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метафору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38939" y="646043"/>
            <a:ext cx="48304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пословицы</a:t>
            </a:r>
            <a:endParaRPr lang="ru-RU" sz="4000" i="1" dirty="0">
              <a:ln w="18415" cmpd="sng">
                <a:solidFill>
                  <a:srgbClr val="1F497D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backgroundMark x1="46500" y1="56977" x2="46500" y2="569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811" y="1264408"/>
            <a:ext cx="7621736" cy="546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81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10748" y="1589687"/>
            <a:ext cx="962107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Поговорка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широко распространенное образное</a:t>
            </a:r>
            <a:b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выражение, метко определяющее какое-либо жизненное</a:t>
            </a:r>
            <a:b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явление.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Поговорки чаще, чем пословицы сближаются с</a:t>
            </a:r>
            <a:b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языковыми явлениями. В них больше национального,</a:t>
            </a:r>
            <a:b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общенародного значения и смысла, чем в пословицах.</a:t>
            </a:r>
            <a:b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38939" y="646043"/>
            <a:ext cx="47608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 smtClean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поговорки</a:t>
            </a:r>
            <a:endParaRPr lang="ru-RU" sz="4400" i="1" dirty="0">
              <a:ln w="18415" cmpd="sng">
                <a:solidFill>
                  <a:srgbClr val="1F497D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570" y="2155488"/>
            <a:ext cx="7621736" cy="546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28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58009" y="531463"/>
            <a:ext cx="84284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</a:t>
            </a:r>
            <a:r>
              <a:rPr lang="ru-RU" sz="3600" i="1" dirty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 и </a:t>
            </a:r>
            <a:r>
              <a:rPr lang="ru-RU" sz="3600" i="1" dirty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поговорок</a:t>
            </a:r>
            <a:endParaRPr lang="ru-RU" sz="3600" i="1" dirty="0">
              <a:ln w="18415" cmpd="sng">
                <a:solidFill>
                  <a:srgbClr val="1F497D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772440"/>
              </p:ext>
            </p:extLst>
          </p:nvPr>
        </p:nvGraphicFramePr>
        <p:xfrm>
          <a:off x="2108216" y="1788770"/>
          <a:ext cx="8128000" cy="1995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526908052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542933691"/>
                    </a:ext>
                  </a:extLst>
                </a:gridCol>
              </a:tblGrid>
              <a:tr h="49720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Пословицы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Поговорки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1312057"/>
                  </a:ext>
                </a:extLst>
              </a:tr>
              <a:tr h="638981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краткость, клиширование (устойчивое</a:t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словосочетание), образность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520610"/>
                  </a:ext>
                </a:extLst>
              </a:tr>
              <a:tr h="85818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афористичность, замкнутость,</a:t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поучительность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оценочность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“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незамкнутость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высказывания</a:t>
                      </a:r>
                      <a:endParaRPr lang="ru-RU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5303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668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4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8983" y="716003"/>
            <a:ext cx="917381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Helvetica Neue"/>
              </a:rPr>
              <a:t>-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них мудро и точно отразилась жизнь народа;</a:t>
            </a:r>
            <a:b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создавались многими поколениями людей;</a:t>
            </a:r>
            <a:b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появились ещё в то время, когда не было письменности;</a:t>
            </a:r>
            <a:b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они как правило безымянны;</a:t>
            </a:r>
            <a:b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течение столетий совершенствовались;</a:t>
            </a:r>
            <a:b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темы бесчисленны и безграничны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64903" y="173654"/>
            <a:ext cx="690551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Общее </a:t>
            </a:r>
            <a:r>
              <a:rPr lang="ru-RU" sz="3200" i="1" dirty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пословицах и поговорках:</a:t>
            </a:r>
            <a:r>
              <a:rPr lang="ru-RU" sz="3600" dirty="0"/>
              <a:t/>
            </a:r>
            <a:br>
              <a:rPr lang="ru-RU" sz="3600" dirty="0"/>
            </a:br>
            <a:endParaRPr lang="ru-RU" sz="3200" i="1" dirty="0">
              <a:ln w="18415" cmpd="sng">
                <a:solidFill>
                  <a:srgbClr val="1F497D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15817" y="2890391"/>
            <a:ext cx="705460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Отличия </a:t>
            </a:r>
            <a:r>
              <a:rPr lang="ru-RU" sz="3200" i="1" dirty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пословицах и поговорках:</a:t>
            </a:r>
            <a:r>
              <a:rPr lang="ru-RU" sz="3600" dirty="0"/>
              <a:t/>
            </a:r>
            <a:br>
              <a:rPr lang="ru-RU" sz="3600" dirty="0"/>
            </a:br>
            <a:endParaRPr lang="ru-RU" sz="3200" i="1" dirty="0">
              <a:ln w="18415" cmpd="sng">
                <a:solidFill>
                  <a:srgbClr val="1F497D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8983" y="3425260"/>
            <a:ext cx="853383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Сам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 видит </a:t>
            </a:r>
            <a:r>
              <a:rPr lang="ru-RU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видит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отличия в том, что поговорка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украшение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 (цветок), а пословица – суждение полное, завершённое, зрелое (ягодка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живой речи поговорка часто становится пословицей, а пословица превращается в поговорку.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16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5"/>
          <p:cNvSpPr txBox="1">
            <a:spLocks/>
          </p:cNvSpPr>
          <p:nvPr/>
        </p:nvSpPr>
        <p:spPr>
          <a:xfrm>
            <a:off x="1953143" y="991092"/>
            <a:ext cx="8285711" cy="7113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i="1" dirty="0" smtClean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Пословицы </a:t>
            </a:r>
            <a:r>
              <a:rPr lang="ru-RU" sz="3200" i="1" dirty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 </a:t>
            </a:r>
            <a:r>
              <a:rPr lang="ru-RU" sz="3200" i="1" dirty="0" smtClean="0">
                <a:ln w="18415" cmpd="sng">
                  <a:solidFill>
                    <a:srgbClr val="1F497D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пословицах</a:t>
            </a:r>
            <a:endParaRPr lang="ru-RU" sz="3200" i="1" dirty="0">
              <a:ln w="18415" cmpd="sng">
                <a:solidFill>
                  <a:srgbClr val="1F497D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6"/>
          <p:cNvSpPr txBox="1">
            <a:spLocks/>
          </p:cNvSpPr>
          <p:nvPr/>
        </p:nvSpPr>
        <p:spPr>
          <a:xfrm>
            <a:off x="1953143" y="2042087"/>
            <a:ext cx="8209760" cy="165576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Пословица не даром молвится.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Пословица правду всем говорит.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Пословица век не сломится.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Глупая речь – не пословица.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Красна речь пословицей.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пословицы не уйдешь.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247" y="1346772"/>
            <a:ext cx="7476102" cy="5357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15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</TotalTime>
  <Words>986</Words>
  <Application>Microsoft Office PowerPoint</Application>
  <PresentationFormat>Широкоэкранный</PresentationFormat>
  <Paragraphs>100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Helvetica Neue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Делу-время, потехе-час</dc:title>
  <dc:creator>User</dc:creator>
  <cp:lastModifiedBy>Лемешева Вероника Сергеевна</cp:lastModifiedBy>
  <cp:revision>21</cp:revision>
  <dcterms:created xsi:type="dcterms:W3CDTF">2020-10-11T07:34:50Z</dcterms:created>
  <dcterms:modified xsi:type="dcterms:W3CDTF">2023-07-04T11:23:42Z</dcterms:modified>
</cp:coreProperties>
</file>