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76" r:id="rId4"/>
    <p:sldId id="262" r:id="rId5"/>
    <p:sldId id="263" r:id="rId6"/>
    <p:sldId id="277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5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459A"/>
    <a:srgbClr val="50C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64"/>
    </p:cViewPr>
  </p:sorterViewPr>
  <p:notesViewPr>
    <p:cSldViewPr snapToGrid="0">
      <p:cViewPr varScale="1">
        <p:scale>
          <a:sx n="35" d="100"/>
          <a:sy n="35" d="100"/>
        </p:scale>
        <p:origin x="1980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6D909-2958-4324-9F46-9F427D5F050A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65CBF-8DF0-4F9F-A0AA-4B9C46D90C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965CBF-8DF0-4F9F-A0AA-4B9C46D90CB3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965CBF-8DF0-4F9F-A0AA-4B9C46D90CB3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BD58-1B60-40F0-A106-91C6F016DE9E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21B8A-8C0E-4D5E-97E8-CA70FF6E58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BD58-1B60-40F0-A106-91C6F016DE9E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21B8A-8C0E-4D5E-97E8-CA70FF6E58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BD58-1B60-40F0-A106-91C6F016DE9E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21B8A-8C0E-4D5E-97E8-CA70FF6E58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BD58-1B60-40F0-A106-91C6F016DE9E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21B8A-8C0E-4D5E-97E8-CA70FF6E58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BD58-1B60-40F0-A106-91C6F016DE9E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21B8A-8C0E-4D5E-97E8-CA70FF6E58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BD58-1B60-40F0-A106-91C6F016DE9E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21B8A-8C0E-4D5E-97E8-CA70FF6E58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BD58-1B60-40F0-A106-91C6F016DE9E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21B8A-8C0E-4D5E-97E8-CA70FF6E58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BD58-1B60-40F0-A106-91C6F016DE9E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21B8A-8C0E-4D5E-97E8-CA70FF6E58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BD58-1B60-40F0-A106-91C6F016DE9E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21B8A-8C0E-4D5E-97E8-CA70FF6E58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BD58-1B60-40F0-A106-91C6F016DE9E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21B8A-8C0E-4D5E-97E8-CA70FF6E58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BD58-1B60-40F0-A106-91C6F016DE9E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21B8A-8C0E-4D5E-97E8-CA70FF6E58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CBD58-1B60-40F0-A106-91C6F016DE9E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21B8A-8C0E-4D5E-97E8-CA70FF6E58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3201" y="0"/>
            <a:ext cx="11853332" cy="176106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24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общеразвивающего вида №151</a:t>
            </a:r>
            <a:r>
              <a:rPr lang="ru-RU" sz="2400" b="1" dirty="0" smtClean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3200" y="1565564"/>
            <a:ext cx="11684000" cy="5126181"/>
          </a:xfrm>
        </p:spPr>
        <p:txBody>
          <a:bodyPr>
            <a:normAutofit fontScale="87500" lnSpcReduction="10000"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Познавательно-экспериментальная  деятельность:</a:t>
            </a:r>
          </a:p>
          <a:p>
            <a:r>
              <a:rPr lang="ru-RU" sz="3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</a:t>
            </a:r>
            <a:r>
              <a:rPr lang="ru-RU" sz="3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«ВОЛШЕБНЫЕ СВОЙСТВА ВОДЫ»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Опыты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водой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младшей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  <a:p>
            <a:endParaRPr lang="ru-RU" sz="32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  <a:endParaRPr lang="ru-RU" sz="3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Щурова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Л.Н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855" y="4019693"/>
            <a:ext cx="3322011" cy="2672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215" y="332509"/>
            <a:ext cx="11483485" cy="6015127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3 « Вода - прозрачная»</a:t>
            </a:r>
          </a:p>
          <a:p>
            <a:pPr algn="l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познакомить со свойством воды – прозрачностью.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5180" y="2030095"/>
            <a:ext cx="3549015" cy="37134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70" y="2019935"/>
            <a:ext cx="3415665" cy="3723640"/>
          </a:xfrm>
          <a:prstGeom prst="rect">
            <a:avLst/>
          </a:prstGeom>
        </p:spPr>
      </p:pic>
      <p:pic>
        <p:nvPicPr>
          <p:cNvPr id="6156" name="Picture 12" descr="http://www.playcast.ru/uploads/2017/04/13/2230088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93281" y="79262"/>
            <a:ext cx="2194600" cy="312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4073" y="374073"/>
            <a:ext cx="11428067" cy="5973563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4 «Разноцветная вода»</a:t>
            </a:r>
          </a:p>
          <a:p>
            <a:pPr algn="l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показать как можно воду сделать цветной; воспитывать </a:t>
            </a:r>
          </a:p>
          <a:p>
            <a:pPr algn="l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бережное отношение к воде.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5505" y="2322195"/>
            <a:ext cx="3055620" cy="30600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880" y="2322195"/>
            <a:ext cx="3013710" cy="30600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520" y="3113405"/>
            <a:ext cx="3670300" cy="31705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720" y="357239"/>
            <a:ext cx="1169843" cy="1662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8655" y="180109"/>
            <a:ext cx="11483485" cy="6525491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5 « Вода не имеет формы»</a:t>
            </a:r>
          </a:p>
          <a:p>
            <a:pPr algn="l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дать представление детям о том, что вода не имеет формы.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2019935"/>
            <a:ext cx="3535045" cy="30784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9560" y="3226435"/>
            <a:ext cx="3740785" cy="29902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6570" y="2250440"/>
            <a:ext cx="3716020" cy="2847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255" y="235527"/>
            <a:ext cx="11635885" cy="6112109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6 « Растворимость веществ в воде»</a:t>
            </a:r>
          </a:p>
          <a:p>
            <a:pPr algn="l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раскрыть понятие о том, что одни вещества растворяются в воде, а другие нет.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2465" y="2019935"/>
            <a:ext cx="3789680" cy="41224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" y="2019935"/>
            <a:ext cx="3917950" cy="4122420"/>
          </a:xfrm>
          <a:prstGeom prst="rect">
            <a:avLst/>
          </a:prstGeom>
        </p:spPr>
      </p:pic>
      <p:pic>
        <p:nvPicPr>
          <p:cNvPr id="10242" name="Picture 2" descr="http://bbsimg.zhibo8.cc/bbsimg/data/avatar/2017-10-22/m_50519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2127" y="4423020"/>
            <a:ext cx="1815667" cy="224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255" y="235527"/>
            <a:ext cx="11635885" cy="645621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7 « Тонет, не тонет»</a:t>
            </a:r>
          </a:p>
          <a:p>
            <a:pPr algn="l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понятие о том,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тяжёлые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в воде тонут, а лёгкие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нет. 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55" y="2337553"/>
            <a:ext cx="3598354" cy="33597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633" y="2992581"/>
            <a:ext cx="3662030" cy="35121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8687" y="2337553"/>
            <a:ext cx="3823453" cy="318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282" y="332509"/>
            <a:ext cx="11842463" cy="90054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ВОЛШЕБНАЯ И МОЖЕТ БЫТЬ РАЗНОЙ </a:t>
            </a:r>
          </a:p>
          <a:p>
            <a:endParaRPr lang="ru-RU" sz="5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90" name="Picture 6" descr="https://yakovleva-ds11.edumsko.ru/uploads/38100/38079/section/884135/Slajd3.JPG?15543880738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7614" y="787897"/>
            <a:ext cx="3873798" cy="290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ds02.infourok.ru/uploads/ex/0be3/00089762-9d992ca5/hello_html_m42044c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309" y="1676400"/>
            <a:ext cx="4618905" cy="486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ds04.infourok.ru/uploads/ex/0993/001a4852-6f796c74/img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2930" y="1676400"/>
            <a:ext cx="4705787" cy="486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6182" y="4862945"/>
            <a:ext cx="10485958" cy="1094510"/>
          </a:xfrm>
        </p:spPr>
        <p:txBody>
          <a:bodyPr>
            <a:normAutofit/>
          </a:bodyPr>
          <a:lstStyle/>
          <a:p>
            <a:pPr algn="l"/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</a:t>
            </a:r>
            <a:r>
              <a:rPr lang="ru-RU" sz="5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solidFill>
                  <a:srgbClr val="50C4D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</a:t>
            </a:r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</a:t>
            </a:r>
            <a:r>
              <a:rPr lang="ru-RU" sz="5400" b="1" dirty="0" smtClean="0">
                <a:solidFill>
                  <a:srgbClr val="A14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Е!</a:t>
            </a:r>
          </a:p>
        </p:txBody>
      </p:sp>
      <p:pic>
        <p:nvPicPr>
          <p:cNvPr id="11268" name="Picture 4" descr="https://static4.depositphotos.com/1007682/316/v/950/depositphotos_3163355-stock-illustration-raindrop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818" y="318654"/>
            <a:ext cx="9864437" cy="435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7330" y="176888"/>
            <a:ext cx="11497339" cy="6542567"/>
          </a:xfrm>
        </p:spPr>
        <p:txBody>
          <a:bodyPr>
            <a:normAutofit/>
          </a:bodyPr>
          <a:lstStyle/>
          <a:p>
            <a:pPr algn="r"/>
            <a:r>
              <a:rPr lang="ru-RU" sz="2800" i="1" dirty="0">
                <a:solidFill>
                  <a:schemeClr val="accent5"/>
                </a:solidFill>
              </a:rPr>
              <a:t>Умейте открыть перед ребёнком в окружающем </a:t>
            </a:r>
            <a:r>
              <a:rPr lang="ru-RU" sz="2800" i="1" dirty="0" smtClean="0">
                <a:solidFill>
                  <a:schemeClr val="accent5"/>
                </a:solidFill>
              </a:rPr>
              <a:t>мире </a:t>
            </a:r>
            <a:r>
              <a:rPr lang="ru-RU" sz="2800" i="1" dirty="0">
                <a:solidFill>
                  <a:schemeClr val="accent5"/>
                </a:solidFill>
              </a:rPr>
              <a:t>что-то </a:t>
            </a:r>
            <a:r>
              <a:rPr lang="ru-RU" sz="2800" i="1" dirty="0" smtClean="0">
                <a:solidFill>
                  <a:schemeClr val="accent5"/>
                </a:solidFill>
              </a:rPr>
              <a:t>одно, но </a:t>
            </a:r>
            <a:r>
              <a:rPr lang="ru-RU" sz="2800" i="1" dirty="0">
                <a:solidFill>
                  <a:schemeClr val="accent5"/>
                </a:solidFill>
              </a:rPr>
              <a:t>открыть так</a:t>
            </a:r>
            <a:r>
              <a:rPr lang="ru-RU" sz="2800" i="1" dirty="0" smtClean="0">
                <a:solidFill>
                  <a:schemeClr val="accent5"/>
                </a:solidFill>
              </a:rPr>
              <a:t>, </a:t>
            </a:r>
            <a:r>
              <a:rPr lang="ru-RU" sz="2800" i="1" dirty="0">
                <a:solidFill>
                  <a:schemeClr val="accent5"/>
                </a:solidFill>
              </a:rPr>
              <a:t>чтобы кусочек жизни заиграл перед </a:t>
            </a:r>
            <a:r>
              <a:rPr lang="ru-RU" sz="2800" i="1" dirty="0" smtClean="0">
                <a:solidFill>
                  <a:schemeClr val="accent5"/>
                </a:solidFill>
              </a:rPr>
              <a:t>детьми </a:t>
            </a:r>
            <a:r>
              <a:rPr lang="ru-RU" sz="2800" i="1" dirty="0">
                <a:solidFill>
                  <a:schemeClr val="accent5"/>
                </a:solidFill>
              </a:rPr>
              <a:t>всеми красками радуги. </a:t>
            </a:r>
            <a:r>
              <a:rPr lang="ru-RU" sz="2800" i="1" dirty="0" smtClean="0">
                <a:solidFill>
                  <a:schemeClr val="accent5"/>
                </a:solidFill>
              </a:rPr>
              <a:t>Оставляйте </a:t>
            </a:r>
            <a:r>
              <a:rPr lang="ru-RU" sz="2800" i="1" dirty="0">
                <a:solidFill>
                  <a:schemeClr val="accent5"/>
                </a:solidFill>
              </a:rPr>
              <a:t>всегда что-то недосказанное</a:t>
            </a:r>
            <a:r>
              <a:rPr lang="ru-RU" sz="2800" i="1" dirty="0" smtClean="0">
                <a:solidFill>
                  <a:schemeClr val="accent5"/>
                </a:solidFill>
              </a:rPr>
              <a:t>, </a:t>
            </a:r>
            <a:r>
              <a:rPr lang="ru-RU" sz="2800" i="1" dirty="0">
                <a:solidFill>
                  <a:schemeClr val="accent5"/>
                </a:solidFill>
              </a:rPr>
              <a:t>чтобы ребёнку захотелось ещё и ещё </a:t>
            </a:r>
            <a:r>
              <a:rPr lang="ru-RU" sz="2800" i="1" dirty="0" smtClean="0">
                <a:solidFill>
                  <a:schemeClr val="accent5"/>
                </a:solidFill>
              </a:rPr>
              <a:t>раз </a:t>
            </a:r>
            <a:r>
              <a:rPr lang="ru-RU" sz="2800" i="1" dirty="0">
                <a:solidFill>
                  <a:schemeClr val="accent5"/>
                </a:solidFill>
              </a:rPr>
              <a:t>возвращаться к тому, что </a:t>
            </a:r>
            <a:r>
              <a:rPr lang="ru-RU" sz="2800" i="1" dirty="0" smtClean="0">
                <a:solidFill>
                  <a:schemeClr val="accent5"/>
                </a:solidFill>
              </a:rPr>
              <a:t>он </a:t>
            </a:r>
            <a:r>
              <a:rPr lang="ru-RU" sz="2800" i="1" dirty="0">
                <a:solidFill>
                  <a:schemeClr val="accent5"/>
                </a:solidFill>
              </a:rPr>
              <a:t>узнал</a:t>
            </a:r>
            <a:r>
              <a:rPr lang="ru-RU" sz="2800" i="1" dirty="0" smtClean="0">
                <a:solidFill>
                  <a:schemeClr val="accent5"/>
                </a:solidFill>
              </a:rPr>
              <a:t>.</a:t>
            </a:r>
          </a:p>
          <a:p>
            <a:pPr algn="r"/>
            <a:r>
              <a:rPr lang="ru-RU" sz="2800" b="1" i="1" dirty="0">
                <a:solidFill>
                  <a:schemeClr val="accent5"/>
                </a:solidFill>
              </a:rPr>
              <a:t>В. А. </a:t>
            </a:r>
            <a:r>
              <a:rPr lang="ru-RU" sz="2800" b="1" i="1" dirty="0" smtClean="0">
                <a:solidFill>
                  <a:schemeClr val="accent5"/>
                </a:solidFill>
              </a:rPr>
              <a:t>Сухомлинский</a:t>
            </a:r>
          </a:p>
          <a:p>
            <a:pPr algn="r"/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младших дошкольниках кипит любознательность, в совместной с педагогом исследовательской деятельности у воспитанников формируются умения и навыки опытной деятельности,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совершенствуются на самостоятельных занятиях.</a:t>
            </a:r>
          </a:p>
          <a:p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постигается методом проб и ошибок, важно не оставлять без похвалы успехи маленьких экспериментаторов и научить не останавливаться, если что-то не получилось с первой попытки.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8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7330" y="176888"/>
            <a:ext cx="11497339" cy="6542567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организации экспериментирования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учитываются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 воспитанников второй младшей группы (3–4 года):</a:t>
            </a:r>
          </a:p>
          <a:p>
            <a:pPr algn="l"/>
            <a:r>
              <a:rPr lang="ru-RU" sz="2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Любознательность. </a:t>
            </a:r>
            <a:r>
              <a:rPr lang="ru-RU" sz="2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активно изучают новые предметы и с интересом расширяют представления о знакомых явлениях и объектах.</a:t>
            </a:r>
          </a:p>
          <a:p>
            <a:pPr algn="l"/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самостоятельности. </a:t>
            </a: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должен поощрять стремление детей к приобретению новых знаний.</a:t>
            </a:r>
          </a:p>
          <a:p>
            <a:pPr algn="l"/>
            <a:r>
              <a:rPr lang="ru-RU" sz="2600" b="1" dirty="0">
                <a:solidFill>
                  <a:srgbClr val="A14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Образность и непроизвольность памяти. </a:t>
            </a:r>
            <a:r>
              <a:rPr lang="ru-RU" sz="2600" dirty="0">
                <a:solidFill>
                  <a:srgbClr val="A14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лучше всего запоминают то, что вызвало наибольший интерес и положительные эмоции. Однако долго удерживать внимание пока сложно, поэтому педагог учитывает потребность дошкольников в частой смене исследуемых предметов или видов изучения.</a:t>
            </a:r>
          </a:p>
          <a:p>
            <a:pPr algn="l"/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образного мышления.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воспроизведения образов вне прямого контакта с объектами исследования даёт возможность привлекать новые для детей виды обучения во время занятия: прослушивание тематических стихотворений и сказок, отгадывание загадок, проведение бесед.</a:t>
            </a:r>
          </a:p>
          <a:p>
            <a:pPr algn="l"/>
            <a:r>
              <a:rPr lang="ru-RU" sz="2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эмоциональность. </a:t>
            </a:r>
            <a:r>
              <a:rPr lang="ru-RU" sz="2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важно получать одобрение и похвалу. Педагог прогнозирует ситуацию успеха при подготовке будущего занятия.</a:t>
            </a:r>
          </a:p>
          <a:p>
            <a:r>
              <a:rPr lang="ru-RU" sz="2600" b="1" dirty="0">
                <a:solidFill>
                  <a:srgbClr val="A145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развитие речевой деятельности. Во время исследования предметов и наблюдений проводится работа по развитию речи и пополнению словарного запаса.</a:t>
            </a:r>
          </a:p>
          <a:p>
            <a:pPr algn="l"/>
            <a:endParaRPr lang="ru-RU" sz="2600" b="1" dirty="0" smtClean="0">
              <a:solidFill>
                <a:srgbClr val="A145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9382"/>
            <a:ext cx="11810033" cy="673685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опытно-экспериментальной деятельности во второй младшей группе является формирование и расширение представлений у детей об объектах окружающего мира через практические действия.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активному 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мыслительных 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/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аблюдая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объектами опыта, ребёнок анализирует, обобщает полученные сведения, сравнивает их, делает элементарные выводы. </a:t>
            </a:r>
            <a:endParaRPr lang="ru-RU" sz="3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Исследовательские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</a:t>
            </a: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проявляются</a:t>
            </a:r>
          </a:p>
          <a:p>
            <a:pPr algn="l"/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различных режимных моментах (на занятиях</a:t>
            </a: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l"/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прогулок, в самостоятельной деятельности</a:t>
            </a: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l"/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 Дети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3–4 лет стремительно познают мир.</a:t>
            </a:r>
          </a:p>
          <a:p>
            <a:pPr algn="l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https://www.hittoy.ru/upload/iblock/237/2377e6d080089f6f4279c23631fee1c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5782" y="4142509"/>
            <a:ext cx="2521527" cy="261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6267" y="263236"/>
            <a:ext cx="11819466" cy="6428509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Опытно-экспериментальная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направлена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решение ряда задач:</a:t>
            </a:r>
          </a:p>
          <a:p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</a:p>
          <a:p>
            <a:pPr lvl="1"/>
            <a:r>
              <a:rPr lang="ru-RU" sz="3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окружающим миром (свойства воды, качества материалов, действия с водой и предметами); овладения детьми математическими понятиями «полный – пустой», «много – мало».</a:t>
            </a:r>
            <a:endParaRPr lang="ru-RU" sz="3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pPr lvl="1"/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овершенствование </a:t>
            </a:r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 и координации движений;</a:t>
            </a:r>
          </a:p>
          <a:p>
            <a:pPr lvl="1"/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визуального, слухового, сенсорного восприятия;</a:t>
            </a:r>
          </a:p>
          <a:p>
            <a:pPr lvl="1"/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внимания и </a:t>
            </a:r>
            <a:r>
              <a:rPr lang="ru-RU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памяти; развитие </a:t>
            </a:r>
            <a:r>
              <a:rPr lang="ru-RU" sz="3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речевых способностей.</a:t>
            </a:r>
          </a:p>
          <a:p>
            <a:r>
              <a:rPr lang="ru-RU" sz="3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pPr lvl="1"/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оздание </a:t>
            </a:r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положительной мотивации к самостоятельному экспериментированию;</a:t>
            </a:r>
          </a:p>
          <a:p>
            <a:pPr lvl="1"/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дружеской атмосферы в группе во время проведения исследований, воспитание взаимопомощи внутри коллектива;</a:t>
            </a:r>
          </a:p>
          <a:p>
            <a:pPr lvl="1"/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самоконтроля, </a:t>
            </a:r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усидчивости и </a:t>
            </a:r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аккуратности; развитие </a:t>
            </a:r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следовать поручениям взрослого.</a:t>
            </a:r>
          </a:p>
          <a:p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6267" y="263236"/>
            <a:ext cx="11819466" cy="6428509"/>
          </a:xfrm>
        </p:spPr>
        <p:txBody>
          <a:bodyPr>
            <a:normAutofit fontScale="25000" lnSpcReduction="20000"/>
          </a:bodyPr>
          <a:lstStyle/>
          <a:p>
            <a:r>
              <a:rPr lang="ru-RU" sz="1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Поисковое </a:t>
            </a:r>
            <a:r>
              <a:rPr lang="ru-RU" sz="1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</a:t>
            </a:r>
            <a:endParaRPr lang="ru-RU" sz="1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 </a:t>
            </a:r>
            <a:r>
              <a:rPr lang="ru-RU" sz="9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позволяет в наглядной форме объяснить физические и природные явления на занятиях по окружающему миру. </a:t>
            </a:r>
            <a:endParaRPr lang="ru-RU" sz="96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</a:t>
            </a:r>
            <a:r>
              <a:rPr lang="ru-RU" sz="9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опыта вызывает восторг у детей</a:t>
            </a:r>
            <a:r>
              <a:rPr lang="ru-RU" sz="9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(эксперименты чем-то напоминают ребятам фокусы) и откладывается в памяти. </a:t>
            </a:r>
            <a:endParaRPr lang="ru-RU" sz="96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Младшие </a:t>
            </a:r>
            <a:r>
              <a:rPr lang="ru-RU" sz="9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 экспериментируют с водой</a:t>
            </a:r>
            <a:r>
              <a:rPr lang="ru-RU" sz="9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твёрдой и жидкой формах), воздухом, различными видами почвы, магнитами, тканью, бумагой</a:t>
            </a:r>
            <a:r>
              <a:rPr lang="ru-RU" sz="9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</a:t>
            </a:r>
            <a:endParaRPr lang="ru-RU" sz="9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</a:t>
            </a:r>
            <a:r>
              <a:rPr lang="ru-RU" sz="10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</a:t>
            </a:r>
            <a:r>
              <a:rPr lang="ru-RU" sz="10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названных действий над объектами неизвестен, его предлагается получить опытным путём. </a:t>
            </a:r>
          </a:p>
          <a:p>
            <a:r>
              <a:rPr lang="ru-RU" sz="9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Дети </a:t>
            </a:r>
            <a:r>
              <a:rPr lang="ru-RU" sz="9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не знать, из каких материалов предметы точно утонут, а какие останутся на поверхности воды.</a:t>
            </a:r>
          </a:p>
          <a:p>
            <a:r>
              <a:rPr lang="ru-RU" sz="9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Опыт «Тонет, не тонет» покажет, что металлические и каменные изделия пойдут ко дну, а деревянные и пластиковые способны плавать на поверхности.</a:t>
            </a:r>
          </a:p>
          <a:p>
            <a:endParaRPr lang="ru-RU" sz="55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достоинство экспериментальной деятельности заключается в том, что она близка дошкольникам</a:t>
            </a:r>
            <a:r>
              <a:rPr lang="ru-RU" sz="9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9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</a:t>
            </a:r>
            <a:r>
              <a:rPr lang="ru-RU" sz="9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реальные представления о различных сторонах исследуемого объекта.</a:t>
            </a:r>
            <a:endParaRPr lang="ru-RU" sz="9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7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452" y="2626979"/>
            <a:ext cx="4414085" cy="25076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7928" y="318655"/>
            <a:ext cx="831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ВОЛШЕБНИЦА </a:t>
            </a:r>
            <a:endParaRPr lang="ru-RU" sz="5400" b="1" dirty="0" smtClean="0">
              <a:solidFill>
                <a:srgbClr val="0039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ВОДА</a:t>
            </a:r>
            <a:r>
              <a:rPr lang="ru-RU" sz="54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9491" y="277091"/>
            <a:ext cx="11372649" cy="6070546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1 «Вода льётся из крана»</a:t>
            </a:r>
          </a:p>
          <a:p>
            <a:pPr algn="l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познакомить со свойствами воды, воспитывать бережное отношение к воде.</a:t>
            </a:r>
          </a:p>
          <a:p>
            <a:pPr algn="l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690" y="2019935"/>
            <a:ext cx="4046855" cy="38582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5820" y="2019935"/>
            <a:ext cx="4024630" cy="3858260"/>
          </a:xfrm>
          <a:prstGeom prst="rect">
            <a:avLst/>
          </a:prstGeom>
        </p:spPr>
      </p:pic>
      <p:pic>
        <p:nvPicPr>
          <p:cNvPr id="7" name="Picture 2" descr="http://ds3.naz.obr55.ru/files/2019/03/55fc13b12e0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5712" y="3245829"/>
            <a:ext cx="1460206" cy="205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52894"/>
            <a:ext cx="9144000" cy="14672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39A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8074" y="166256"/>
            <a:ext cx="10994066" cy="6181382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2 «Вода бывает холодная и горячая»</a:t>
            </a:r>
          </a:p>
          <a:p>
            <a:pPr algn="l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различать холодную и горячую воду, </a:t>
            </a:r>
            <a:r>
              <a:rPr lang="ru-RU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обозначать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словами; воспитывать аккуратность.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355" y="2154555"/>
            <a:ext cx="2893695" cy="3444240"/>
          </a:xfrm>
          <a:prstGeom prst="rect">
            <a:avLst/>
          </a:prstGeom>
        </p:spPr>
      </p:pic>
      <p:pic>
        <p:nvPicPr>
          <p:cNvPr id="10" name="Picture 6" descr="https://pickimage.ru/wp-content/uploads/images/detskie/droplet/kapelki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1448" y="1475026"/>
            <a:ext cx="1682425" cy="178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6495" y="3890010"/>
            <a:ext cx="2952115" cy="238061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4255" y="2154555"/>
            <a:ext cx="3223260" cy="3444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753</Words>
  <Application>Microsoft Office PowerPoint</Application>
  <PresentationFormat>Широкоэкранный</PresentationFormat>
  <Paragraphs>89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Муниципальное бюджетное дошкольное образовательное учреждение «Детский сад общеразвивающего вида №151»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Irbis</dc:creator>
  <cp:lastModifiedBy>123</cp:lastModifiedBy>
  <cp:revision>62</cp:revision>
  <dcterms:created xsi:type="dcterms:W3CDTF">2019-11-27T15:07:00Z</dcterms:created>
  <dcterms:modified xsi:type="dcterms:W3CDTF">2023-07-04T19:49:44Z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6B3C1F1F7CAC4F84A537262E1C9C2F35</vt:lpwstr>
  </property>
  <property fmtid="{D5CDD505-2E9C-101B-9397-08002B2CF9AE}" pid="3" name="KSOProductBuildVer">
    <vt:lpwstr>1049-11.2.0.11537</vt:lpwstr>
  </property>
</Properties>
</file>