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tableStyles" Target="tableStyle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4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5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6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5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/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/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600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01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0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4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2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2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/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8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/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9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1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1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/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9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/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0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31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3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4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5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6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37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3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0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/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1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2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/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3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4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45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46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4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0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06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9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580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58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/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8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/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9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/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0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51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5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/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8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/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19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/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0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/>
          <a:p>
            <a:fld id="{9B6BCBFA-F226-48B6-A487-A2577D3D157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48621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/>
          <a:p>
            <a:endParaRPr lang="ru-RU"/>
          </a:p>
        </p:txBody>
      </p:sp>
      <p:sp>
        <p:nvSpPr>
          <p:cNvPr id="1048622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/>
          <a:p>
            <a:fld id="{E36900B1-AB8C-4F47-B94F-75F6C9520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5" Type="http://schemas.openxmlformats.org/officeDocument/2006/relationships/image" Target="../media/image4.png"/><Relationship Id="rId1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Скругленный 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oundRect"/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>
              <a:ln>
                <a:noFill/>
              </a:ln>
            </a:endParaRPr>
          </a:p>
        </p:txBody>
      </p:sp>
      <p:sp>
        <p:nvSpPr>
          <p:cNvPr id="1048577" name="Rectangle 1"/>
          <p:cNvSpPr>
            <a:spLocks noChangeArrowheads="1"/>
          </p:cNvSpPr>
          <p:nvPr userDrawn="1"/>
        </p:nvSpPr>
        <p:spPr bwMode="auto">
          <a:xfrm>
            <a:off x="0" y="6647408"/>
            <a:ext cx="1210539" cy="20574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none">
            <a:prstTxWarp prst="textNoShape"/>
            <a:spAutoFit/>
          </a:bodyPr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baseline="0" b="0" cap="none" dirty="0" sz="800" i="0" kumimoji="0" lang="en-US" normalizeH="0" strike="noStrike" u="none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baseline="0" b="0" cap="none" dirty="0" sz="800" i="0" kumimoji="0" lang="en-US" normalizeH="0" strike="noStrike" u="none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97152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373216"/>
            <a:ext cx="3168352" cy="1331080"/>
          </a:xfrm>
          <a:prstGeom prst="rect"/>
          <a:noFill/>
        </p:spPr>
      </p:pic>
      <p:pic>
        <p:nvPicPr>
          <p:cNvPr id="2097153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5373216"/>
            <a:ext cx="3168352" cy="1331080"/>
          </a:xfrm>
          <a:prstGeom prst="rect"/>
          <a:noFill/>
        </p:spPr>
      </p:pic>
      <p:pic>
        <p:nvPicPr>
          <p:cNvPr id="2097154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5373216"/>
            <a:ext cx="3168352" cy="1331080"/>
          </a:xfrm>
          <a:prstGeom prst="rect"/>
          <a:noFill/>
        </p:spPr>
      </p:pic>
      <p:pic>
        <p:nvPicPr>
          <p:cNvPr id="2097155" name="Picture 2" descr="http://img-fotki.yandex.ru/get/5603/svetlera.233/0_5a2e8_6ca8761b_XS.jp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13" cstate="screen"/>
          <a:srcRect/>
          <a:stretch>
            <a:fillRect/>
          </a:stretch>
        </p:blipFill>
        <p:spPr bwMode="auto">
          <a:xfrm>
            <a:off x="467544" y="5157192"/>
            <a:ext cx="1229177" cy="1321695"/>
          </a:xfrm>
          <a:prstGeom prst="rect"/>
          <a:noFill/>
        </p:spPr>
      </p:pic>
      <p:pic>
        <p:nvPicPr>
          <p:cNvPr id="2097156" name="Picture 4" descr="http://img-fotki.yandex.ru/get/5905/svetlera.233/0_5a2e0_a1798d9c_L.pn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14" cstate="screen"/>
          <a:srcRect/>
          <a:stretch>
            <a:fillRect/>
          </a:stretch>
        </p:blipFill>
        <p:spPr bwMode="auto">
          <a:xfrm>
            <a:off x="0" y="0"/>
            <a:ext cx="1405034" cy="1152128"/>
          </a:xfrm>
          <a:prstGeom prst="rect"/>
          <a:noFill/>
        </p:spPr>
      </p:pic>
      <p:sp>
        <p:nvSpPr>
          <p:cNvPr id="1048578" name="AutoShape 6" descr="http://img-fotki.yandex.ru/get/5905/svetlera.233/0_5a2e9_2bfbcf22_L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57" name="Picture 8" descr="http://img-fotki.yandex.ru/get/5905/svetlera.233/0_5a2e9_2bfbcf22_L.pn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15" cstate="screen"/>
          <a:srcRect/>
          <a:stretch>
            <a:fillRect/>
          </a:stretch>
        </p:blipFill>
        <p:spPr bwMode="auto">
          <a:xfrm>
            <a:off x="7596336" y="4653136"/>
            <a:ext cx="1240185" cy="1736954"/>
          </a:xfrm>
          <a:prstGeom prst="rect"/>
          <a:noFill/>
        </p:spPr>
      </p:pic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2" name="Прямоугольник 4"/>
          <p:cNvSpPr/>
          <p:nvPr/>
        </p:nvSpPr>
        <p:spPr>
          <a:xfrm>
            <a:off x="1592287" y="767723"/>
            <a:ext cx="6116447" cy="4511040"/>
          </a:xfrm>
          <a:prstGeom prst="rect"/>
        </p:spPr>
        <p:txBody>
          <a:bodyPr wrap="square">
            <a:spAutoFit/>
          </a:bodyPr>
          <a:p>
            <a:pPr algn="ctr"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baseline="0" b="0" cap="none" dirty="0" sz="3200" i="0" kern="0" kumimoji="0" lang="ru-RU" noProof="0" normalizeH="0" spc="0" strike="noStrike" u="none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r"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baseline="0" b="0" cap="none" dirty="0" sz="1800" i="0" kern="0" kumimoji="0" lang="ru-RU" noProof="0" normalizeH="0" spc="0" strike="noStrike" u="none" smtClean="0">
              <a:ln>
                <a:noFill/>
              </a:ln>
              <a:effectLst/>
              <a:uLnTx/>
              <a:uFillTx/>
            </a:endParaRPr>
          </a:p>
          <a:p>
            <a:pPr algn="r"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baseline="0" b="0" cap="none" dirty="0" sz="32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Комплексный подход к развитию речи детей младшего дошкольного</a:t>
            </a:r>
            <a:br>
              <a:rPr baseline="0" b="0" cap="none" dirty="0" sz="32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baseline="0" b="0" cap="none" dirty="0" sz="32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возраста.</a:t>
            </a:r>
            <a:br>
              <a:rPr baseline="0" b="0" cap="none" dirty="0" sz="32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baseline="0" b="0" cap="none" dirty="0" sz="44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baseline="0" b="0" cap="none" dirty="0" sz="44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baseline="0" b="0" cap="none" dirty="0" sz="44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baseline="0" b="0" cap="none" dirty="0" sz="44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baseline="0" b="0" cap="none" dirty="0" sz="20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Воспитатель: </a:t>
            </a:r>
            <a:r>
              <a:rPr baseline="0" b="0" cap="none" dirty="0" sz="2000" i="0" kern="0" kumimoji="0" lang="en-US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altLang="en-US" baseline="0" b="0" cap="none" dirty="0" sz="2000" i="0" kern="0" kumimoji="0" lang="ru-RU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</a:t>
            </a:r>
            <a:r>
              <a:rPr altLang="en-US" baseline="0" b="0" cap="none" dirty="0" sz="2000" i="0" kern="0" kumimoji="0" lang="ru-RU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</a:t>
            </a:r>
            <a:r>
              <a:rPr altLang="en-US" baseline="0" b="0" cap="none" dirty="0" sz="2000" i="0" kern="0" kumimoji="0" lang="ru-RU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</a:t>
            </a:r>
            <a:r>
              <a:rPr altLang="en-US" baseline="0" b="0" cap="none" dirty="0" sz="2000" i="0" kern="0" kumimoji="0" lang="ru-RU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я</a:t>
            </a:r>
            <a:r>
              <a:rPr altLang="en-US" baseline="0" b="0" cap="none" dirty="0" sz="2000" i="0" kern="0" kumimoji="0" lang="ru-RU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</a:t>
            </a:r>
            <a:r>
              <a:rPr altLang="en-US" baseline="0" b="0" cap="none" dirty="0" sz="2000" i="0" kern="0" kumimoji="0" lang="ru-RU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ичева</a:t>
            </a:r>
            <a:r>
              <a:rPr altLang="en-US" baseline="0" b="0" cap="none" dirty="0" sz="2000" i="0" kern="0" kumimoji="0" lang="en-US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altLang="en-US" baseline="0" b="0" cap="none" dirty="0" sz="2000" i="0" kern="0" kumimoji="0" lang="ru-RU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</a:t>
            </a:r>
            <a:r>
              <a:rPr altLang="en-US" baseline="0" b="0" cap="none" dirty="0" sz="2000" i="0" kern="0" kumimoji="0" lang="en-US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r>
              <a:rPr altLang="en-US" baseline="0" b="0" cap="none" dirty="0" sz="2000" i="0" kern="0" kumimoji="0" lang="ru-RU" noProof="0" normalizeH="0" spc="0" err="1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</a:t>
            </a:r>
            <a:r>
              <a:rPr baseline="0" b="0" cap="none" dirty="0" sz="2800" i="0" kern="0" kumimoji="0" lang="ru-RU" noProof="0" normalizeH="0" spc="0" strike="noStrike" u="none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  <a:endParaRPr baseline="0" b="0" cap="none" dirty="0" sz="1800" i="0" kern="0" kumimoji="0" lang="ru-RU" noProof="0" normalizeH="0" spc="0" strike="noStrike" u="none" smtClean="0">
              <a:ln>
                <a:noFill/>
              </a:ln>
              <a:effectLst/>
              <a:uLnTx/>
              <a:uFillTx/>
            </a:endParaRPr>
          </a:p>
        </p:txBody>
      </p:sp>
    </p:spTree>
  </p:cSld>
  <p:clrMapOvr>
    <a:masterClrMapping/>
  </p:clrMapOvr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Прямоугольник 1"/>
          <p:cNvSpPr/>
          <p:nvPr/>
        </p:nvSpPr>
        <p:spPr>
          <a:xfrm>
            <a:off x="1475656" y="692696"/>
            <a:ext cx="6408712" cy="3558541"/>
          </a:xfrm>
          <a:prstGeom prst="rect"/>
        </p:spPr>
        <p:txBody>
          <a:bodyPr wrap="square">
            <a:spAutoFit/>
          </a:bodyPr>
          <a:p>
            <a:endParaRPr dirty="0" lang="ru-RU" smtClean="0"/>
          </a:p>
          <a:p>
            <a:endParaRPr dirty="0" lang="ru-RU"/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благотворно влияет на развитие речи ребёнка, т.к. все движения организма и речевая моторика имеют единые механизмы. Следовательно, движения руки всегда тесно связаны с речью и способствуют её развитию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Эти игры мы планируем и проводим ежедневно в течении дня во всех режимных </a:t>
            </a:r>
            <a:r>
              <a:rPr dirty="0" lang="ru-RU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моментах.Все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они просты и в то же время эффективны. Подобные занятия дают возможность активизировать у детей работу мозга, улучшить произношение и обогатить словарный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запас.</a:t>
            </a:r>
          </a:p>
          <a:p>
            <a:endParaRPr dirty="0" lang="ru-RU"/>
          </a:p>
        </p:txBody>
      </p:sp>
    </p:spTree>
  </p:cSld>
  <p:clrMapOvr>
    <a:masterClrMapping/>
  </p:clrMapOvr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Прямоугольник 1"/>
          <p:cNvSpPr/>
          <p:nvPr/>
        </p:nvSpPr>
        <p:spPr>
          <a:xfrm>
            <a:off x="1475656" y="692696"/>
            <a:ext cx="6696744" cy="4358640"/>
          </a:xfrm>
          <a:prstGeom prst="rect"/>
        </p:spPr>
        <p:txBody>
          <a:bodyPr wrap="square">
            <a:spAutoFit/>
          </a:bodyPr>
          <a:p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Не маловажную роль в развитии речи, пополнении словарного запаса ребенка играет художественная литература. Произведения литературы способствуют развитию речи, дают образцы русского литературного языка, обогащают словарный запас новыми словами, поэтической лексикой, образными выражениями. Иллюстрации к произведениям помогают ребенку изложить свое отношение к прослушанному, используя готовые языковые формы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dirty="0" lang="ru-RU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отлично развивают речевой слух ребенка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: умение различать звуки, близкие по звучанию, ритм и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плавность речи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, интонацию и выразительность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Особая ценность в решении задач словарной работы заключается в обучении отгадыванию загадок. На таких занятиях осуществляется закрепление знаний об особенностях предметов и соответствующего словаря.</a:t>
            </a:r>
          </a:p>
        </p:txBody>
      </p:sp>
    </p:spTree>
  </p:cSld>
  <p:clrMapOvr>
    <a:masterClrMapping/>
  </p:clrMapOvr>
  <p:timing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Прямоугольник 1"/>
          <p:cNvSpPr/>
          <p:nvPr/>
        </p:nvSpPr>
        <p:spPr>
          <a:xfrm>
            <a:off x="1475656" y="692696"/>
            <a:ext cx="6552728" cy="4247317"/>
          </a:xfrm>
          <a:prstGeom prst="rect"/>
        </p:spPr>
        <p:txBody>
          <a:bodyPr wrap="square">
            <a:spAutoFit/>
          </a:bodyPr>
          <a:p>
            <a:endParaRPr dirty="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роль в развитии речи детей играет формирование навыков самообслуживания и элементов труда – дежурства детей, сервировка стола, уборка посуды после еды, раздача материалов и пособий, приготовленных воспитателем для занятий и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т.д.</a:t>
            </a:r>
            <a:endParaRPr dirty="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выполнения детьми трудовых поручений и наблюдения за трудовой деятельностью взрослых развиваются и совершенствуются навыки пользования самостоятельной активной речью, осуществляется коррекция общего и речевого поведения, закрепляются формы вежливого обращения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dirty="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dirty="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доказывает эффективность работы по развитию речи детей в нашей группе.</a:t>
            </a:r>
          </a:p>
        </p:txBody>
      </p:sp>
    </p:spTree>
  </p:cSld>
  <p:clrMapOvr>
    <a:masterClrMapping/>
  </p:clrMapOvr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Прямоугольник 1"/>
          <p:cNvSpPr/>
          <p:nvPr/>
        </p:nvSpPr>
        <p:spPr>
          <a:xfrm>
            <a:off x="1115616" y="2492896"/>
            <a:ext cx="7496535" cy="584775"/>
          </a:xfrm>
          <a:prstGeom prst="rect"/>
        </p:spPr>
        <p:txBody>
          <a:bodyPr wrap="square">
            <a:spAutoFit/>
          </a:bodyPr>
          <a:p>
            <a:pPr algn="ctr"/>
            <a:r>
              <a:rPr b="1" dirty="0" sz="3200" i="1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Прямоугольник 1"/>
          <p:cNvSpPr/>
          <p:nvPr/>
        </p:nvSpPr>
        <p:spPr>
          <a:xfrm>
            <a:off x="467544" y="332656"/>
            <a:ext cx="8208912" cy="548639"/>
          </a:xfrm>
          <a:prstGeom prst="rect"/>
        </p:spPr>
        <p:txBody>
          <a:bodyPr wrap="square">
            <a:spAutoFit/>
          </a:bodyPr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dirty="0" sz="2000" lang="ru-RU"/>
          </a:p>
        </p:txBody>
      </p:sp>
      <p:sp>
        <p:nvSpPr>
          <p:cNvPr id="1048584" name="Прямоугольник 2"/>
          <p:cNvSpPr/>
          <p:nvPr/>
        </p:nvSpPr>
        <p:spPr>
          <a:xfrm>
            <a:off x="1331640" y="620688"/>
            <a:ext cx="7200800" cy="5455920"/>
          </a:xfrm>
          <a:prstGeom prst="rect"/>
        </p:spPr>
        <p:txBody>
          <a:bodyPr wrap="square">
            <a:spAutoFit/>
          </a:bodyPr>
          <a:p>
            <a:pPr algn="ctr" lvl="0">
              <a:spcBef>
                <a:spcPct val="20000"/>
              </a:spcBef>
            </a:pPr>
            <a:endParaRPr dirty="0" sz="2000" lang="ru-RU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lvl="0">
              <a:spcBef>
                <a:spcPct val="20000"/>
              </a:spcBef>
            </a:pPr>
            <a:r>
              <a:rPr dirty="0" sz="2000" lang="ru-RU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dirty="0" sz="2000" lang="ru-RU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dirty="0" sz="2000" lang="ru-RU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r>
              <a:rPr dirty="0" sz="2000" lang="ru-RU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dirty="0" sz="2000" lang="ru-RU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 речевое развитие включает владение речью как средством общения и культуры; обогащение активного словаря; развитие связной, грамматически правильной диалогической и монологической речи; развитие речевого творчества; развитие звуковой и интонационной культуры речи, фонематического слуха; знакомство с книжной </a:t>
            </a:r>
            <a:r>
              <a:rPr dirty="0" sz="2000" lang="ru-RU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культурой, детской </a:t>
            </a:r>
            <a:r>
              <a:rPr dirty="0" sz="2000" lang="ru-RU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литературой, понимание на слух текстов различных жанров детской литературы. Стандарты отмечают, что задачи речевого развития детей могут реализовываться в различных видах </a:t>
            </a:r>
            <a:r>
              <a:rPr dirty="0" sz="2000" lang="ru-RU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а </a:t>
            </a:r>
            <a:r>
              <a:rPr dirty="0" sz="2000" lang="ru-RU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через восприятие художественной литературы и </a:t>
            </a:r>
            <a:r>
              <a:rPr dirty="0" sz="2000" lang="ru-RU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фольклора.</a:t>
            </a:r>
            <a:endParaRPr dirty="0" sz="2000"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r>
              <a:rPr dirty="0" sz="2000" lang="ru-RU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dirty="0" sz="2000" lang="ru-RU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подтверждает современность выбранной темы, но и её актуальность.</a:t>
            </a:r>
          </a:p>
        </p:txBody>
      </p:sp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Прямоугольник 1"/>
          <p:cNvSpPr/>
          <p:nvPr/>
        </p:nvSpPr>
        <p:spPr>
          <a:xfrm>
            <a:off x="539552" y="260648"/>
            <a:ext cx="7992888" cy="461665"/>
          </a:xfrm>
          <a:prstGeom prst="rect"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dirty="0" sz="2400"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48586" name="Прямоугольник 2"/>
          <p:cNvSpPr/>
          <p:nvPr/>
        </p:nvSpPr>
        <p:spPr>
          <a:xfrm>
            <a:off x="2771800" y="4581128"/>
            <a:ext cx="3628503" cy="461665"/>
          </a:xfrm>
          <a:prstGeom prst="rect"/>
        </p:spPr>
        <p:txBody>
          <a:bodyPr wrap="square">
            <a:spAutoFit/>
          </a:bodyPr>
          <a:p>
            <a:pPr algn="ctr"/>
            <a:endParaRPr b="1" dirty="0" sz="2400" lang="ru-RU">
              <a:latin typeface="Monotype Corsiva" pitchFamily="66" charset="0"/>
            </a:endParaRPr>
          </a:p>
        </p:txBody>
      </p:sp>
      <p:sp>
        <p:nvSpPr>
          <p:cNvPr id="1048587" name="Прямоугольник 3"/>
          <p:cNvSpPr/>
          <p:nvPr/>
        </p:nvSpPr>
        <p:spPr>
          <a:xfrm>
            <a:off x="1403648" y="620688"/>
            <a:ext cx="6768752" cy="4701540"/>
          </a:xfrm>
          <a:prstGeom prst="rect"/>
        </p:spPr>
        <p:txBody>
          <a:bodyPr wrap="square">
            <a:spAutoFit/>
          </a:bodyPr>
          <a:p>
            <a:endParaRPr dirty="0" sz="160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sz="16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r>
              <a:rPr dirty="0" sz="16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общение детей друг с другом и общение ребенка со взрослыми.</a:t>
            </a:r>
          </a:p>
          <a:p>
            <a:r>
              <a:rPr dirty="0" sz="1600" lang="ru-RU" smtClean="0"/>
              <a:t>Задачи развития речи детей младшего дошкольного возраста по ФГОС: </a:t>
            </a:r>
          </a:p>
          <a:p>
            <a:r>
              <a:rPr dirty="0" sz="1600" lang="ru-RU" smtClean="0"/>
              <a:t>1.Развивать диалогическую форму речи. </a:t>
            </a:r>
          </a:p>
          <a:p>
            <a:r>
              <a:rPr dirty="0" sz="1600" lang="ru-RU" smtClean="0"/>
              <a:t>2.Вовлекать детей в разговор во время рассматривания предметов, картин, иллюстраций, наблюдение за живыми объектами; после просмотра </a:t>
            </a:r>
            <a:r>
              <a:rPr dirty="0" sz="1600" lang="ru-RU" err="1" smtClean="0"/>
              <a:t>спектаклей,мультфильмов</a:t>
            </a:r>
            <a:r>
              <a:rPr dirty="0" sz="1600" lang="ru-RU" smtClean="0"/>
              <a:t>.</a:t>
            </a:r>
          </a:p>
          <a:p>
            <a:r>
              <a:rPr dirty="0" sz="1600" lang="ru-RU" smtClean="0"/>
              <a:t>3.Обучать умению вести диалог с педагогом; слушать и понимать заданный вопрос, понятно отвечать на него, говорить в нормальном темпе ,не перебивая говорящего взрослого. </a:t>
            </a:r>
          </a:p>
          <a:p>
            <a:r>
              <a:rPr dirty="0" sz="1600" lang="ru-RU" smtClean="0"/>
              <a:t>4.Напоминать детям о необходимости говорить «спасибо», «здравствуйте», «до свидания», «спокойной ночи» (в семье, группе).</a:t>
            </a:r>
          </a:p>
          <a:p>
            <a:r>
              <a:rPr dirty="0" sz="1600" lang="ru-RU"/>
              <a:t>5.Помогать доброжелательно обращаться друг с другом. 6.Формировать потребность делиться своими впечатлениями с воспитателями и родителями.</a:t>
            </a:r>
            <a:endParaRPr dirty="0" sz="1600" lang="ru-RU" smtClean="0"/>
          </a:p>
          <a:p>
            <a:endParaRPr dirty="0" lang="ru-RU"/>
          </a:p>
        </p:txBody>
      </p:sp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Прямоугольник 2"/>
          <p:cNvSpPr/>
          <p:nvPr/>
        </p:nvSpPr>
        <p:spPr>
          <a:xfrm>
            <a:off x="1835696" y="764704"/>
            <a:ext cx="5976664" cy="3749040"/>
          </a:xfrm>
          <a:prstGeom prst="rect"/>
        </p:spPr>
        <p:txBody>
          <a:bodyPr wrap="square">
            <a:spAutoFit/>
          </a:bodyPr>
          <a:p>
            <a:endParaRPr dirty="0" sz="200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dirty="0" sz="20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sz="20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dirty="0" sz="20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dirty="0" sz="20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приемы:</a:t>
            </a:r>
            <a:endParaRPr dirty="0" sz="20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sz="20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- наблюдения, рассматривание картин, демонстрация фильмов, слайдов, презентаций.</a:t>
            </a:r>
          </a:p>
          <a:p>
            <a:r>
              <a:rPr dirty="0" sz="20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- упражнения, игры, эксперименты и опыты, моделирование, проектная деятельность, </a:t>
            </a:r>
            <a:r>
              <a:rPr dirty="0" sz="2000" lang="ru-RU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</a:t>
            </a:r>
            <a:r>
              <a:rPr dirty="0" sz="20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- поисковая деятельность.</a:t>
            </a:r>
          </a:p>
          <a:p>
            <a:r>
              <a:rPr dirty="0" sz="20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– рассказ, чтение, вопросы, беседы, использование художественного слова.</a:t>
            </a:r>
          </a:p>
        </p:txBody>
      </p:sp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Прямоугольник 1"/>
          <p:cNvSpPr/>
          <p:nvPr/>
        </p:nvSpPr>
        <p:spPr>
          <a:xfrm>
            <a:off x="1907704" y="1412777"/>
            <a:ext cx="5328592" cy="1348740"/>
          </a:xfrm>
          <a:prstGeom prst="rect"/>
        </p:spPr>
        <p:txBody>
          <a:bodyPr wrap="square">
            <a:spAutoFit/>
          </a:bodyPr>
          <a:p>
            <a:pPr algn="ctr"/>
            <a:endParaRPr dirty="0" sz="280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dirty="0" sz="28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  <a:r>
              <a:rPr dirty="0" sz="28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речи у детей младшего возраста.</a:t>
            </a:r>
          </a:p>
        </p:txBody>
      </p:sp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Прямоугольник 1"/>
          <p:cNvSpPr/>
          <p:nvPr/>
        </p:nvSpPr>
        <p:spPr>
          <a:xfrm>
            <a:off x="1475656" y="692696"/>
            <a:ext cx="6480720" cy="4358640"/>
          </a:xfrm>
          <a:prstGeom prst="rect"/>
        </p:spPr>
        <p:txBody>
          <a:bodyPr wrap="square">
            <a:spAutoFit/>
          </a:bodyPr>
          <a:p>
            <a:endParaRPr dirty="0" lang="ru-RU" smtClean="0"/>
          </a:p>
          <a:p>
            <a:endParaRPr dirty="0" lang="ru-RU"/>
          </a:p>
          <a:p>
            <a:r>
              <a:rPr dirty="0" lang="ru-RU" smtClean="0"/>
              <a:t>Одним </a:t>
            </a:r>
            <a:r>
              <a:rPr dirty="0" lang="ru-RU"/>
              <a:t>из важных средств развития речи детей является создание развивающей среды. В группе мы оборудовали различные развивающие зоны</a:t>
            </a:r>
            <a:r>
              <a:rPr dirty="0" lang="ru-RU" smtClean="0"/>
              <a:t>: </a:t>
            </a:r>
            <a:r>
              <a:rPr dirty="0" lang="ru-RU"/>
              <a:t>«Уголок природы», «Мини-лабораторию», «Уголок по развитию мелкой моторики», </a:t>
            </a:r>
            <a:r>
              <a:rPr dirty="0" lang="ru-RU" smtClean="0"/>
              <a:t>«Театрализованный уголок», </a:t>
            </a:r>
            <a:r>
              <a:rPr dirty="0" lang="ru-RU"/>
              <a:t>«Уголок настольных игр и игрушек», </a:t>
            </a:r>
            <a:r>
              <a:rPr dirty="0" lang="ru-RU" smtClean="0"/>
              <a:t>«Музыкальный уголок», </a:t>
            </a:r>
            <a:r>
              <a:rPr dirty="0" lang="ru-RU"/>
              <a:t>«Книжный и ИЗО уголок» </a:t>
            </a:r>
            <a:r>
              <a:rPr dirty="0" lang="ru-RU" smtClean="0"/>
              <a:t>«Речевой уголок», «Уголки </a:t>
            </a:r>
            <a:r>
              <a:rPr dirty="0" lang="ru-RU"/>
              <a:t>для сюжетно-ролевых </a:t>
            </a:r>
            <a:r>
              <a:rPr dirty="0" lang="ru-RU" smtClean="0"/>
              <a:t>игр», в группе </a:t>
            </a:r>
            <a:r>
              <a:rPr dirty="0" lang="ru-RU"/>
              <a:t>есть конструкторы разных видов и размеров.</a:t>
            </a:r>
          </a:p>
          <a:p>
            <a:r>
              <a:rPr dirty="0" lang="ru-RU"/>
              <a:t>Насыщая групповое пространство, мы заботились в первую очередь о том, чтобы дети могли в группе удовлетворить свои важные жизненные потребности в познании, в движении и в общении. Группа оснащена наглядным, игровым и демонстрационным </a:t>
            </a:r>
            <a:r>
              <a:rPr dirty="0" lang="ru-RU" smtClean="0"/>
              <a:t>материалом.</a:t>
            </a:r>
            <a:endParaRPr dirty="0" lang="ru-RU"/>
          </a:p>
        </p:txBody>
      </p:sp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Прямоугольник 1"/>
          <p:cNvSpPr/>
          <p:nvPr/>
        </p:nvSpPr>
        <p:spPr>
          <a:xfrm>
            <a:off x="1475656" y="548680"/>
            <a:ext cx="6480720" cy="5692140"/>
          </a:xfrm>
          <a:prstGeom prst="rect"/>
        </p:spPr>
        <p:txBody>
          <a:bodyPr wrap="square">
            <a:spAutoFit/>
          </a:bodyPr>
          <a:p>
            <a:endParaRPr dirty="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роль в развитие речи играют занятия.</a:t>
            </a: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познавательного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цикла создают широкие возможности для решения задач речевого развития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эстетического цикла – лепка, рисование, конструирование и аппликация – создают условия для развития навыка общения: при совместном выполнении какой-либо поделки, изображения т.д. обычно возникают оживлённые диалоги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r>
              <a:rPr dirty="0" lang="ru-RU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dirty="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наглядный материал у дошкольников усваивается лучше, на занятиях мы используем </a:t>
            </a:r>
            <a:r>
              <a:rPr dirty="0" lang="ru-RU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,которые позволяют детям эффективнее воспринимать и перерабатывать зрительную информацию. </a:t>
            </a:r>
            <a:endParaRPr dirty="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lang="ru-RU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мы используем для:</a:t>
            </a: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отгадывания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загадывания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загадок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рассказывания сказок, при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заучивании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стихов.</a:t>
            </a:r>
            <a:endParaRPr dirty="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dirty="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dirty="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Прямоугольник 1"/>
          <p:cNvSpPr/>
          <p:nvPr/>
        </p:nvSpPr>
        <p:spPr>
          <a:xfrm>
            <a:off x="1403648" y="548680"/>
            <a:ext cx="6552728" cy="4625340"/>
          </a:xfrm>
          <a:prstGeom prst="rect"/>
        </p:spPr>
        <p:txBody>
          <a:bodyPr wrap="square">
            <a:spAutoFit/>
          </a:bodyPr>
          <a:p>
            <a:endParaRPr dirty="0" lang="ru-RU" smtClean="0"/>
          </a:p>
          <a:p>
            <a:r>
              <a:rPr dirty="0" lang="ru-RU" smtClean="0"/>
              <a:t>В </a:t>
            </a:r>
            <a:r>
              <a:rPr dirty="0" lang="ru-RU"/>
              <a:t>своей работе, на занятиях и в повседневной жизни </a:t>
            </a:r>
            <a:r>
              <a:rPr dirty="0" lang="ru-RU" smtClean="0"/>
              <a:t>по развитию речи</a:t>
            </a:r>
            <a:r>
              <a:rPr dirty="0" lang="ru-RU"/>
              <a:t>, мы используем разнообразные </a:t>
            </a:r>
            <a:r>
              <a:rPr dirty="0" lang="ru-RU" err="1"/>
              <a:t>здоровьесберегающие</a:t>
            </a:r>
            <a:r>
              <a:rPr dirty="0" lang="ru-RU"/>
              <a:t> технологии: дыхательная гимнастика, артикуляционная гимнастика, , пальчиковая гимнастика, </a:t>
            </a:r>
            <a:r>
              <a:rPr dirty="0" lang="ru-RU" err="1"/>
              <a:t>физминутки</a:t>
            </a:r>
            <a:r>
              <a:rPr dirty="0" lang="ru-RU"/>
              <a:t>, </a:t>
            </a:r>
            <a:r>
              <a:rPr dirty="0" lang="ru-RU" smtClean="0"/>
              <a:t>гимнастику </a:t>
            </a:r>
            <a:r>
              <a:rPr dirty="0" lang="ru-RU"/>
              <a:t>для </a:t>
            </a:r>
            <a:r>
              <a:rPr dirty="0" lang="ru-RU" smtClean="0"/>
              <a:t>глаз.</a:t>
            </a:r>
          </a:p>
          <a:p>
            <a:r>
              <a:rPr dirty="0" lang="ru-RU"/>
              <a:t>С целью обогащения содержания речи, развития словаря, воспитания желания использовать в речи средства интонационной выразительности </a:t>
            </a:r>
            <a:r>
              <a:rPr dirty="0" lang="ru-RU" smtClean="0"/>
              <a:t>проводим </a:t>
            </a:r>
            <a:r>
              <a:rPr dirty="0" lang="ru-RU"/>
              <a:t>наблюдения за окружающей действительностью, рассматривание картин, беседы на интересующие детей темы, в ходе которых создавались условия, побуждающие ребенка к связному высказыванию:. «Наша группа», «Как выращивают тюльпаны? », «Моя семья», «Наша Родина- Россия», «Что у меня внутри». «Золотая осень», «Что такое транспорт», «Зачем нужны правила дорожного движения», и многие другие. </a:t>
            </a:r>
          </a:p>
        </p:txBody>
      </p:sp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Прямоугольник 1"/>
          <p:cNvSpPr/>
          <p:nvPr/>
        </p:nvSpPr>
        <p:spPr>
          <a:xfrm>
            <a:off x="1475656" y="620688"/>
            <a:ext cx="6480720" cy="4892041"/>
          </a:xfrm>
          <a:prstGeom prst="rect"/>
        </p:spPr>
        <p:txBody>
          <a:bodyPr wrap="square">
            <a:spAutoFit/>
          </a:bodyPr>
          <a:p>
            <a:endParaRPr dirty="0" lang="ru-RU" smtClean="0"/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из самых действенных средств познавательно-речевого развития дошкольников является игра. </a:t>
            </a:r>
            <a:endParaRPr dirty="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 время организованной образовательной деятельности ребёнок получает знания, то во время игры он имеет возможность отразить знания об окружающем мире, поделиться с этими знаниями с товарищами, найти единомышленников по интересам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игры.</a:t>
            </a: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Настольные  игры.</a:t>
            </a:r>
          </a:p>
          <a:p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творческих способностей детей, связной речи, памяти и мышления </a:t>
            </a:r>
            <a:r>
              <a:rPr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 </a:t>
            </a:r>
            <a:r>
              <a:rPr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театрализованную деятельность: игры- драматизации, настольный театр, театр кукол, которая способствует более глубокому пониманию смысла обыгрываемых произведений и активизируют речь.</a:t>
            </a:r>
          </a:p>
        </p:txBody>
      </p:sp>
    </p:spTree>
  </p:cSld>
  <p:clrMapOvr>
    <a:masterClrMapping/>
  </p:clrMapOvr>
  <p:timing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Company>Microsoft</Company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Компас</dc:creator>
  <cp:lastModifiedBy>Admin</cp:lastModifiedBy>
  <dcterms:created xsi:type="dcterms:W3CDTF">2013-03-10T05:49:57Z</dcterms:created>
  <dcterms:modified xsi:type="dcterms:W3CDTF">2023-07-04T22:01:24Z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1567f7e127e34018a2285350e7600ff8</vt:lpwstr>
  </property>
</Properties>
</file>