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7"/>
  </p:notesMasterIdLst>
  <p:sldIdLst>
    <p:sldId id="478" r:id="rId2"/>
    <p:sldId id="480" r:id="rId3"/>
    <p:sldId id="462" r:id="rId4"/>
    <p:sldId id="463" r:id="rId5"/>
    <p:sldId id="258" r:id="rId6"/>
    <p:sldId id="441" r:id="rId7"/>
    <p:sldId id="261" r:id="rId8"/>
    <p:sldId id="451" r:id="rId9"/>
    <p:sldId id="452" r:id="rId10"/>
    <p:sldId id="456" r:id="rId11"/>
    <p:sldId id="395" r:id="rId12"/>
    <p:sldId id="405" r:id="rId13"/>
    <p:sldId id="470" r:id="rId14"/>
    <p:sldId id="407" r:id="rId15"/>
    <p:sldId id="494" r:id="rId16"/>
    <p:sldId id="495" r:id="rId17"/>
    <p:sldId id="500" r:id="rId18"/>
    <p:sldId id="498" r:id="rId19"/>
    <p:sldId id="497" r:id="rId20"/>
    <p:sldId id="496" r:id="rId21"/>
    <p:sldId id="502" r:id="rId22"/>
    <p:sldId id="505" r:id="rId23"/>
    <p:sldId id="504" r:id="rId24"/>
    <p:sldId id="503" r:id="rId25"/>
    <p:sldId id="501" r:id="rId26"/>
    <p:sldId id="487" r:id="rId27"/>
    <p:sldId id="413" r:id="rId28"/>
    <p:sldId id="420" r:id="rId29"/>
    <p:sldId id="414" r:id="rId30"/>
    <p:sldId id="448" r:id="rId31"/>
    <p:sldId id="450" r:id="rId32"/>
    <p:sldId id="457" r:id="rId33"/>
    <p:sldId id="458" r:id="rId34"/>
    <p:sldId id="482" r:id="rId35"/>
    <p:sldId id="481" r:id="rId36"/>
    <p:sldId id="473" r:id="rId37"/>
    <p:sldId id="472" r:id="rId38"/>
    <p:sldId id="474" r:id="rId39"/>
    <p:sldId id="475" r:id="rId40"/>
    <p:sldId id="465" r:id="rId41"/>
    <p:sldId id="476" r:id="rId42"/>
    <p:sldId id="314" r:id="rId43"/>
    <p:sldId id="461" r:id="rId44"/>
    <p:sldId id="436" r:id="rId45"/>
    <p:sldId id="477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1A9"/>
    <a:srgbClr val="5D71D5"/>
    <a:srgbClr val="5F7BD3"/>
    <a:srgbClr val="516FC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8" autoAdjust="0"/>
    <p:restoredTop sz="94660"/>
  </p:normalViewPr>
  <p:slideViewPr>
    <p:cSldViewPr>
      <p:cViewPr varScale="1">
        <p:scale>
          <a:sx n="49" d="100"/>
          <a:sy n="49" d="100"/>
        </p:scale>
        <p:origin x="-94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2944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E17B25-7195-43FF-8151-53849D6930DB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moslesar.ru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"/>
            <a:ext cx="8712968" cy="928669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Arial" charset="0"/>
              </a:rPr>
              <a:t/>
            </a:r>
            <a:br>
              <a:rPr lang="ru-RU" b="1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8215370" cy="44291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ГБПОУ МО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Электростальский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колледж»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Дисциплина: «Основы технической механики и слесарные работы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Опиливание металла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5085184"/>
            <a:ext cx="7772400" cy="13717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Разработал: преподаватель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Титова Г.Д.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endParaRPr lang="ru-RU" b="1" dirty="0" smtClean="0">
              <a:solidFill>
                <a:srgbClr val="000000"/>
              </a:solidFill>
              <a:latin typeface="Tahoma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Такие напильники предназначены для окончательной обработки изделий.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Снимаемый слой металла </a:t>
            </a:r>
            <a:r>
              <a:rPr lang="ru-RU" sz="24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более 0,01-0,03 мм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9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itchFamily="34" charset="0"/>
              </a:rPr>
              <a:t>3 класс №4 и №5</a:t>
            </a:r>
          </a:p>
          <a:p>
            <a:pPr algn="ctr"/>
            <a:r>
              <a:rPr lang="ru-RU" sz="3200" b="1" dirty="0" smtClean="0">
                <a:solidFill>
                  <a:srgbClr val="5D71D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Бархатные </a:t>
            </a: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напильники, </a:t>
            </a:r>
            <a:r>
              <a:rPr lang="ru-RU" sz="28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которых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10 мм длины приходится более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24 зубьев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(мелкая насечка)</a:t>
            </a:r>
            <a:endParaRPr lang="ru-RU" sz="8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5076056" y="350100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796136" y="350100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76056" y="357301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0800000" flipV="1">
            <a:off x="5004048" y="32129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10</a:t>
            </a:r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s://www.e-ope.ee/_download/euni_repository/file/3739/1.zip/117,4.jpg"/>
          <p:cNvPicPr>
            <a:picLocks noChangeAspect="1" noChangeArrowheads="1"/>
          </p:cNvPicPr>
          <p:nvPr/>
        </p:nvPicPr>
        <p:blipFill>
          <a:blip r:embed="rId2" cstate="print"/>
          <a:srcRect l="13330" t="18421" r="61915"/>
          <a:stretch>
            <a:fillRect/>
          </a:stretch>
        </p:blipFill>
        <p:spPr bwMode="auto">
          <a:xfrm rot="16200000">
            <a:off x="6120172" y="2312876"/>
            <a:ext cx="115212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778098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насечек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006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285860"/>
            <a:ext cx="7858180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720080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Напильники по форме сечения</a:t>
            </a:r>
            <a:endParaRPr lang="ru-RU" sz="3200" dirty="0"/>
          </a:p>
        </p:txBody>
      </p:sp>
      <p:pic>
        <p:nvPicPr>
          <p:cNvPr id="4" name="Содержимое 3" descr="p007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34" t="13629" r="51908" b="43323"/>
          <a:stretch>
            <a:fillRect/>
          </a:stretch>
        </p:blipFill>
        <p:spPr>
          <a:xfrm>
            <a:off x="395536" y="1484784"/>
            <a:ext cx="3960440" cy="3456384"/>
          </a:xfrm>
          <a:ln w="28575">
            <a:solidFill>
              <a:srgbClr val="00B0F0"/>
            </a:solidFill>
          </a:ln>
        </p:spPr>
      </p:pic>
      <p:pic>
        <p:nvPicPr>
          <p:cNvPr id="5" name="Содержимое 3" descr="p0073.gif"/>
          <p:cNvPicPr>
            <a:picLocks noChangeAspect="1"/>
          </p:cNvPicPr>
          <p:nvPr/>
        </p:nvPicPr>
        <p:blipFill>
          <a:blip r:embed="rId3" cstate="print"/>
          <a:srcRect l="48180" t="43922" r="8132" b="9963"/>
          <a:stretch>
            <a:fillRect/>
          </a:stretch>
        </p:blipFill>
        <p:spPr>
          <a:xfrm>
            <a:off x="4716016" y="1484784"/>
            <a:ext cx="4032448" cy="345638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5085184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поперечного сечения напильников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обрабатываемых поверхностей: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а, б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плоская;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квадратная;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трехгранная;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круглая;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полукруглая;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ромбическая;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ножовочная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3116"/>
            <a:ext cx="8183880" cy="3891924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>
                <a:solidFill>
                  <a:schemeClr val="tx1"/>
                </a:solidFill>
              </a:rPr>
              <a:t>II. Специальные напильники – для обработки специальных сплавов.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а) </a:t>
            </a:r>
            <a:r>
              <a:rPr lang="ru-RU" sz="2200" b="0" i="1" dirty="0" smtClean="0">
                <a:solidFill>
                  <a:schemeClr val="tx1"/>
                </a:solidFill>
              </a:rPr>
              <a:t>Тарированные</a:t>
            </a:r>
            <a:r>
              <a:rPr lang="ru-RU" sz="2200" b="0" dirty="0" smtClean="0">
                <a:solidFill>
                  <a:schemeClr val="tx1"/>
                </a:solidFill>
              </a:rPr>
              <a:t> – для обработки изделий из легких сплавов.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б ) </a:t>
            </a:r>
            <a:r>
              <a:rPr lang="ru-RU" sz="2200" b="0" i="1" dirty="0" smtClean="0">
                <a:solidFill>
                  <a:schemeClr val="tx1"/>
                </a:solidFill>
              </a:rPr>
              <a:t>Алмазные</a:t>
            </a:r>
            <a:r>
              <a:rPr lang="ru-RU" sz="2200" b="0" dirty="0" smtClean="0">
                <a:solidFill>
                  <a:schemeClr val="tx1"/>
                </a:solidFill>
              </a:rPr>
              <a:t> – для обработки и доводки твердосплавных материалов.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III. Надфили – это мелкие напильники для ювелирных, граверных работ и зачистки в трудно доступных местах. По форме они такие же, как и напильники общего назначения – плоские, трехгранные, круглые и т.д.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IV. Рашпили – для обработки неметаллов (дерево и т.п.)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V . Машинные напильники – применяются для </a:t>
            </a:r>
            <a:r>
              <a:rPr lang="ru-RU" sz="2200" b="0" dirty="0" err="1" smtClean="0">
                <a:solidFill>
                  <a:schemeClr val="tx1"/>
                </a:solidFill>
              </a:rPr>
              <a:t>опиловочных</a:t>
            </a:r>
            <a:r>
              <a:rPr lang="ru-RU" sz="2200" b="0" dirty="0" smtClean="0">
                <a:solidFill>
                  <a:schemeClr val="tx1"/>
                </a:solidFill>
              </a:rPr>
              <a:t> станков с вращательным движением.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напильников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6776" y="0"/>
            <a:ext cx="216024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404664"/>
            <a:ext cx="8352928" cy="6048672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vert="horz"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напильника зависит от вида обработки и размеров обрабатываемой поверхности и должна составлять: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100... 160 мм - для опиливания тонких пластин;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160...250 мм - для опиливания поверхностей с длиной</a:t>
            </a:r>
          </a:p>
          <a:p>
            <a:pPr lvl="0">
              <a:buClr>
                <a:srgbClr val="FF000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обработки до 50 мм; 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250...315 мм - с длиной обработки до 100 мм;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315... 400 мм - с длиной обработки более 100 мм;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100... 200 мм - для распиливания отверстий в деталях   </a:t>
            </a:r>
          </a:p>
          <a:p>
            <a:pPr lvl="0">
              <a:buClr>
                <a:srgbClr val="FF000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толщиной до 10 мм;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315 ...400 мм - для чернового опиливания;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100... 160 мм - при доводке (надфили).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Номер насечки выбирается в зависимости от требований к шероховатости обработанной поверхности.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1285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Отдохнем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Галина Титова\Desktop\напильни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86808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Галина Титова\Desktop\загруженно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07249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 Титова\Desktop\загруженное (2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35824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1285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Отдохнем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Галина Титова\Desktop\загруженное (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алина Титова\Desktop\загруженное (2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85926"/>
            <a:ext cx="8183880" cy="4249114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1. Формулирование  задач и цели урока по новой теме; </a:t>
            </a:r>
            <a:b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2. Повторение пройденного материала;</a:t>
            </a:r>
            <a:b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3. Усвоение нового материала;</a:t>
            </a:r>
            <a:b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4. Первичное и окончательное закрепление полученных знаний;</a:t>
            </a:r>
            <a:b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5. Оценка урока;</a:t>
            </a:r>
            <a:b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6. Получение домашнего задания.</a:t>
            </a:r>
            <a:endParaRPr lang="ru-RU" b="0" dirty="0">
              <a:solidFill>
                <a:srgbClr val="4831A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алина Титова\Desktop\загруженное (1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7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500166" y="4724400"/>
            <a:ext cx="2005034" cy="9906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б)Рубка</a:t>
            </a:r>
          </a:p>
        </p:txBody>
      </p:sp>
      <p:sp>
        <p:nvSpPr>
          <p:cNvPr id="3075" name="Rectangle 3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5257800" y="4724400"/>
            <a:ext cx="2100282" cy="91917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г)Разметка</a:t>
            </a:r>
          </a:p>
        </p:txBody>
      </p:sp>
      <p:sp>
        <p:nvSpPr>
          <p:cNvPr id="3076" name="Rectangle 4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5257800" y="3143248"/>
            <a:ext cx="2100282" cy="8953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в)Резка</a:t>
            </a:r>
          </a:p>
        </p:txBody>
      </p:sp>
      <p:sp>
        <p:nvSpPr>
          <p:cNvPr id="3077" name="Rectangle 5">
            <a:hlinkClick r:id="" action="ppaction://hlinkshowjump?jump=nextslide">
              <a:snd r:embed="rId4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143248"/>
            <a:ext cx="2076472" cy="8953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а)Опиливание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85720" y="357166"/>
            <a:ext cx="8501122" cy="261463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Это операция по удалению с поверхности заготовки </a:t>
            </a:r>
            <a:r>
              <a:rPr lang="ru-RU" sz="2000" b="1" dirty="0" smtClean="0"/>
              <a:t>слоя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/>
              <a:t>материала при </a:t>
            </a:r>
            <a:r>
              <a:rPr lang="ru-RU" sz="2000" b="1" dirty="0" smtClean="0"/>
              <a:t>помощи </a:t>
            </a:r>
          </a:p>
          <a:p>
            <a:pPr algn="ctr"/>
            <a:r>
              <a:rPr lang="ru-RU" sz="2000" b="1" dirty="0" smtClean="0"/>
              <a:t>режущего </a:t>
            </a:r>
            <a:endParaRPr lang="ru-RU" sz="2000" b="1" dirty="0"/>
          </a:p>
          <a:p>
            <a:pPr algn="ctr"/>
            <a:r>
              <a:rPr lang="ru-RU" sz="2000" b="1" dirty="0"/>
              <a:t>инструмента – напильника, целью которой является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придание </a:t>
            </a:r>
            <a:r>
              <a:rPr lang="ru-RU" sz="2000" b="1" dirty="0"/>
              <a:t>заготовке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/>
              <a:t>заданных форм </a:t>
            </a:r>
          </a:p>
          <a:p>
            <a:pPr algn="ctr"/>
            <a:r>
              <a:rPr lang="ru-RU" sz="2000" b="1" dirty="0"/>
              <a:t>и размеров, а также обеспечение заданной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шероховатости </a:t>
            </a:r>
            <a:r>
              <a:rPr lang="ru-RU" sz="2000" b="1" dirty="0"/>
              <a:t>поверхности.</a:t>
            </a:r>
          </a:p>
        </p:txBody>
      </p:sp>
      <p:sp>
        <p:nvSpPr>
          <p:cNvPr id="3079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81000" y="6245225"/>
            <a:ext cx="7924800" cy="476250"/>
          </a:xfrm>
          <a:noFill/>
        </p:spPr>
        <p:txBody>
          <a:bodyPr/>
          <a:lstStyle/>
          <a:p>
            <a:r>
              <a:rPr lang="ru-RU" smtClean="0"/>
              <a:t>Мастер производственного обучения Китызина Светлана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2133600" y="3352800"/>
            <a:ext cx="1828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Тетерева</a:t>
            </a:r>
          </a:p>
        </p:txBody>
      </p:sp>
      <p:sp>
        <p:nvSpPr>
          <p:cNvPr id="5123" name="Rectangle 3">
            <a:hlinkClick r:id="" action="ppaction://hlinkshowjump?jump=nextslide">
              <a:snd r:embed="rId4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1785918" y="4071942"/>
            <a:ext cx="2176482" cy="9286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б)</a:t>
            </a:r>
            <a:r>
              <a:rPr lang="ru-RU" dirty="0" err="1"/>
              <a:t>Драчёвые</a:t>
            </a:r>
            <a:endParaRPr lang="ru-RU" dirty="0"/>
          </a:p>
        </p:txBody>
      </p:sp>
      <p:sp>
        <p:nvSpPr>
          <p:cNvPr id="5124" name="Rectangle 4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5029200" y="4143380"/>
            <a:ext cx="2257444" cy="9286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г)Бархатные</a:t>
            </a:r>
          </a:p>
        </p:txBody>
      </p:sp>
      <p:sp>
        <p:nvSpPr>
          <p:cNvPr id="5125" name="Rectangle 5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5072066" y="2857496"/>
            <a:ext cx="2214578" cy="87630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в)Алмазные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57158" y="357166"/>
            <a:ext cx="8501122" cy="147163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Как называют напильники 0-го и 1-го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классов</a:t>
            </a:r>
            <a:r>
              <a:rPr lang="ru-RU" sz="2800" b="1" dirty="0"/>
              <a:t>?</a:t>
            </a:r>
          </a:p>
        </p:txBody>
      </p:sp>
      <p:sp>
        <p:nvSpPr>
          <p:cNvPr id="5127" name="Rectangle 7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2133600" y="3352800"/>
            <a:ext cx="1828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Тетерева</a:t>
            </a:r>
          </a:p>
        </p:txBody>
      </p:sp>
      <p:sp>
        <p:nvSpPr>
          <p:cNvPr id="5128" name="Rectangle 8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785918" y="2786058"/>
            <a:ext cx="2176482" cy="94774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а)Надфили</a:t>
            </a:r>
          </a:p>
        </p:txBody>
      </p:sp>
      <p:sp>
        <p:nvSpPr>
          <p:cNvPr id="512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04800" y="6245225"/>
            <a:ext cx="8305800" cy="476250"/>
          </a:xfrm>
          <a:noFill/>
        </p:spPr>
        <p:txBody>
          <a:bodyPr/>
          <a:lstStyle/>
          <a:p>
            <a:r>
              <a:rPr lang="ru-RU" smtClean="0"/>
              <a:t>Мастер производственного обучения Китызина Светлана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85720" y="357166"/>
            <a:ext cx="8501122" cy="1714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 </a:t>
            </a:r>
          </a:p>
          <a:p>
            <a:pPr algn="ctr"/>
            <a:r>
              <a:rPr lang="ru-RU" sz="2400" b="1" dirty="0"/>
              <a:t>Напильники каких классов используют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для </a:t>
            </a:r>
            <a:r>
              <a:rPr lang="ru-RU" sz="2400" b="1" dirty="0"/>
              <a:t>выполнения</a:t>
            </a:r>
          </a:p>
          <a:p>
            <a:pPr algn="ctr"/>
            <a:r>
              <a:rPr lang="ru-RU" sz="2400" b="1" dirty="0"/>
              <a:t> чистовой обработки?</a:t>
            </a:r>
          </a:p>
        </p:txBody>
      </p:sp>
      <p:sp>
        <p:nvSpPr>
          <p:cNvPr id="7171" name="Rectangle 3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2643182"/>
            <a:ext cx="2786082" cy="11668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а) 4-го и 5-го классов</a:t>
            </a:r>
          </a:p>
        </p:txBody>
      </p:sp>
      <p:sp>
        <p:nvSpPr>
          <p:cNvPr id="7172" name="Rectangle 4">
            <a:hlinkClick r:id="" action="ppaction://hlinkshowjump?jump=nextslide">
              <a:snd r:embed="rId4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4267200"/>
            <a:ext cx="2786082" cy="947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б) 2-го и 3-го классов</a:t>
            </a:r>
          </a:p>
        </p:txBody>
      </p:sp>
      <p:sp>
        <p:nvSpPr>
          <p:cNvPr id="7173" name="Rectangle 5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4953000" y="4267200"/>
            <a:ext cx="2690834" cy="947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dirty="0"/>
              <a:t>г</a:t>
            </a:r>
            <a:r>
              <a:rPr lang="ru-RU" dirty="0"/>
              <a:t>) 1-го и 3-го классов</a:t>
            </a:r>
          </a:p>
        </p:txBody>
      </p:sp>
      <p:sp>
        <p:nvSpPr>
          <p:cNvPr id="7174" name="Rectangle 6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4953000" y="2714620"/>
            <a:ext cx="2690834" cy="10953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dirty="0"/>
              <a:t>в</a:t>
            </a:r>
            <a:r>
              <a:rPr lang="ru-RU" dirty="0"/>
              <a:t>) 0-го и 1-го классов</a:t>
            </a:r>
          </a:p>
        </p:txBody>
      </p:sp>
      <p:sp>
        <p:nvSpPr>
          <p:cNvPr id="7175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81000" y="6245225"/>
            <a:ext cx="8382000" cy="476250"/>
          </a:xfrm>
          <a:noFill/>
        </p:spPr>
        <p:txBody>
          <a:bodyPr/>
          <a:lstStyle/>
          <a:p>
            <a:r>
              <a:rPr lang="ru-RU" smtClean="0"/>
              <a:t>Мастер производственного обучения Китызина Светлана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2928934"/>
            <a:ext cx="2590824" cy="8810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а)5-го и 9-го класса</a:t>
            </a:r>
          </a:p>
        </p:txBody>
      </p:sp>
      <p:sp>
        <p:nvSpPr>
          <p:cNvPr id="4099" name="Rectangle 3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142976" y="4572008"/>
            <a:ext cx="2590824" cy="85725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б)4-го и 6-го класса</a:t>
            </a:r>
          </a:p>
        </p:txBody>
      </p:sp>
      <p:sp>
        <p:nvSpPr>
          <p:cNvPr id="4100" name="Rectangle 4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5105400" y="4495800"/>
            <a:ext cx="2752748" cy="86202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г)0-го и 3-го класса</a:t>
            </a:r>
          </a:p>
        </p:txBody>
      </p:sp>
      <p:sp>
        <p:nvSpPr>
          <p:cNvPr id="4101" name="Rectangle 5">
            <a:hlinkClick r:id="" action="ppaction://hlinkshowjump?jump=nextslide">
              <a:snd r:embed="rId4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5072066" y="2928934"/>
            <a:ext cx="2828948" cy="8810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в)0-го и 1-го класса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7158" y="357166"/>
            <a:ext cx="8358246" cy="23574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Для грубого черного опиливания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применяются </a:t>
            </a:r>
            <a:endParaRPr lang="ru-RU" sz="2800" b="1" dirty="0"/>
          </a:p>
          <a:p>
            <a:pPr algn="ctr"/>
            <a:r>
              <a:rPr lang="ru-RU" sz="2800" b="1" dirty="0"/>
              <a:t>напильники какого класса?</a:t>
            </a:r>
          </a:p>
        </p:txBody>
      </p:sp>
      <p:sp>
        <p:nvSpPr>
          <p:cNvPr id="4103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04800" y="6245225"/>
            <a:ext cx="8458200" cy="476250"/>
          </a:xfrm>
          <a:noFill/>
        </p:spPr>
        <p:txBody>
          <a:bodyPr/>
          <a:lstStyle/>
          <a:p>
            <a:r>
              <a:rPr lang="ru-RU" smtClean="0"/>
              <a:t>Мастер производственного обучения Китызина Светлана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714348" y="685800"/>
            <a:ext cx="7572428" cy="117156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Напильники 4-го и 5-го классов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называют</a:t>
            </a:r>
            <a:r>
              <a:rPr lang="ru-RU" sz="2800" b="1" dirty="0"/>
              <a:t>…</a:t>
            </a:r>
          </a:p>
        </p:txBody>
      </p:sp>
      <p:sp>
        <p:nvSpPr>
          <p:cNvPr id="11267" name="Rectangle 3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1285852" y="2500306"/>
            <a:ext cx="2600348" cy="10810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а) </a:t>
            </a:r>
            <a:r>
              <a:rPr lang="ru-RU" dirty="0" err="1"/>
              <a:t>Драчёвые</a:t>
            </a:r>
            <a:endParaRPr lang="ru-RU" dirty="0"/>
          </a:p>
        </p:txBody>
      </p:sp>
      <p:sp>
        <p:nvSpPr>
          <p:cNvPr id="11268" name="Rectangle 4">
            <a:hlinkClick r:id="" action="ppaction://hlinkshowjump?jump=nextslide">
              <a:snd r:embed="rId4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1357290" y="4038600"/>
            <a:ext cx="2528910" cy="10334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б) Бархатные</a:t>
            </a:r>
          </a:p>
        </p:txBody>
      </p:sp>
      <p:sp>
        <p:nvSpPr>
          <p:cNvPr id="11269" name="Rectangle 5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4953000" y="4038600"/>
            <a:ext cx="2405082" cy="96203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г) Собственные</a:t>
            </a:r>
          </a:p>
        </p:txBody>
      </p:sp>
      <p:sp>
        <p:nvSpPr>
          <p:cNvPr id="11270" name="Rectangle 6">
            <a:hlinkClick r:id="rId2" action="ppaction://hlinksldjump">
              <a:snd r:embed="rId3" name="click.wav" builtIn="1"/>
            </a:hlinkClick>
          </p:cNvPr>
          <p:cNvSpPr>
            <a:spLocks noChangeArrowheads="1"/>
          </p:cNvSpPr>
          <p:nvPr/>
        </p:nvSpPr>
        <p:spPr bwMode="auto">
          <a:xfrm>
            <a:off x="4953000" y="2428868"/>
            <a:ext cx="2405082" cy="11525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в) Личные</a:t>
            </a:r>
          </a:p>
        </p:txBody>
      </p:sp>
      <p:sp>
        <p:nvSpPr>
          <p:cNvPr id="11271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04800" y="6245225"/>
            <a:ext cx="8534400" cy="476250"/>
          </a:xfrm>
          <a:noFill/>
        </p:spPr>
        <p:txBody>
          <a:bodyPr/>
          <a:lstStyle/>
          <a:p>
            <a:r>
              <a:rPr lang="ru-RU" smtClean="0"/>
              <a:t>Мастер производственного обучения Китызина Светлана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28609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Технологические аспекты проведения операции опиливание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676456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1268760"/>
            <a:ext cx="8352928" cy="5328592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vert="horz"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Подготовка поверхностей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опиливанию включает в себя очистку от масла, грязи, формовочной смеси, окалины. Очистка осуществляется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корцовочными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щетками, а также срубанием остатков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литниковой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системы 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зубилом с последующей зачисткой грубой наждачной бумагой. Масло удаляют различными растворителями.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Положение работающего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опиливании является наиболее удобным тогда, когда его корпус развернут под углом 45 ° к губкам тисков Левая нога должна быть выдвинута вперед и находиться на расстоянии примерно 150... 200 мм от переднего края верстака, а правая нога отдалена от левой на 200... 30 мм так, что­бы угол между ступнями составлял 60... 70°.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1077218"/>
          </a:xfrm>
          <a:prstGeom prst="rect">
            <a:avLst/>
          </a:prstGeo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поверхностей, основные виды и способы опиливания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080120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ручного опиливания плоских, вогнутых и выпуклых поверхностей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412776"/>
            <a:ext cx="8352928" cy="5632311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>
              <a:buClr>
                <a:srgbClr val="00B0F0"/>
              </a:buClr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Clr>
                <a:srgbClr val="00B0F0"/>
              </a:buClr>
              <a:buFont typeface="Wingdings" pitchFamily="2" charset="2"/>
              <a:buChar char="q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началом работы необходимо проверить 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соответствие конфигурации и размеров заготовки  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требованиям чертежа.</a:t>
            </a:r>
          </a:p>
          <a:p>
            <a:pPr lvl="0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Необходимо прочно закреплять заготовку в тисках.</a:t>
            </a:r>
          </a:p>
          <a:p>
            <a:pPr lvl="0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При выполнении чистовых отделочных операций 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опиливания необходимо пользоваться накладными 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губками.</a:t>
            </a:r>
          </a:p>
          <a:p>
            <a:pPr lvl="0"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Следует выбирать номер, длину и сечение напильника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 соответствии с техническими требованиями к   </a:t>
            </a:r>
          </a:p>
          <a:p>
            <a:pPr lvl="0">
              <a:buClr>
                <a:srgbClr val="00B05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обработке.</a:t>
            </a:r>
          </a:p>
          <a:p>
            <a:pPr lvl="0">
              <a:buClr>
                <a:srgbClr val="00B0F0"/>
              </a:buClr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B0F0"/>
              </a:buClr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00B0F0"/>
              </a:buClr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268744" y="0"/>
            <a:ext cx="288032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7586" name="Picture 2" descr="https://ds04.infourok.ru/uploads/ex/1254/000c9573-2a93e44a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>
              <a:buNone/>
            </a:pPr>
            <a:r>
              <a:rPr lang="ru-RU" sz="4000" dirty="0" smtClean="0">
                <a:solidFill>
                  <a:srgbClr val="4831A9"/>
                </a:solidFill>
                <a:latin typeface="Times New Roman" pitchFamily="18" charset="0"/>
                <a:cs typeface="Times New Roman" pitchFamily="18" charset="0"/>
              </a:rPr>
              <a:t>  усвоение учащимися знаний о слесарной операции опиливание, закрепить и обобщить знания по теме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21794"/>
            <a:ext cx="8280920" cy="584775"/>
          </a:xfrm>
          <a:prstGeom prst="rect">
            <a:avLst/>
          </a:prstGeo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рук при опиливании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80920" cy="49670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- положение правой руки          б - положение левой руки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iessay.ru/public/page_images/6947/!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820891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237626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Рабочим ходом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опиливании является движение напильником вперед от работающего, обратный ход - холостой, без нажима. Движения при рабочем ходе должны быть равномерными, плавными, ритмичными, обе руки при этом должны двигаться в горизонтальной плоскости. При обратном ходе не рекомендуется отрывать напильник от обрабатываемой заготовки.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6021288"/>
            <a:ext cx="8147248" cy="36004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Распределение усилий нажима при опиливании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4930" name="Picture 2" descr="http://geum.ru/opus/images/images-!9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8136904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49786"/>
            <a:ext cx="8352928" cy="630942"/>
          </a:xfrm>
          <a:prstGeom prst="rect">
            <a:avLst/>
          </a:prstGeo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 wrap="square" bIns="91440" anchor="b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прямолинейности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928670"/>
            <a:ext cx="8183880" cy="3789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p0077.gif"/>
          <p:cNvPicPr>
            <a:picLocks noGrp="1" noChangeAspect="1"/>
          </p:cNvPicPr>
          <p:nvPr/>
        </p:nvPicPr>
        <p:blipFill>
          <a:blip r:embed="rId2" cstate="print"/>
          <a:srcRect l="11201" t="15029" r="7561" b="11146"/>
          <a:stretch>
            <a:fillRect/>
          </a:stretch>
        </p:blipFill>
        <p:spPr>
          <a:xfrm>
            <a:off x="395536" y="980728"/>
            <a:ext cx="8352928" cy="554461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395536" y="349786"/>
            <a:ext cx="8352928" cy="630942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bIns="91440" anchor="b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параллельности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928670"/>
            <a:ext cx="8183880" cy="3789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3" descr="p0078.gif"/>
          <p:cNvPicPr>
            <a:picLocks noGrp="1" noChangeAspect="1"/>
          </p:cNvPicPr>
          <p:nvPr/>
        </p:nvPicPr>
        <p:blipFill>
          <a:blip r:embed="rId2" cstate="print"/>
          <a:srcRect l="11780" t="13175" r="8544" b="11255"/>
          <a:stretch>
            <a:fillRect/>
          </a:stretch>
        </p:blipFill>
        <p:spPr>
          <a:xfrm>
            <a:off x="428596" y="1071546"/>
            <a:ext cx="8352928" cy="554461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736"/>
            <a:ext cx="8183880" cy="46063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572560" cy="507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648"/>
                <a:gridCol w="3391632"/>
                <a:gridCol w="873890"/>
                <a:gridCol w="3412390"/>
              </a:tblGrid>
              <a:tr h="389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Опиливание – это…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Одинарная, двойная (перекрестная), рашпильная, дуговая.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Напильники выполняются из…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мелкие напильники для ювелирных, граверных работ и зачистки в трудно доступных местах.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Напильники с одинарной насечкой применяются для…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Насеканием, фрезерованием или шлифованием, протягиванием.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Виды насечек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Обработки неметаллов (дерево, оргстекло, кожа. кость).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Надфили– это…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Углеродистой инструментальной сталиУ10А, У13, У13А.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Напильники с рашпильной насечкой применяются для…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Обработки мягких материалов (латунь, медь, алюминий).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66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Получение зубьев у напильника выполняется…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Операция по снятию лишнего слоя металла режущим инструментом напильником.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357166"/>
            <a:ext cx="8715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Тестовая контрольная работа по теме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Опиливание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1 вариант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00174"/>
            <a:ext cx="8183880" cy="453486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429684" cy="496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452"/>
                <a:gridCol w="3405390"/>
                <a:gridCol w="1009799"/>
                <a:gridCol w="3205043"/>
              </a:tblGrid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 – это…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Обработки для твердых материалов (чугун, сталь)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7261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Специальные напильники применяют для…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Напильники общего назначения, специальные напильники, надфили, рашпили, машинные напильники.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757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 форме напильники бывают..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Стальной стержень определенного сечения, на гранях которого выполнена насечка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Напильники с двойной (перекрестной) насечкой применяются для…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Обработки специальных сплавов.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Алмазные напильники применяют для…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Обработки мягких материалов (медь, алюминий).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Классификация напильников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Плоские, квадратные, трехгранные, круглые, полукруглые, ромбические, ножовочные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580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Напильники с дуговой насечкой применяются для…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Обработки и доводки твердосплавных материалов.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35716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Тестовая контрольная работа по теме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Опиливание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 вариант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14818"/>
            <a:ext cx="8183880" cy="1820222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04139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5999" cy="288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1444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1444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5999" cy="2460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1230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  <a:tr h="1230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860" marR="22860" marT="22860" marB="22860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3"/>
                </a:solidFill>
              </a:rPr>
              <a:t>  Один правильный ответ – 1 балл</a:t>
            </a:r>
          </a:p>
          <a:p>
            <a:pPr>
              <a:buNone/>
            </a:pPr>
            <a:endParaRPr lang="ru-RU" dirty="0" smtClean="0">
              <a:solidFill>
                <a:schemeClr val="accent3"/>
              </a:solidFill>
            </a:endParaRPr>
          </a:p>
          <a:p>
            <a:r>
              <a:rPr lang="ru-RU" dirty="0" smtClean="0">
                <a:solidFill>
                  <a:schemeClr val="accent3"/>
                </a:solidFill>
              </a:rPr>
              <a:t>7 баллов – «5»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6 - 5 баллов - «4»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4 – 3 балла - «3»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Менее 3 баллов – «2»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31466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Проблемный вопрос</a:t>
            </a:r>
          </a:p>
          <a:p>
            <a:pPr algn="ctr">
              <a:buNone/>
            </a:pPr>
            <a:endParaRPr lang="ru-RU" sz="4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accent3"/>
                </a:solidFill>
              </a:rPr>
              <a:t>Выбор напильников</a:t>
            </a:r>
            <a:endParaRPr lang="ru-RU" sz="4800" dirty="0" smtClean="0"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000238"/>
          <a:ext cx="8143931" cy="3500463"/>
        </p:xfrm>
        <a:graphic>
          <a:graphicData uri="http://schemas.openxmlformats.org/drawingml/2006/table">
            <a:tbl>
              <a:tblPr/>
              <a:tblGrid>
                <a:gridCol w="2714360"/>
                <a:gridCol w="2714360"/>
                <a:gridCol w="2715211"/>
              </a:tblGrid>
              <a:tr h="754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Операция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Назначение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Инструмент</a:t>
                      </a:r>
                      <a:endParaRPr lang="ru-RU" sz="2800" b="1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Разметка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Рубка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Резка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r>
                        <a:rPr lang="ru-RU" sz="2800" b="1" dirty="0">
                          <a:solidFill>
                            <a:srgbClr val="4831A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Правка</a:t>
                      </a: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40"/>
                        </a:spcAft>
                      </a:pPr>
                      <a:endParaRPr lang="ru-RU" sz="2800" b="1" dirty="0">
                        <a:solidFill>
                          <a:srgbClr val="4831A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8" marR="622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Повторение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пройденного материала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35732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Оценим результаты нашего урока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oel="http://schemas.microsoft.com/office/2019/extlst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714620"/>
            <a:ext cx="2375312" cy="2333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1322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endParaRPr lang="ru-RU" dirty="0" smtClean="0"/>
          </a:p>
          <a:p>
            <a:pPr algn="ctr"/>
            <a:r>
              <a:rPr lang="ru-RU" sz="3200" dirty="0" smtClean="0">
                <a:solidFill>
                  <a:schemeClr val="accent3"/>
                </a:solidFill>
              </a:rPr>
              <a:t>Заполнить таблицу:</a:t>
            </a:r>
            <a:r>
              <a:rPr lang="ru-RU" sz="3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Типичные дефекты при опиливании металла, причины их появления и способы предупреждения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ru-RU" sz="3200" u="sng" dirty="0" smtClean="0">
                <a:hlinkClick r:id="rId2"/>
              </a:rPr>
              <a:t>https://</a:t>
            </a:r>
            <a:r>
              <a:rPr lang="ru-RU" sz="3200" u="sng" dirty="0" smtClean="0">
                <a:hlinkClick r:id="rId2"/>
              </a:rPr>
              <a:t>www.domoslesar.ru/</a:t>
            </a:r>
            <a:endParaRPr lang="ru-RU" sz="3200" dirty="0" smtClean="0">
              <a:solidFill>
                <a:schemeClr val="accent4"/>
              </a:solidFill>
            </a:endParaRPr>
          </a:p>
          <a:p>
            <a:pPr algn="ctr"/>
            <a:endParaRPr lang="ru-RU" sz="3200" dirty="0" smtClean="0">
              <a:solidFill>
                <a:schemeClr val="accent4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Повторить пройденный материал: Покровский Б.С. Основы слесарного дела § 37, 38, 39.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792088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Типичные дефекты при опиливании металла, причины их появления и способы предупреждения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640959" cy="5400600"/>
        </p:xfrm>
        <a:graphic>
          <a:graphicData uri="http://schemas.openxmlformats.org/drawingml/2006/table">
            <a:tbl>
              <a:tblPr/>
              <a:tblGrid>
                <a:gridCol w="2526453"/>
                <a:gridCol w="3057253"/>
                <a:gridCol w="3057253"/>
              </a:tblGrid>
              <a:tr h="527374">
                <a:tc>
                  <a:txBody>
                    <a:bodyPr/>
                    <a:lstStyle/>
                    <a:p>
                      <a:pPr marL="222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08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Способ  </a:t>
                      </a:r>
                      <a:r>
                        <a:rPr lang="ru-RU" sz="2000" b="1" spc="-3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30086">
                <a:tc>
                  <a:txBody>
                    <a:bodyPr/>
                    <a:lstStyle/>
                    <a:p>
                      <a:pPr marR="21590"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«</a:t>
                      </a:r>
                      <a:r>
                        <a:rPr lang="ru-RU" sz="2000" b="1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Завалы» </a:t>
                      </a:r>
                      <a:r>
                        <a:rPr lang="ru-RU" sz="2000" b="1" spc="-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 задней </a:t>
                      </a:r>
                      <a:r>
                        <a:rPr lang="ru-RU" sz="20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R="21590"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части </a:t>
                      </a:r>
                      <a:r>
                        <a:rPr lang="ru-RU" sz="2000" b="1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плоскости </a:t>
                      </a:r>
                      <a:r>
                        <a:rPr lang="ru-RU" sz="2000" b="1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R="21590"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детали.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205426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2000" b="1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Завалы» в </a:t>
                      </a:r>
                      <a:r>
                        <a:rPr lang="ru-RU" sz="20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пе</a:t>
                      </a:r>
                      <a:r>
                        <a:rPr lang="ru-RU" sz="20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редней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части </a:t>
                      </a:r>
                      <a:r>
                        <a:rPr lang="ru-RU" sz="2000" b="1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плоскости </a:t>
                      </a:r>
                      <a:endParaRPr lang="ru-RU" sz="2000" b="1" spc="-1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дета</a:t>
                      </a:r>
                      <a:r>
                        <a:rPr lang="ru-RU" sz="2000" b="1" spc="-3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ли.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37714">
                <a:tc>
                  <a:txBody>
                    <a:bodyPr/>
                    <a:lstStyle/>
                    <a:p>
                      <a:pPr marR="6096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2000" b="1" spc="-2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Завалы» </a:t>
                      </a:r>
                      <a:endParaRPr lang="ru-RU" sz="2000" b="1" spc="-2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R="6096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опи</a:t>
                      </a:r>
                      <a:r>
                        <a:rPr lang="ru-RU" sz="20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ленной широ</a:t>
                      </a:r>
                      <a:r>
                        <a:rPr lang="ru-RU" sz="2000" b="1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кой </a:t>
                      </a:r>
                    </a:p>
                    <a:p>
                      <a:pPr marR="6096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плоскости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детали.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260647"/>
          <a:ext cx="8640960" cy="6345727"/>
        </p:xfrm>
        <a:graphic>
          <a:graphicData uri="http://schemas.openxmlformats.org/drawingml/2006/table">
            <a:tbl>
              <a:tblPr/>
              <a:tblGrid>
                <a:gridCol w="1977170"/>
                <a:gridCol w="2050397"/>
                <a:gridCol w="4613393"/>
              </a:tblGrid>
              <a:tr h="418049">
                <a:tc>
                  <a:txBody>
                    <a:bodyPr/>
                    <a:lstStyle/>
                    <a:p>
                      <a:pPr marL="210312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3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4592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4008" algn="ctr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Способ </a:t>
                      </a:r>
                      <a:r>
                        <a:rPr lang="ru-RU" sz="1600" b="1" i="0" u="none" strike="noStrike" kern="1200" spc="-3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407502">
                <a:tc>
                  <a:txBody>
                    <a:bodyPr/>
                    <a:lstStyle/>
                    <a:p>
                      <a:pPr marL="0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1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Не </a:t>
                      </a:r>
                      <a:r>
                        <a:rPr lang="ru-RU" sz="1600" b="1" i="0" u="none" strike="noStrike" kern="1200" spc="-1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удается </a:t>
                      </a: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опилить </a:t>
                      </a:r>
                      <a:endParaRPr lang="ru-RU" sz="1600" b="1" i="0" u="none" strike="noStrike" kern="1200" spc="-2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сопря</a:t>
                      </a:r>
                      <a:r>
                        <a:rPr lang="ru-RU" sz="1600" b="1" i="0" u="none" strike="noStrike" kern="1200" spc="-3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женные </a:t>
                      </a:r>
                    </a:p>
                    <a:p>
                      <a:pPr marL="0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3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плос</a:t>
                      </a: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кие  </a:t>
                      </a:r>
                    </a:p>
                    <a:p>
                      <a:pPr marL="0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поверхно</a:t>
                      </a:r>
                      <a:r>
                        <a:rPr lang="ru-RU" sz="1600" b="1" i="0" u="none" strike="noStrike" kern="1200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сти </a:t>
                      </a:r>
                      <a:r>
                        <a:rPr lang="ru-RU" sz="1600" b="1" i="0" u="none" strike="noStrike" kern="1200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под </a:t>
                      </a:r>
                      <a:endParaRPr lang="ru-RU" sz="1600" b="1" i="0" u="none" strike="noStrike" kern="1200" spc="-1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уголь</a:t>
                      </a:r>
                      <a:r>
                        <a:rPr lang="ru-RU" sz="1600" b="1" i="0" u="none" strike="noStrike" kern="1200" spc="-3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ник.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87102">
                <a:tc>
                  <a:txBody>
                    <a:bodyPr/>
                    <a:lstStyle/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Угольник </a:t>
                      </a:r>
                      <a:r>
                        <a:rPr lang="ru-RU" sz="1600" b="1" i="0" u="none" strike="noStrike" kern="1200" spc="-2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плотно </a:t>
                      </a:r>
                      <a:endParaRPr lang="ru-RU" sz="1600" b="1" i="0" u="none" strike="noStrike" kern="1200" spc="-2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прилегает </a:t>
                      </a: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 </a:t>
                      </a:r>
                      <a:endParaRPr lang="ru-RU" sz="1600" b="1" i="0" u="none" strike="noStrike" kern="1200" spc="-2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плоским </a:t>
                      </a:r>
                    </a:p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поверхностям</a:t>
                      </a: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1600" b="1" i="0" u="none" strike="noStrike" kern="1200" spc="-2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0" u="none" strike="noStrike" kern="1200" spc="-3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сопряженным </a:t>
                      </a:r>
                      <a:r>
                        <a:rPr lang="ru-RU" sz="1600" b="1" i="0" u="none" strike="noStrike" kern="1200" spc="-2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под </a:t>
                      </a:r>
                      <a:endParaRPr lang="ru-RU" sz="1600" b="1" i="0" u="none" strike="noStrike" kern="1200" spc="-2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-9144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внутрен</a:t>
                      </a:r>
                      <a:r>
                        <a:rPr lang="ru-RU" sz="1600" b="1" i="0" u="none" strike="noStrike" kern="1200" spc="-4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ним углом.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24052">
                <a:tc>
                  <a:txBody>
                    <a:bodyPr/>
                    <a:lstStyle/>
                    <a:p>
                      <a:pPr marL="0" marR="18288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Не </a:t>
                      </a:r>
                      <a:r>
                        <a:rPr lang="ru-RU" sz="1600" b="1" i="0" u="none" strike="noStrike" kern="1200" spc="-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удается </a:t>
                      </a:r>
                      <a:r>
                        <a:rPr lang="ru-RU" sz="1600" b="1" i="0" u="none" strike="noStrike" kern="1200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опилить </a:t>
                      </a:r>
                      <a:endParaRPr lang="ru-RU" sz="1600" b="1" i="0" u="none" strike="noStrike" kern="1200" spc="-2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плос</a:t>
                      </a: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кие </a:t>
                      </a:r>
                    </a:p>
                    <a:p>
                      <a:pPr marL="0" marR="18288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поверхно</a:t>
                      </a:r>
                      <a:r>
                        <a:rPr lang="ru-RU" sz="1600" b="1" i="0" u="none" strike="noStrike" kern="1200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сти </a:t>
                      </a:r>
                    </a:p>
                    <a:p>
                      <a:pPr marL="0" marR="18288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параллель</a:t>
                      </a: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1600" b="1" i="0" u="none" strike="noStrike" kern="1200" spc="-2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друг </a:t>
                      </a:r>
                      <a:endParaRPr lang="ru-RU" sz="1600" b="1" i="0" u="none" strike="noStrike" kern="1200" spc="-2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18288" indent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другу.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7780" marR="177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19" y="357167"/>
          <a:ext cx="8640961" cy="6143667"/>
        </p:xfrm>
        <a:graphic>
          <a:graphicData uri="http://schemas.openxmlformats.org/drawingml/2006/table">
            <a:tbl>
              <a:tblPr/>
              <a:tblGrid>
                <a:gridCol w="1928149"/>
                <a:gridCol w="2320894"/>
                <a:gridCol w="4391918"/>
              </a:tblGrid>
              <a:tr h="850950">
                <a:tc>
                  <a:txBody>
                    <a:bodyPr/>
                    <a:lstStyle/>
                    <a:p>
                      <a:pPr marL="2222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08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52145" marR="652145" indent="216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Способ   </a:t>
                      </a:r>
                      <a:r>
                        <a:rPr lang="ru-RU" sz="1800" b="1" spc="-3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97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Опиленная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кри</a:t>
                      </a:r>
                      <a:r>
                        <a:rPr lang="ru-RU" sz="1800" b="1" spc="-1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волинейная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поверхность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пло</a:t>
                      </a: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ской </a:t>
                      </a:r>
                      <a:r>
                        <a:rPr lang="ru-RU" sz="1800" b="1" spc="-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детали </a:t>
                      </a:r>
                      <a:endParaRPr lang="ru-RU" sz="1800" b="1" spc="-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не </a:t>
                      </a:r>
                      <a:r>
                        <a:rPr lang="ru-RU" sz="1800" b="1" spc="-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соответствует </a:t>
                      </a:r>
                      <a:endParaRPr lang="ru-RU" sz="1800" b="1" spc="-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профилю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конт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рольного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шаб</a:t>
                      </a:r>
                      <a:r>
                        <a:rPr lang="ru-RU" sz="18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лона.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494852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Опиленный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сопряженный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контур </a:t>
                      </a:r>
                      <a:r>
                        <a:rPr lang="ru-RU" sz="1800" b="1" spc="-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детали </a:t>
                      </a:r>
                      <a:r>
                        <a:rPr lang="ru-RU" sz="1800" b="1" spc="-15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endParaRPr lang="ru-RU" sz="1800" b="1" spc="-15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соответствует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профилю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контрольного </a:t>
                      </a:r>
                    </a:p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1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шаблона.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За работу на уроке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Галина Титова\Downloads\otkrytka-spasibo-s-rukopozhatiem-10276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429684" cy="4352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1080120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Сущность и назначение операции опиливания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1412776"/>
            <a:ext cx="8352928" cy="5040560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vert="horz">
            <a:normAutofit fontScale="92500" lnSpcReduction="1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Опиливание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операция по удалению с поверхности заготовки слоя материала при помощи режущего инструмента -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напильника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целью которой является придание заготовке заданных формы и размеров, а также обеспечение заданной шероховатости поверхности.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 слесарной практике опиливание применяется для обработки следующих поверхностей: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плоских и криволинейных;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плоских, расположенных под наружным или внутренним</a:t>
            </a:r>
          </a:p>
          <a:p>
            <a:pPr lvl="1">
              <a:buClr>
                <a:srgbClr val="FF000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углом;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плоских параллельных под определенный размер между</a:t>
            </a:r>
          </a:p>
          <a:p>
            <a:pPr lvl="1">
              <a:buClr>
                <a:srgbClr val="FF0000"/>
              </a:buClr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ними;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фасонных сложного профиля.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Кроме того, опиливание используется для обработки углублений, пазов и выступов.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Различают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черновое и чистовое опиливание.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008112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Инструменты,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применяемые при опиливании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136904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0068.gif"/>
          <p:cNvPicPr>
            <a:picLocks noChangeAspect="1"/>
          </p:cNvPicPr>
          <p:nvPr/>
        </p:nvPicPr>
        <p:blipFill>
          <a:blip r:embed="rId2" cstate="print"/>
          <a:srcRect l="12030" t="15717" r="7847" b="11035"/>
          <a:stretch>
            <a:fillRect/>
          </a:stretch>
        </p:blipFill>
        <p:spPr>
          <a:xfrm>
            <a:off x="395536" y="1340768"/>
            <a:ext cx="8280920" cy="504056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1008112"/>
          </a:xfrm>
          <a:solidFill>
            <a:srgbClr val="FFC000"/>
          </a:solidFill>
          <a:ln w="2857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напильников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79512" y="3861048"/>
            <a:ext cx="9073008" cy="32403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842493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</a:t>
            </a: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Напильники по назначению подразделяют на следующие группы: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общего назначения, надфили, рашпили и машинные.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Напильники общего назначения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предназначаются для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общеслесарных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работ. По числу насечек (нарезок) на 10 мм длины напильники делятся на следующие шесть номеров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0, 1, 2, 3, 4 и 5.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чем меньше номер насечки, тем больше расстояние между насечками и соответственно крупнее зуб.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365104"/>
            <a:ext cx="3816424" cy="216024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148064" y="4797152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зубьев напильника: </a:t>
            </a:r>
          </a:p>
          <a:p>
            <a:pPr lvl="1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насеченные: </a:t>
            </a:r>
          </a:p>
          <a:p>
            <a:pPr lvl="1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фрезерованные; </a:t>
            </a:r>
          </a:p>
          <a:p>
            <a:pPr lvl="1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протянутые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8002" name="Picture 2" descr="https://ds04.infourok.ru/uploads/ex/10fa/0011eb49-99cc0b3b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7"/>
            <a:ext cx="8495928" cy="619268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5" name="Picture 4" descr="https://www.e-ope.ee/_download/euni_repository/file/3739/1.zip/117,4.jpg"/>
          <p:cNvPicPr>
            <a:picLocks noChangeAspect="1" noChangeArrowheads="1"/>
          </p:cNvPicPr>
          <p:nvPr/>
        </p:nvPicPr>
        <p:blipFill>
          <a:blip r:embed="rId3" cstate="print"/>
          <a:srcRect l="65697" t="18900" r="9548"/>
          <a:stretch>
            <a:fillRect/>
          </a:stretch>
        </p:blipFill>
        <p:spPr bwMode="auto">
          <a:xfrm rot="16200000">
            <a:off x="6048164" y="1808820"/>
            <a:ext cx="1080120" cy="44644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5733256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Снимается слой металла 0,05 — 0,10 мм. 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https://ds04.infourok.ru/uploads/ex/10fa/0011eb49-99cc0b3b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3920" cy="619268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3" name="Picture 6" descr="https://www.e-ope.ee/_download/euni_repository/file/3739/1.zip/117,4.jpg"/>
          <p:cNvPicPr>
            <a:picLocks noChangeAspect="1" noChangeArrowheads="1"/>
          </p:cNvPicPr>
          <p:nvPr/>
        </p:nvPicPr>
        <p:blipFill>
          <a:blip r:embed="rId3" cstate="print"/>
          <a:srcRect l="39989" t="18900" r="37160"/>
          <a:stretch>
            <a:fillRect/>
          </a:stretch>
        </p:blipFill>
        <p:spPr bwMode="auto">
          <a:xfrm rot="16200000">
            <a:off x="6048164" y="1952836"/>
            <a:ext cx="1152128" cy="42484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5805264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Снимаемый слой металла не превышает 0,02 — 0,06 мм.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2439</TotalTime>
  <Words>1379</Words>
  <Application>Microsoft Office PowerPoint</Application>
  <PresentationFormat>Экран (4:3)</PresentationFormat>
  <Paragraphs>357</Paragraphs>
  <Slides>45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Аспект</vt:lpstr>
      <vt:lpstr>    </vt:lpstr>
      <vt:lpstr>1. Формулирование  задач и цели урока по новой теме;  2. Повторение пройденного материала; 3. Усвоение нового материала; 4. Первичное и окончательное закрепление полученных знаний; 5. Оценка урока; 6. Получение домашнего задания.</vt:lpstr>
      <vt:lpstr>Слайд 3</vt:lpstr>
      <vt:lpstr>Слайд 4</vt:lpstr>
      <vt:lpstr>            Сущность и назначение операции опиливания</vt:lpstr>
      <vt:lpstr> Инструменты,  применяемые при опиливании</vt:lpstr>
      <vt:lpstr>      Классификация напильников</vt:lpstr>
      <vt:lpstr>Слайд 8</vt:lpstr>
      <vt:lpstr>Слайд 9</vt:lpstr>
      <vt:lpstr>Слайд 10</vt:lpstr>
      <vt:lpstr>Виды насечек </vt:lpstr>
      <vt:lpstr>Напильники по форме сечения</vt:lpstr>
      <vt:lpstr>II. Специальные напильники – для обработки специальных сплавов. а) Тарированные – для обработки изделий из легких сплавов. б ) Алмазные – для обработки и доводки твердосплавных материалов. III. Надфили – это мелкие напильники для ювелирных, граверных работ и зачистки в трудно доступных местах. По форме они такие же, как и напильники общего назначения – плоские, трехгранные, круглые и т.д. IV. Рашпили – для обработки неметаллов (дерево и т.п.) V . Машинные напильники – применяются для опиловочных станков с вращательным движением. </vt:lpstr>
      <vt:lpstr>  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</vt:lpstr>
      <vt:lpstr>      Правила ручного опиливания плоских, вогнутых и выпуклых поверхностей</vt:lpstr>
      <vt:lpstr>    </vt:lpstr>
      <vt:lpstr>Положение рук при опиливании</vt:lpstr>
      <vt:lpstr>   Рабочим ходом при опиливании является движение напильником вперед от работающего, обратный ход - холостой, без нажима. Движения при рабочем ходе должны быть равномерными, плавными, ритмичными, обе руки при этом должны двигаться в горизонтальной плоскости. При обратном ходе не рекомендуется отрывать напильник от обрабатываемой заготовки.  </vt:lpstr>
      <vt:lpstr>Проверка прямолинейности</vt:lpstr>
      <vt:lpstr>Проверка параллельности</vt:lpstr>
      <vt:lpstr>Слайд 34</vt:lpstr>
      <vt:lpstr>Слайд 35</vt:lpstr>
      <vt:lpstr>   </vt:lpstr>
      <vt:lpstr>Слайд 37</vt:lpstr>
      <vt:lpstr>Слайд 38</vt:lpstr>
      <vt:lpstr>Слайд 39</vt:lpstr>
      <vt:lpstr>Оценим результаты нашего урока</vt:lpstr>
      <vt:lpstr>Слайд 41</vt:lpstr>
      <vt:lpstr>  Типичные дефекты при опиливании металла, причины их появления и способы предупреждения</vt:lpstr>
      <vt:lpstr>Слайд 43</vt:lpstr>
      <vt:lpstr>Слайд 44</vt:lpstr>
      <vt:lpstr>За работу на уроке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Галина Титова</cp:lastModifiedBy>
  <cp:revision>216</cp:revision>
  <dcterms:created xsi:type="dcterms:W3CDTF">2011-07-14T12:34:11Z</dcterms:created>
  <dcterms:modified xsi:type="dcterms:W3CDTF">2023-07-02T12:33:16Z</dcterms:modified>
</cp:coreProperties>
</file>