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3"/>
  </p:notesMasterIdLst>
  <p:sldIdLst>
    <p:sldId id="264" r:id="rId2"/>
    <p:sldId id="257" r:id="rId3"/>
    <p:sldId id="258" r:id="rId4"/>
    <p:sldId id="275" r:id="rId5"/>
    <p:sldId id="259" r:id="rId6"/>
    <p:sldId id="260" r:id="rId7"/>
    <p:sldId id="266" r:id="rId8"/>
    <p:sldId id="274" r:id="rId9"/>
    <p:sldId id="267" r:id="rId10"/>
    <p:sldId id="268" r:id="rId11"/>
    <p:sldId id="261" r:id="rId12"/>
    <p:sldId id="272" r:id="rId13"/>
    <p:sldId id="276" r:id="rId14"/>
    <p:sldId id="273" r:id="rId15"/>
    <p:sldId id="269" r:id="rId16"/>
    <p:sldId id="263" r:id="rId17"/>
    <p:sldId id="271" r:id="rId18"/>
    <p:sldId id="265" r:id="rId19"/>
    <p:sldId id="262" r:id="rId20"/>
    <p:sldId id="277" r:id="rId21"/>
    <p:sldId id="278" r:id="rId2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15" autoAdjust="0"/>
    <p:restoredTop sz="94660"/>
  </p:normalViewPr>
  <p:slideViewPr>
    <p:cSldViewPr snapToGrid="0">
      <p:cViewPr varScale="1">
        <p:scale>
          <a:sx n="66" d="100"/>
          <a:sy n="66" d="100"/>
        </p:scale>
        <p:origin x="8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2914FC8-0939-4356-860A-562BE0866162}" type="datetimeFigureOut">
              <a:rPr lang="ru-RU" smtClean="0"/>
              <a:t>05.07.2023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44DE1FA-EC66-46AF-AE84-B6542065509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47246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3EBBA4BA-87D1-49B2-A991-2941AB3E7271}" type="slidenum">
              <a:rPr lang="en-US" altLang="ru-RU"/>
              <a:pPr algn="r" eaLnBrk="1" hangingPunct="1">
                <a:spcBef>
                  <a:spcPct val="0"/>
                </a:spcBef>
              </a:pPr>
              <a:t>1</a:t>
            </a:fld>
            <a:endParaRPr lang="en-US" altLang="ru-RU"/>
          </a:p>
        </p:txBody>
      </p:sp>
      <p:sp>
        <p:nvSpPr>
          <p:cNvPr id="430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ru-RU" altLang="ru-RU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91704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7E34B9-7678-4B94-ABCB-F79EF5DC2C6D}" type="datetimeFigureOut">
              <a:rPr lang="ru-RU" smtClean="0"/>
              <a:t>05.07.2023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4418C-7F51-4683-A3B3-020FD1D3C0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23541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7E34B9-7678-4B94-ABCB-F79EF5DC2C6D}" type="datetimeFigureOut">
              <a:rPr lang="ru-RU" smtClean="0"/>
              <a:t>05.07.2023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4418C-7F51-4683-A3B3-020FD1D3C0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32139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7E34B9-7678-4B94-ABCB-F79EF5DC2C6D}" type="datetimeFigureOut">
              <a:rPr lang="ru-RU" smtClean="0"/>
              <a:t>05.07.2023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4418C-7F51-4683-A3B3-020FD1D3C0F2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36610548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7E34B9-7678-4B94-ABCB-F79EF5DC2C6D}" type="datetimeFigureOut">
              <a:rPr lang="ru-RU" smtClean="0"/>
              <a:t>05.07.2023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4418C-7F51-4683-A3B3-020FD1D3C0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25156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7E34B9-7678-4B94-ABCB-F79EF5DC2C6D}" type="datetimeFigureOut">
              <a:rPr lang="ru-RU" smtClean="0"/>
              <a:t>05.07.2023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4418C-7F51-4683-A3B3-020FD1D3C0F2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09745922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7E34B9-7678-4B94-ABCB-F79EF5DC2C6D}" type="datetimeFigureOut">
              <a:rPr lang="ru-RU" smtClean="0"/>
              <a:t>05.07.2023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4418C-7F51-4683-A3B3-020FD1D3C0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967665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7E34B9-7678-4B94-ABCB-F79EF5DC2C6D}" type="datetimeFigureOut">
              <a:rPr lang="ru-RU" smtClean="0"/>
              <a:t>05.07.2023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4418C-7F51-4683-A3B3-020FD1D3C0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239275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7E34B9-7678-4B94-ABCB-F79EF5DC2C6D}" type="datetimeFigureOut">
              <a:rPr lang="ru-RU" smtClean="0"/>
              <a:t>05.07.2023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4418C-7F51-4683-A3B3-020FD1D3C0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26594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7E34B9-7678-4B94-ABCB-F79EF5DC2C6D}" type="datetimeFigureOut">
              <a:rPr lang="ru-RU" smtClean="0"/>
              <a:t>05.07.2023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4418C-7F51-4683-A3B3-020FD1D3C0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13724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7E34B9-7678-4B94-ABCB-F79EF5DC2C6D}" type="datetimeFigureOut">
              <a:rPr lang="ru-RU" smtClean="0"/>
              <a:t>05.07.2023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4418C-7F51-4683-A3B3-020FD1D3C0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75824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7E34B9-7678-4B94-ABCB-F79EF5DC2C6D}" type="datetimeFigureOut">
              <a:rPr lang="ru-RU" smtClean="0"/>
              <a:t>05.07.2023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4418C-7F51-4683-A3B3-020FD1D3C0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71577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7E34B9-7678-4B94-ABCB-F79EF5DC2C6D}" type="datetimeFigureOut">
              <a:rPr lang="ru-RU" smtClean="0"/>
              <a:t>05.07.2023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4418C-7F51-4683-A3B3-020FD1D3C0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53950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7E34B9-7678-4B94-ABCB-F79EF5DC2C6D}" type="datetimeFigureOut">
              <a:rPr lang="ru-RU" smtClean="0"/>
              <a:t>05.07.2023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4418C-7F51-4683-A3B3-020FD1D3C0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88919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7E34B9-7678-4B94-ABCB-F79EF5DC2C6D}" type="datetimeFigureOut">
              <a:rPr lang="ru-RU" smtClean="0"/>
              <a:t>05.07.2023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4418C-7F51-4683-A3B3-020FD1D3C0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08901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7E34B9-7678-4B94-ABCB-F79EF5DC2C6D}" type="datetimeFigureOut">
              <a:rPr lang="ru-RU" smtClean="0"/>
              <a:t>05.07.2023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4418C-7F51-4683-A3B3-020FD1D3C0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45042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7E34B9-7678-4B94-ABCB-F79EF5DC2C6D}" type="datetimeFigureOut">
              <a:rPr lang="ru-RU" smtClean="0"/>
              <a:t>05.07.2023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4418C-7F51-4683-A3B3-020FD1D3C0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9429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7E34B9-7678-4B94-ABCB-F79EF5DC2C6D}" type="datetimeFigureOut">
              <a:rPr lang="ru-RU" smtClean="0"/>
              <a:t>05.07.2023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1654418C-7F51-4683-A3B3-020FD1D3C0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94793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>
            <a:off x="595880" y="1097828"/>
            <a:ext cx="6832530" cy="575786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«Формирование ранней профориентации в условиях ДОУ как одно из направлений поддержки и развития инженерно-исследовательских способностей у детей»</a:t>
            </a:r>
          </a:p>
          <a:p>
            <a:pPr>
              <a:defRPr/>
            </a:pP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тему: «Путь к роботу»</a:t>
            </a:r>
          </a:p>
        </p:txBody>
      </p:sp>
      <p:sp>
        <p:nvSpPr>
          <p:cNvPr id="13316" name="Rectangle 6"/>
          <p:cNvSpPr>
            <a:spLocks noGrp="1" noChangeArrowheads="1"/>
          </p:cNvSpPr>
          <p:nvPr>
            <p:ph type="ctrTitle"/>
          </p:nvPr>
        </p:nvSpPr>
        <p:spPr>
          <a:xfrm>
            <a:off x="0" y="2310"/>
            <a:ext cx="12192000" cy="1944687"/>
          </a:xfrm>
          <a:solidFill>
            <a:schemeClr val="accent2"/>
          </a:solidFill>
        </p:spPr>
        <p:txBody>
          <a:bodyPr>
            <a:normAutofit fontScale="90000"/>
          </a:bodyPr>
          <a:lstStyle/>
          <a:p>
            <a:pPr algn="ctr"/>
            <a:r>
              <a:rPr lang="ru-RU" sz="2200" b="1" cap="all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</a:t>
            </a:r>
            <a:r>
              <a:rPr lang="ru-RU" sz="2200" b="1" cap="all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АвТОНОМНОЕ</a:t>
            </a:r>
            <a:r>
              <a:rPr lang="ru-RU" sz="2200" b="1" cap="all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ДОШКОЛЬНОЕ ОБРАЗОВАТЕЛЬНОЕ </a:t>
            </a:r>
            <a:r>
              <a:rPr lang="ru-RU" sz="2200" b="1" cap="small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200" b="1" cap="small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b="1" cap="all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УЧРЕЖДЕНИЕ ГОРОДА НИЖНЕВАРТОВСКА</a:t>
            </a:r>
            <a:r>
              <a:rPr lang="ru-RU" sz="2200" b="1" cap="small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200" b="1" cap="small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b="1" cap="all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ДЕТСКИЙ САД № 61 «</a:t>
            </a:r>
            <a:r>
              <a:rPr lang="ru-RU" sz="2200" b="1" cap="all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сОЛОВУШКА</a:t>
            </a:r>
            <a:r>
              <a:rPr lang="ru-RU" sz="2200" b="1" cap="all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r>
              <a:rPr lang="ru-RU" sz="6600" b="1" cap="small" dirty="0">
                <a:solidFill>
                  <a:schemeClr val="tx1"/>
                </a:solidFill>
              </a:rPr>
              <a:t/>
            </a:r>
            <a:br>
              <a:rPr lang="ru-RU" sz="6600" b="1" cap="small" dirty="0">
                <a:solidFill>
                  <a:schemeClr val="tx1"/>
                </a:solidFill>
              </a:rPr>
            </a:br>
            <a:endParaRPr lang="ru-RU" altLang="ru-RU" sz="66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31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2495550" y="5445125"/>
            <a:ext cx="3600450" cy="1125538"/>
          </a:xfrm>
        </p:spPr>
        <p:txBody>
          <a:bodyPr>
            <a:normAutofit/>
          </a:bodyPr>
          <a:lstStyle/>
          <a:p>
            <a:pPr algn="l" eaLnBrk="1" hangingPunct="1"/>
            <a:r>
              <a:rPr lang="ru-RU" alt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Воспитатель: М.А </a:t>
            </a:r>
            <a:r>
              <a:rPr lang="ru-RU" alt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Шуманова</a:t>
            </a:r>
            <a:endParaRPr lang="en-US" alt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3" name="Прямая соединительная линия 12"/>
          <p:cNvCxnSpPr/>
          <p:nvPr/>
        </p:nvCxnSpPr>
        <p:spPr bwMode="auto">
          <a:xfrm>
            <a:off x="3792538" y="1916113"/>
            <a:ext cx="4679950" cy="0"/>
          </a:xfrm>
          <a:prstGeom prst="line">
            <a:avLst/>
          </a:prstGeom>
          <a:gradFill rotWithShape="1">
            <a:gsLst>
              <a:gs pos="0">
                <a:schemeClr val="bg2">
                  <a:gamma/>
                  <a:tint val="26667"/>
                  <a:invGamma/>
                </a:schemeClr>
              </a:gs>
              <a:gs pos="100000">
                <a:schemeClr val="bg2">
                  <a:alpha val="14999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13320" name="Picture 8" descr="C:\Documents and Settings\Admin\Рабочий стол\Робо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83450" y="3573463"/>
            <a:ext cx="3060700" cy="305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0" name="Прямая соединительная линия 19"/>
          <p:cNvCxnSpPr/>
          <p:nvPr/>
        </p:nvCxnSpPr>
        <p:spPr>
          <a:xfrm>
            <a:off x="2135188" y="1484314"/>
            <a:ext cx="0" cy="1800225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>
            <a:off x="9912350" y="1484314"/>
            <a:ext cx="0" cy="1800225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73548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2229" y="145143"/>
            <a:ext cx="11742057" cy="1785257"/>
          </a:xfrm>
        </p:spPr>
        <p:txBody>
          <a:bodyPr>
            <a:normAutofit/>
          </a:bodyPr>
          <a:lstStyle/>
          <a:p>
            <a:pPr algn="ctr"/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Эффективные технологии в инженерно-технической профориентации дошкольников являются:</a:t>
            </a:r>
            <a:b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Технология проектной деятельности.</a:t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Технология исследовательской деятельности.</a:t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Педагогическая технология организации сюжетно-ролевых игр.</a:t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 Технология интегрированного обучения.</a:t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5. Информационно-коммуникативные технологии.</a:t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6. Практико-ориентированные технологии.</a:t>
            </a:r>
          </a:p>
        </p:txBody>
      </p:sp>
    </p:spTree>
    <p:extLst>
      <p:ext uri="{BB962C8B-B14F-4D97-AF65-F5344CB8AC3E}">
        <p14:creationId xmlns:p14="http://schemas.microsoft.com/office/powerpoint/2010/main" val="3912919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alt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ВИДЫ КОНСТРУКТОРОВ, НАПРАВЛЕННЫЕ НА РАЗВИТИЕ ТЕХНИЧЕСКОГО ТВОРЧЕСТВА РЕБЁНКА ДОШКОЛЬНОГО ВОЗРАСТА</a:t>
            </a:r>
            <a:endParaRPr lang="ru-RU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algn="ctr">
              <a:spcBef>
                <a:spcPct val="0"/>
              </a:spcBef>
              <a:buNone/>
            </a:pPr>
            <a:r>
              <a:rPr lang="ru-RU" altLang="ru-RU" sz="2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Игровой набор</a:t>
            </a:r>
          </a:p>
          <a:p>
            <a:pPr algn="ctr">
              <a:spcBef>
                <a:spcPct val="0"/>
              </a:spcBef>
              <a:buNone/>
            </a:pPr>
            <a:r>
              <a:rPr lang="ru-RU" altLang="ru-RU" sz="2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«Дары </a:t>
            </a:r>
            <a:r>
              <a:rPr lang="ru-RU" altLang="ru-RU" sz="2000" b="1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Фрёбеля</a:t>
            </a:r>
            <a:r>
              <a:rPr lang="ru-RU" altLang="ru-RU" sz="2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  <a:p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algn="ctr"/>
            <a:r>
              <a:rPr lang="ru-RU" altLang="ru-RU" sz="2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Конструкторы</a:t>
            </a:r>
          </a:p>
          <a:p>
            <a:pPr algn="ctr"/>
            <a:endParaRPr lang="ru-RU" dirty="0"/>
          </a:p>
        </p:txBody>
      </p:sp>
      <p:pic>
        <p:nvPicPr>
          <p:cNvPr id="6" name="Picture 1" descr="D:\ФОТО СП\фребель\фреб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841829" y="2902857"/>
            <a:ext cx="3817256" cy="313850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Picture 2" descr="D:\ФОТО СП\фото -конструирование\SAM_3229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88598" y="2902857"/>
            <a:ext cx="3714007" cy="313850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324408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130175"/>
            <a:ext cx="8596313" cy="1292225"/>
          </a:xfrm>
        </p:spPr>
        <p:txBody>
          <a:bodyPr>
            <a:noAutofit/>
          </a:bodyPr>
          <a:lstStyle/>
          <a:p>
            <a:pPr algn="ctr"/>
            <a:r>
              <a:rPr lang="ru-RU" alt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ВИДЫ КОНСТРУКТОРОВ, НАПРАВЛЕННЫЕ НА РАЗВИТИЕ ТЕХНИЧЕСКОГО ТВОРЧЕСТВА РЕБЁНКА ДОШКОЛЬНОГО ВОЗРАСТА</a:t>
            </a:r>
            <a:endParaRPr lang="ru-RU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495101">
            <a:off x="8360227" y="928914"/>
            <a:ext cx="3431949" cy="3432628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909240">
            <a:off x="292856" y="1791371"/>
            <a:ext cx="2949114" cy="323192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52800" y="1814285"/>
            <a:ext cx="4459549" cy="44849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8249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1243963">
            <a:off x="144924" y="290284"/>
            <a:ext cx="2754008" cy="2946401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452137">
            <a:off x="8708571" y="353681"/>
            <a:ext cx="3218463" cy="2819606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25953">
            <a:off x="3596222" y="85457"/>
            <a:ext cx="3705287" cy="326571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3625">
            <a:off x="1001487" y="3371149"/>
            <a:ext cx="4982980" cy="3211079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702456">
            <a:off x="6839914" y="3004717"/>
            <a:ext cx="4050330" cy="30391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3764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130175"/>
            <a:ext cx="8596313" cy="1292225"/>
          </a:xfrm>
        </p:spPr>
        <p:txBody>
          <a:bodyPr>
            <a:noAutofit/>
          </a:bodyPr>
          <a:lstStyle/>
          <a:p>
            <a:pPr algn="ctr"/>
            <a:r>
              <a:rPr lang="ru-RU" alt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ВИДЫ КОНСТРУКТОРОВ, НАПРАВЛЕННЫЕ НА РАЗВИТИЕ ТЕХНИЧЕСКОГО ТВОРЧЕСТВА РЕБЁНКА ДОШКОЛЬНОГО ВОЗРАСТА</a:t>
            </a:r>
            <a:endParaRPr lang="ru-RU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Объект 2"/>
          <p:cNvPicPr>
            <a:picLocks noGrp="1" noChangeAspect="1"/>
          </p:cNvPicPr>
          <p:nvPr>
            <p:ph idx="4294967295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1293970">
            <a:off x="9517063" y="311150"/>
            <a:ext cx="2674937" cy="2286000"/>
          </a:xfr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648968">
            <a:off x="8770000" y="2852057"/>
            <a:ext cx="3048000" cy="22860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1394986">
            <a:off x="273051" y="1567543"/>
            <a:ext cx="3631293" cy="416560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51918" y="2104572"/>
            <a:ext cx="4037693" cy="44268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6717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159657"/>
            <a:ext cx="8596668" cy="841829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формы работы с детьми: </a:t>
            </a:r>
            <a:r>
              <a:rPr lang="ru-RU" dirty="0"/>
              <a:t>       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001487"/>
            <a:ext cx="8596668" cy="5039876"/>
          </a:xfrm>
        </p:spPr>
        <p:txBody>
          <a:bodyPr>
            <a:noAutofit/>
          </a:bodyPr>
          <a:lstStyle/>
          <a:p>
            <a:pPr lvl="0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сюжетно - ролевые, дидактические игры</a:t>
            </a:r>
          </a:p>
          <a:p>
            <a:pPr lvl="0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тематические занятия</a:t>
            </a:r>
          </a:p>
          <a:p>
            <a:pPr lvl="0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игры - викторины о профессиях</a:t>
            </a:r>
          </a:p>
          <a:p>
            <a:pPr lvl="0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просмотр развивающих мультфильмов</a:t>
            </a:r>
          </a:p>
          <a:p>
            <a:pPr lvl="0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проектная деятельность</a:t>
            </a:r>
          </a:p>
          <a:p>
            <a:pPr lvl="0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создание музея профессий</a:t>
            </a:r>
          </a:p>
          <a:p>
            <a:pPr lvl="0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прогулки</a:t>
            </a:r>
          </a:p>
          <a:p>
            <a:pPr lvl="0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экскурсии</a:t>
            </a:r>
          </a:p>
          <a:p>
            <a:pPr lvl="0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индивидуальная работа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встречи с интересными людьми</a:t>
            </a:r>
          </a:p>
        </p:txBody>
      </p:sp>
    </p:spTree>
    <p:extLst>
      <p:ext uri="{BB962C8B-B14F-4D97-AF65-F5344CB8AC3E}">
        <p14:creationId xmlns:p14="http://schemas.microsoft.com/office/powerpoint/2010/main" val="107778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116114"/>
            <a:ext cx="8596668" cy="856343"/>
          </a:xfrm>
        </p:spPr>
        <p:txBody>
          <a:bodyPr>
            <a:normAutofit fontScale="90000"/>
          </a:bodyPr>
          <a:lstStyle/>
          <a:p>
            <a:pPr algn="ctr"/>
            <a:r>
              <a:rPr lang="ru-RU" alt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ИГРОВОЙ НАБОР «ДАРЫ ФРЁБЕЛЯ»</a:t>
            </a:r>
            <a:r>
              <a:rPr lang="ru-RU" altLang="ru-RU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altLang="ru-RU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429" y="653143"/>
            <a:ext cx="10624457" cy="592182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96027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130629"/>
            <a:ext cx="8596668" cy="1291771"/>
          </a:xfrm>
        </p:spPr>
        <p:txBody>
          <a:bodyPr>
            <a:noAutofit/>
          </a:bodyPr>
          <a:lstStyle/>
          <a:p>
            <a:pPr algn="ctr"/>
            <a:r>
              <a:rPr lang="ru-RU" alt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ВИДЫ КОНСТРУКТОРОВ, НАПРАВЛЕННЫЕ НА РАЗВИТИЕ ТЕХНИЧЕСКОГО ТВОРЧЕСТВА РЕБЁНКА ДОШКОЛЬНОГО ВОЗРАСТА</a:t>
            </a:r>
            <a:endParaRPr lang="ru-RU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83946" y="1422400"/>
            <a:ext cx="5320145" cy="291289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804485" y="2641600"/>
            <a:ext cx="6213344" cy="382451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823407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116114"/>
            <a:ext cx="8596668" cy="1248229"/>
          </a:xfrm>
        </p:spPr>
        <p:txBody>
          <a:bodyPr>
            <a:normAutofit/>
          </a:bodyPr>
          <a:lstStyle/>
          <a:p>
            <a:pPr algn="ctr"/>
            <a:r>
              <a:rPr lang="ru-RU" alt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ВИДЫ КОНСТРУКТОРОВ, НАПРАВЛЕННЫЕ НА РАЗВИТИЕ ТЕХНИЧЕСКОГО ТВОРЧЕСТВА РЕБЁНКА ДОШКОЛЬНОГО ВОЗРАСТА</a:t>
            </a:r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77334" y="1364342"/>
            <a:ext cx="5227472" cy="442685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08123" y="1888750"/>
            <a:ext cx="5106505" cy="452656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495857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ru-RU" altLang="ru-RU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rPr>
              <a:t>Робототехника</a:t>
            </a:r>
          </a:p>
          <a:p>
            <a:pPr algn="ctr"/>
            <a:endParaRPr lang="ru-RU" dirty="0"/>
          </a:p>
        </p:txBody>
      </p:sp>
      <p:pic>
        <p:nvPicPr>
          <p:cNvPr id="4" name="Picture 3" descr="D:\ФОТО СП\икаренок 2017\IMG_20170112_17243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25028" y="406317"/>
            <a:ext cx="1832931" cy="252028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1235172">
            <a:off x="315983" y="125340"/>
            <a:ext cx="2530323" cy="341497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0737">
            <a:off x="8938641" y="127343"/>
            <a:ext cx="2743200" cy="3606111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08923">
            <a:off x="8133922" y="3278521"/>
            <a:ext cx="3455576" cy="3294743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7647" y="3794656"/>
            <a:ext cx="5018582" cy="30154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1828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u="sng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Нормативные документы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у обучающихся предпосылок готовности к изучению технических наук возможно только в условиях спроектированной системы научного знания, в основу которой должен быть положен классификатор технических наук (Приказ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Минобрнауки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РФ № 59 от 25.02.2009г. «Об утверждении Номенклатуры научных специальностей, по которым присуждаются ученые степени» с изменениями и дополнениями от14.12.2015г. и Постановление Минтруда РФ «Квалификационный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справочник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должностей руководителей, специалистов и других служащих» от 21.08.1998г. № 37 с изменениями и дополнениями (специальность «Инженер»)).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00582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101600"/>
            <a:ext cx="8596668" cy="682171"/>
          </a:xfrm>
        </p:spPr>
        <p:txBody>
          <a:bodyPr>
            <a:normAutofit/>
          </a:bodyPr>
          <a:lstStyle/>
          <a:p>
            <a:pPr algn="ctr"/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 для родителей и детского сада: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3" y="783770"/>
            <a:ext cx="10455123" cy="5617029"/>
          </a:xfrm>
        </p:spPr>
        <p:txBody>
          <a:bodyPr>
            <a:normAutofit fontScale="85000" lnSpcReduction="10000"/>
          </a:bodyPr>
          <a:lstStyle/>
          <a:p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1) установить партнерские отношения с семьей каждого воспитанника;</a:t>
            </a:r>
          </a:p>
          <a:p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2) объединить усилия семьи и детского сада для развития и воспитания детей;</a:t>
            </a:r>
          </a:p>
          <a:p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3) создать атмосферу взаимопонимания, общности интересов, позитивный настрой на общение и доброжелательную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взаимоподдержку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родителей, воспитанников и педагогов детского сада;</a:t>
            </a:r>
          </a:p>
          <a:p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4) активизировать и обогащать умения родителей по воспитанию детей;</a:t>
            </a:r>
          </a:p>
          <a:p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5) поддерживать уверенность родителей (законных представителей) в собственных педагогических возможностях;</a:t>
            </a:r>
          </a:p>
          <a:p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6) от установок взрослого также зависит и то, какое отношение к процессу конструирования и робототехнике вырабатывается у ребёнка. При организации работы с родителями был разработан план мероприятий. </a:t>
            </a:r>
          </a:p>
          <a:p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40183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7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</a:p>
        </p:txBody>
      </p:sp>
    </p:spTree>
    <p:extLst>
      <p:ext uri="{BB962C8B-B14F-4D97-AF65-F5344CB8AC3E}">
        <p14:creationId xmlns:p14="http://schemas.microsoft.com/office/powerpoint/2010/main" val="2336781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Квалификационный справочник содержит основные компетенции инженера и технолога: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с помощью научно обоснованных методов исследования определить предпосылки формирования этих компетенций в дошкольном возрасте;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выявить/классифицировать основные умения, навыки, необходимые для формирования предпосылок готовности дошкольников к изучению основ технических наук;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- соотнести планируемые результаты с ФГОС дошкольного образования.</a:t>
            </a:r>
          </a:p>
          <a:p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42065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Робототехника. В Распоряжении Правительства Российской федерации от 11 июня 2013 г. N 962-р «Стратегия развития индустрии детских товаров на период до 2020 года» отмечается, что «приоритетный рост отечественного производства может быть достигнут в сегменте развивающей продукции, ориентированной на систему дошкольного образования, игр-экспериментов для научно-технического творчества, робототехники, игр для детского творчества, игр для сезонного и активного отдыха, в том числе краеведческого характера, традиционной деревянной игрушки, крупноформатной пластмассовой игрушки и игрового оборудования для коллективного применения детьми…». 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13311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3" y="188686"/>
            <a:ext cx="10034209" cy="885371"/>
          </a:xfrm>
        </p:spPr>
        <p:txBody>
          <a:bodyPr>
            <a:normAutofit fontScale="90000"/>
          </a:bodyPr>
          <a:lstStyle/>
          <a:p>
            <a:pPr algn="ctr"/>
            <a:r>
              <a:rPr lang="ru-RU" altLang="ru-RU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ПАРЦИАЛЬНАЯ ПРОГРАММА ДОШКОЛЬНОГО ОБРАЗОВАНИЯ</a:t>
            </a:r>
            <a:br>
              <a:rPr lang="ru-RU" altLang="ru-RU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«ОТ ФРЁБЕЛЯ ДО РОБОТА: РАСТИМ БУДУЩИХ ИНЖЕНЕРОВ»</a:t>
            </a:r>
            <a:br>
              <a:rPr lang="ru-RU" altLang="ru-RU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928915"/>
            <a:ext cx="9685866" cy="5112448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120000"/>
              </a:lnSpc>
              <a:defRPr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Авторы: </a:t>
            </a:r>
          </a:p>
          <a:p>
            <a:pPr>
              <a:lnSpc>
                <a:spcPct val="120000"/>
              </a:lnSpc>
              <a:defRPr/>
            </a:pP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к.п.н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 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Волосовец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Т.В. (РАО),</a:t>
            </a:r>
          </a:p>
          <a:p>
            <a:pPr>
              <a:lnSpc>
                <a:spcPct val="120000"/>
              </a:lnSpc>
              <a:defRPr/>
            </a:pP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к.п.н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Карпова Ю.В. (СИПКРО),</a:t>
            </a:r>
          </a:p>
          <a:p>
            <a:pPr>
              <a:lnSpc>
                <a:spcPct val="120000"/>
              </a:lnSpc>
              <a:defRPr/>
            </a:pP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Тимофеева Т.В. (ДОО)</a:t>
            </a:r>
          </a:p>
          <a:p>
            <a:r>
              <a:rPr lang="ru-RU" alt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Рецензент</a:t>
            </a:r>
          </a:p>
          <a:p>
            <a:pPr>
              <a:lnSpc>
                <a:spcPct val="120000"/>
              </a:lnSpc>
              <a:defRPr/>
            </a:pP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директор ФИРО, академик РАО,</a:t>
            </a:r>
          </a:p>
          <a:p>
            <a:pPr>
              <a:lnSpc>
                <a:spcPct val="120000"/>
              </a:lnSpc>
              <a:defRPr/>
            </a:pP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доктор психологических наук,</a:t>
            </a:r>
            <a:endParaRPr lang="en-US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defRPr/>
            </a:pP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профессор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Асмолов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А.Г.</a:t>
            </a:r>
          </a:p>
          <a:p>
            <a:pPr>
              <a:spcBef>
                <a:spcPct val="0"/>
              </a:spcBef>
              <a:buNone/>
            </a:pPr>
            <a:r>
              <a:rPr lang="ru-RU" altLang="ru-RU" sz="2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Является уникальным методическим продуктом</a:t>
            </a:r>
          </a:p>
          <a:p>
            <a:pPr>
              <a:spcBef>
                <a:spcPct val="0"/>
              </a:spcBef>
              <a:buNone/>
            </a:pPr>
            <a:r>
              <a:rPr lang="ru-RU" altLang="ru-RU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разработана в соответствии с Федеральным законом РФ</a:t>
            </a:r>
          </a:p>
          <a:p>
            <a:pPr>
              <a:spcBef>
                <a:spcPct val="0"/>
              </a:spcBef>
              <a:buNone/>
            </a:pPr>
            <a:r>
              <a:rPr lang="ru-RU" altLang="ru-RU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 29 декабря 2012 г. № 273-ФЗ «Об образовании в Российской Федерации»; Федеральным государственным образовательным стандартом дошкольного образования (Приказ </a:t>
            </a:r>
            <a:r>
              <a:rPr lang="ru-RU" altLang="ru-RU" sz="2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Минобрнауки</a:t>
            </a:r>
            <a:r>
              <a:rPr lang="ru-RU" altLang="ru-RU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РФ</a:t>
            </a:r>
          </a:p>
          <a:p>
            <a:pPr>
              <a:spcBef>
                <a:spcPct val="0"/>
              </a:spcBef>
              <a:buNone/>
            </a:pPr>
            <a:r>
              <a:rPr lang="ru-RU" altLang="ru-RU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 17 октября 2013 г. № 1155, г. Москва).</a:t>
            </a:r>
          </a:p>
          <a:p>
            <a:pPr>
              <a:lnSpc>
                <a:spcPct val="120000"/>
              </a:lnSpc>
              <a:defRPr/>
            </a:pPr>
            <a:endParaRPr lang="ru-RU" dirty="0">
              <a:solidFill>
                <a:schemeClr val="bg1">
                  <a:lumMod val="50000"/>
                </a:schemeClr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83078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altLang="ru-RU" sz="4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ВЫПОЛНЕНИЕ ТРЕБОВАНИЙ ФГОС</a:t>
            </a:r>
            <a:endParaRPr lang="ru-RU" sz="4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Объект 7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4109582"/>
          </a:xfrm>
        </p:spPr>
        <p:txBody>
          <a:bodyPr>
            <a:normAutofit lnSpcReduction="10000"/>
          </a:bodyPr>
          <a:lstStyle/>
          <a:p>
            <a:pPr>
              <a:spcBef>
                <a:spcPts val="0"/>
              </a:spcBef>
              <a:defRPr/>
            </a:pPr>
            <a:r>
              <a:rPr lang="ru-RU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Ключевые установки </a:t>
            </a:r>
          </a:p>
          <a:p>
            <a:pPr>
              <a:spcBef>
                <a:spcPts val="0"/>
              </a:spcBef>
              <a:defRPr/>
            </a:pPr>
            <a:r>
              <a:rPr lang="ru-RU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реализации программы</a:t>
            </a:r>
            <a:endParaRPr lang="ru-RU" sz="2400" b="1" dirty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ea typeface="Times New Roman" pitchFamily="18" charset="0"/>
              <a:cs typeface="Times New Roman" panose="02020603050405020304" pitchFamily="18" charset="0"/>
            </a:endParaRPr>
          </a:p>
          <a:p>
            <a:pPr>
              <a:spcBef>
                <a:spcPts val="1200"/>
              </a:spcBef>
              <a:buFont typeface="Wingdings" pitchFamily="2" charset="2"/>
              <a:buChar char="q"/>
              <a:defRPr/>
            </a:pPr>
            <a:r>
              <a:rPr lang="ru-RU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Поддержка разнообразия детства</a:t>
            </a:r>
          </a:p>
          <a:p>
            <a:pPr>
              <a:spcBef>
                <a:spcPts val="600"/>
              </a:spcBef>
              <a:buFont typeface="Wingdings" pitchFamily="2" charset="2"/>
              <a:buChar char="q"/>
              <a:defRPr/>
            </a:pPr>
            <a:r>
              <a:rPr lang="ru-RU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Создание условий социальной ситуации</a:t>
            </a:r>
          </a:p>
          <a:p>
            <a:pPr>
              <a:spcBef>
                <a:spcPts val="600"/>
              </a:spcBef>
              <a:buFont typeface="Wingdings" pitchFamily="2" charset="2"/>
              <a:buChar char="q"/>
              <a:defRPr/>
            </a:pPr>
            <a:r>
              <a:rPr lang="ru-RU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Содействие взрослого и ребенка</a:t>
            </a:r>
          </a:p>
          <a:p>
            <a:pPr>
              <a:spcBef>
                <a:spcPts val="600"/>
              </a:spcBef>
              <a:buFont typeface="Wingdings" pitchFamily="2" charset="2"/>
              <a:buChar char="q"/>
              <a:defRPr/>
            </a:pPr>
            <a:r>
              <a:rPr lang="ru-RU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Развитие способностей каждого ребенка</a:t>
            </a:r>
          </a:p>
          <a:p>
            <a:endParaRPr lang="ru-RU" dirty="0"/>
          </a:p>
        </p:txBody>
      </p:sp>
      <p:pic>
        <p:nvPicPr>
          <p:cNvPr id="9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04523" y="1741714"/>
            <a:ext cx="3129742" cy="416553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noFill/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687652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5143" y="1069144"/>
            <a:ext cx="11742057" cy="3038621"/>
          </a:xfrm>
        </p:spPr>
        <p:txBody>
          <a:bodyPr>
            <a:normAutofit/>
          </a:bodyPr>
          <a:lstStyle/>
          <a:p>
            <a:r>
              <a:rPr lang="ru-RU" altLang="ru-RU" b="1" u="sng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ЦЕЛЬ работы</a:t>
            </a:r>
            <a:br>
              <a:rPr lang="ru-RU" altLang="ru-RU" b="1" u="sng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36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созданий в дошкольном учреждении условий направленных на раннюю профориентацию дошкольников средствами конструктивно-модельной деятельности</a:t>
            </a:r>
            <a:r>
              <a:rPr lang="ru-RU" b="1" dirty="0">
                <a:solidFill>
                  <a:srgbClr val="FFDD71"/>
                </a:solidFill>
                <a:latin typeface="Arial" charset="0"/>
                <a:cs typeface="Arial" charset="0"/>
              </a:rPr>
              <a:t/>
            </a:r>
            <a:br>
              <a:rPr lang="ru-RU" b="1" dirty="0">
                <a:solidFill>
                  <a:srgbClr val="FFDD71"/>
                </a:solidFill>
                <a:latin typeface="Arial" charset="0"/>
                <a:cs typeface="Arial" charset="0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-164346" y="2445658"/>
            <a:ext cx="11408228" cy="4963886"/>
          </a:xfrm>
        </p:spPr>
        <p:txBody>
          <a:bodyPr>
            <a:normAutofit/>
          </a:bodyPr>
          <a:lstStyle/>
          <a:p>
            <a:pPr marL="0" indent="0">
              <a:spcBef>
                <a:spcPts val="1200"/>
              </a:spcBef>
              <a:buNone/>
              <a:defRPr/>
            </a:pPr>
            <a:r>
              <a:rPr lang="ru-RU" b="1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b="1" dirty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05673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5143" y="1069144"/>
            <a:ext cx="11742057" cy="3038621"/>
          </a:xfrm>
        </p:spPr>
        <p:txBody>
          <a:bodyPr>
            <a:normAutofit fontScale="90000"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altLang="ru-RU" b="1" u="sng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Задачи </a:t>
            </a:r>
            <a:br>
              <a:rPr lang="ru-RU" altLang="ru-RU" b="1" u="sng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1) в условиях реализации ФГОС дошкольного образования организовать в образовательном пространстве ДОО предметную игровую </a:t>
            </a:r>
            <a:r>
              <a:rPr lang="ru-RU" sz="2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техносреду</a:t>
            </a:r>
            <a:r>
              <a:rPr lang="ru-RU" sz="2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адекватную возрастным особенностям и современным требованиям к политехнической подготовке детей (к ее содержанию, материально-техническому, организационно-методическому и дидактическому обеспечению);</a:t>
            </a:r>
            <a:r>
              <a:rPr lang="ru-RU" sz="2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2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2) формировать основы технической грамотности воспитанников;</a:t>
            </a:r>
            <a:r>
              <a:rPr lang="ru-RU" sz="2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2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3) развивать технические и конструктивные умения в специфических для дошкольного возраста видах детской деятельности;</a:t>
            </a:r>
            <a:r>
              <a:rPr lang="ru-RU" sz="2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2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4) обеспечить освоение детьми начального опыта работы с отдельными техническими объектами (в виде игрового оборудования);</a:t>
            </a:r>
            <a:r>
              <a:rPr lang="ru-RU" sz="2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2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5) оценить результативность системы педагогической работы, направленной на формирование у воспитанников, в соответствии с ФГОС ДО, предпосылок готовности  к изучению технических наук средствами игрового оборудования</a:t>
            </a:r>
            <a:endParaRPr lang="ru-RU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-164346" y="2445658"/>
            <a:ext cx="11408228" cy="4963886"/>
          </a:xfrm>
        </p:spPr>
        <p:txBody>
          <a:bodyPr>
            <a:normAutofit/>
          </a:bodyPr>
          <a:lstStyle/>
          <a:p>
            <a:pPr marL="0" indent="0">
              <a:spcBef>
                <a:spcPts val="1200"/>
              </a:spcBef>
              <a:buNone/>
              <a:defRPr/>
            </a:pPr>
            <a:r>
              <a:rPr lang="ru-RU" b="1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b="1" dirty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86904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-1507159"/>
            <a:ext cx="11872686" cy="80283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0"/>
              </a:spcAft>
            </a:pPr>
            <a:endParaRPr lang="ru-RU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endParaRPr lang="ru-RU" b="1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endParaRPr lang="ru-RU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endParaRPr lang="ru-RU" b="1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endParaRPr lang="ru-RU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endParaRPr lang="ru-RU" b="1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endParaRPr lang="ru-RU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sz="3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Организация учебно-воспитательного процесса</a:t>
            </a:r>
            <a:r>
              <a:rPr lang="ru-RU" sz="3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1. Принцип личностно ориентированного взаимодействия (организация воспитательного процесса на основе глубокого уважения к личности ребенка, учета особенностей его индивидуального развития, на отношении к нему как сознательному, полноправному участнику воспитательного процесса).</a:t>
            </a:r>
            <a:endParaRPr lang="ru-RU" sz="14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2.  Принцип доступности, достоверности и научности знаний - доступность содержания, характера и объема материала с уровнем развития подготовленности детей;</a:t>
            </a:r>
            <a:endParaRPr lang="ru-RU" sz="14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3.  Принцип открытости (ребенок имеет право участвовать или не участвовать в какой либо деятельности, предоставлять или не предоставлять результаты своего труда, предоставлять в качестве результата то, что считает своим достижением он, а не воспитатель, принять решение о продолжении, завершении работы).  </a:t>
            </a:r>
            <a:endParaRPr lang="ru-RU" sz="14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4. Принцип диалогичности (возможность вхождения в беседу по поводу выполнения работы, полученного результата, перспектив продолжения работы, социальных ситуаций, способствующих или помешавших получить желаемый результат).</a:t>
            </a:r>
            <a:endParaRPr lang="ru-RU" sz="14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5. Принцип активного включения детей в практическую деятельность (экскурсия, наблюдение, трудовые поручения, беседы, развлечение, викторина, игры).  </a:t>
            </a:r>
            <a:endParaRPr lang="ru-RU" sz="14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6. Принцип научности -  все знания, которые сообщаются детям, имеют научное подкрепление и обоснование.</a:t>
            </a:r>
            <a:endParaRPr lang="ru-RU" sz="14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7. Принцип преемственности – знакомство с инженерными профессиями и развитие первоначальных знаний в области химии, физики, информатики продолжается в школе.</a:t>
            </a:r>
            <a:endParaRPr lang="ru-RU" sz="14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8. Принцип регионального компонента. Направлен на приведение образовательной и воспитательной практики в соответствие с социальным заказом и финансовыми возможностями региона.</a:t>
            </a:r>
            <a:endParaRPr lang="ru-RU" sz="14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74339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1434</TotalTime>
  <Words>463</Words>
  <Application>Microsoft Office PowerPoint</Application>
  <PresentationFormat>Широкоэкранный</PresentationFormat>
  <Paragraphs>83</Paragraphs>
  <Slides>21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8" baseType="lpstr">
      <vt:lpstr>Arial</vt:lpstr>
      <vt:lpstr>Calibri</vt:lpstr>
      <vt:lpstr>Times New Roman</vt:lpstr>
      <vt:lpstr>Trebuchet MS</vt:lpstr>
      <vt:lpstr>Wingdings</vt:lpstr>
      <vt:lpstr>Wingdings 3</vt:lpstr>
      <vt:lpstr>Грань</vt:lpstr>
      <vt:lpstr>МУНИЦИПАЛЬНОЕ АвТОНОМНОЕ ДОШКОЛЬНОЕ ОБРАЗОВАТЕЛЬНОЕ  УЧРЕЖДЕНИЕ ГОРОДА НИЖНЕВАРТОВСКА ДЕТСКИЙ САД № 61 «сОЛОВУШКА» </vt:lpstr>
      <vt:lpstr>Нормативные документы</vt:lpstr>
      <vt:lpstr>Квалификационный справочник содержит основные компетенции инженера и технолога:</vt:lpstr>
      <vt:lpstr>Презентация PowerPoint</vt:lpstr>
      <vt:lpstr>ПАРЦИАЛЬНАЯ ПРОГРАММА ДОШКОЛЬНОГО ОБРАЗОВАНИЯ «ОТ ФРЁБЕЛЯ ДО РОБОТА: РАСТИМ БУДУЩИХ ИНЖЕНЕРОВ» </vt:lpstr>
      <vt:lpstr>ВЫПОЛНЕНИЕ ТРЕБОВАНИЙ ФГОС</vt:lpstr>
      <vt:lpstr>ЦЕЛЬ работы созданий в дошкольном учреждении условий направленных на раннюю профориентацию дошкольников средствами конструктивно-модельной деятельности </vt:lpstr>
      <vt:lpstr>Задачи  1) в условиях реализации ФГОС дошкольного образования организовать в образовательном пространстве ДОО предметную игровую техносреду, адекватную возрастным особенностям и современным требованиям к политехнической подготовке детей (к ее содержанию, материально-техническому, организационно-методическому и дидактическому обеспечению); 2) формировать основы технической грамотности воспитанников; 3) развивать технические и конструктивные умения в специфических для дошкольного возраста видах детской деятельности; 4) обеспечить освоение детьми начального опыта работы с отдельными техническими объектами (в виде игрового оборудования); 5) оценить результативность системы педагогической работы, направленной на формирование у воспитанников, в соответствии с ФГОС ДО, предпосылок готовности  к изучению технических наук средствами игрового оборудования</vt:lpstr>
      <vt:lpstr>Презентация PowerPoint</vt:lpstr>
      <vt:lpstr>Эффективные технологии в инженерно-технической профориентации дошкольников являются: </vt:lpstr>
      <vt:lpstr>ВИДЫ КОНСТРУКТОРОВ, НАПРАВЛЕННЫЕ НА РАЗВИТИЕ ТЕХНИЧЕСКОГО ТВОРЧЕСТВА РЕБЁНКА ДОШКОЛЬНОГО ВОЗРАСТА</vt:lpstr>
      <vt:lpstr>ВИДЫ КОНСТРУКТОРОВ, НАПРАВЛЕННЫЕ НА РАЗВИТИЕ ТЕХНИЧЕСКОГО ТВОРЧЕСТВА РЕБЁНКА ДОШКОЛЬНОГО ВОЗРАСТА</vt:lpstr>
      <vt:lpstr>Презентация PowerPoint</vt:lpstr>
      <vt:lpstr>ВИДЫ КОНСТРУКТОРОВ, НАПРАВЛЕННЫЕ НА РАЗВИТИЕ ТЕХНИЧЕСКОГО ТВОРЧЕСТВА РЕБЁНКА ДОШКОЛЬНОГО ВОЗРАСТА</vt:lpstr>
      <vt:lpstr>формы работы с детьми:         </vt:lpstr>
      <vt:lpstr>ИГРОВОЙ НАБОР «ДАРЫ ФРЁБЕЛЯ» </vt:lpstr>
      <vt:lpstr>ВИДЫ КОНСТРУКТОРОВ, НАПРАВЛЕННЫЕ НА РАЗВИТИЕ ТЕХНИЧЕСКОГО ТВОРЧЕСТВА РЕБЁНКА ДОШКОЛЬНОГО ВОЗРАСТА</vt:lpstr>
      <vt:lpstr>ВИДЫ КОНСТРУКТОРОВ, НАПРАВЛЕННЫЕ НА РАЗВИТИЕ ТЕХНИЧЕСКОГО ТВОРЧЕСТВА РЕБЁНКА ДОШКОЛЬНОГО ВОЗРАСТА</vt:lpstr>
      <vt:lpstr>Презентация PowerPoint</vt:lpstr>
      <vt:lpstr>Задачи для родителей и детского сада:</vt:lpstr>
      <vt:lpstr>Спасибо за внимание!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АвТОНОМНОЕ ДОШКОЛЬНОЕ ОБРАЗОВАТЕЛЬНОЕ  УЧРЕЖДЕНИЕ ГОРОДА НИЖНЕВАРТОВСКА ДЕТСКИЙ САД № 61 «сОЛОВУШКА» </dc:title>
  <dc:creator>Admin</dc:creator>
  <cp:lastModifiedBy>Admin</cp:lastModifiedBy>
  <cp:revision>26</cp:revision>
  <dcterms:created xsi:type="dcterms:W3CDTF">2022-02-14T12:24:07Z</dcterms:created>
  <dcterms:modified xsi:type="dcterms:W3CDTF">2023-07-05T03:40:36Z</dcterms:modified>
</cp:coreProperties>
</file>