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9" r:id="rId3"/>
    <p:sldId id="260" r:id="rId4"/>
    <p:sldId id="273" r:id="rId5"/>
    <p:sldId id="261" r:id="rId6"/>
    <p:sldId id="275" r:id="rId7"/>
    <p:sldId id="274" r:id="rId8"/>
    <p:sldId id="272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1489E-02B7-4F6D-B09F-E4DE74F5A6A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209FD-F9CB-4DBE-9C48-C670D7A9B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056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209FD-F9CB-4DBE-9C48-C670D7A9B362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9869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5ADFF73-8A23-4498-8856-18FB97DB9672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077DDAA-A701-4811-A2F0-D8F9F8C99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79"/>
            <a:ext cx="7958166" cy="1857389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dirty="0" smtClean="0">
                <a:solidFill>
                  <a:schemeClr val="tx1"/>
                </a:solidFill>
              </a:rPr>
              <a:t>МБОУ Средняя общеобразовательная </a:t>
            </a:r>
            <a:r>
              <a:rPr lang="ru-RU" sz="1600" dirty="0" err="1" smtClean="0">
                <a:solidFill>
                  <a:schemeClr val="tx1"/>
                </a:solidFill>
              </a:rPr>
              <a:t>Монаковская</a:t>
            </a:r>
            <a:r>
              <a:rPr lang="ru-RU" sz="1600" dirty="0" smtClean="0">
                <a:solidFill>
                  <a:schemeClr val="tx1"/>
                </a:solidFill>
              </a:rPr>
              <a:t>  школа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МБДОУ  № 67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«Аистенок» </a:t>
            </a:r>
            <a:r>
              <a:rPr lang="en-US" sz="1600" dirty="0" smtClean="0">
                <a:solidFill>
                  <a:schemeClr val="tx1"/>
                </a:solidFill>
              </a:rPr>
              <a:t>	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en-US" sz="3200" smtClean="0">
                <a:solidFill>
                  <a:schemeClr val="tx1"/>
                </a:solidFill>
              </a:rPr>
              <a:t>	</a:t>
            </a:r>
            <a:r>
              <a:rPr lang="ru-RU" sz="1600" smtClean="0">
                <a:solidFill>
                  <a:schemeClr val="tx1"/>
                </a:solidFill>
              </a:rPr>
              <a:t>Старооскольского </a:t>
            </a:r>
            <a:r>
              <a:rPr lang="ru-RU" sz="1600" dirty="0" smtClean="0">
                <a:solidFill>
                  <a:schemeClr val="tx1"/>
                </a:solidFill>
              </a:rPr>
              <a:t>городского округа </a:t>
            </a:r>
            <a:br>
              <a:rPr lang="ru-RU" sz="1600" dirty="0" smtClean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3116"/>
            <a:ext cx="7746654" cy="344612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                                      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Сохранение культурных традиций народов России посредством ознакомления с фольклором в дошкольном образовательном учреждении</a:t>
            </a:r>
          </a:p>
          <a:p>
            <a:endParaRPr lang="ru-RU" sz="1800" b="1" dirty="0" smtClean="0"/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Подготовили: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             Лузгинова Алевтина Ивановна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        </a:t>
            </a:r>
            <a:r>
              <a:rPr lang="ru-RU" sz="1800" dirty="0" err="1" smtClean="0">
                <a:solidFill>
                  <a:schemeClr val="tx1"/>
                </a:solidFill>
              </a:rPr>
              <a:t>Кондрашева</a:t>
            </a:r>
            <a:r>
              <a:rPr lang="ru-RU" sz="1800" dirty="0" smtClean="0">
                <a:solidFill>
                  <a:schemeClr val="tx1"/>
                </a:solidFill>
              </a:rPr>
              <a:t> Нелли Александровна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        Нестерова Наталья Геннадиевна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err="1" smtClean="0"/>
              <a:t>Пруцких</a:t>
            </a:r>
            <a:r>
              <a:rPr lang="ru-RU" sz="1800" dirty="0" smtClean="0"/>
              <a:t> Софья Евгеньевна</a:t>
            </a:r>
          </a:p>
          <a:p>
            <a:pPr algn="l"/>
            <a:endParaRPr lang="ru-RU" sz="1800" dirty="0" smtClean="0"/>
          </a:p>
          <a:p>
            <a:pPr algn="l"/>
            <a:endParaRPr lang="ru-RU" sz="1800" dirty="0"/>
          </a:p>
        </p:txBody>
      </p:sp>
      <p:pic>
        <p:nvPicPr>
          <p:cNvPr id="5122" name="Picture 2" descr="F:\Ольга владимировна\DSCN22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429132"/>
            <a:ext cx="3433014" cy="22979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85165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2132857"/>
            <a:ext cx="2808312" cy="4464495"/>
          </a:xfrm>
        </p:spPr>
        <p:txBody>
          <a:bodyPr>
            <a:normAutofit fontScale="92500"/>
          </a:bodyPr>
          <a:lstStyle/>
          <a:p>
            <a:r>
              <a:rPr lang="ru-RU" dirty="0"/>
              <a:t>В избе </a:t>
            </a:r>
            <a:r>
              <a:rPr lang="ru-RU" dirty="0" smtClean="0"/>
              <a:t>провожу </a:t>
            </a:r>
            <a:r>
              <a:rPr lang="ru-RU" dirty="0"/>
              <a:t>специальные занятия по знакомству с русским народным фольклором, русскими народными играми а так же обыгрывание колыбельных песен, заучивание </a:t>
            </a:r>
            <a:r>
              <a:rPr lang="ru-RU" dirty="0" err="1"/>
              <a:t>потешек</a:t>
            </a:r>
            <a:r>
              <a:rPr lang="ru-RU" dirty="0"/>
              <a:t>. </a:t>
            </a:r>
          </a:p>
        </p:txBody>
      </p:sp>
      <p:pic>
        <p:nvPicPr>
          <p:cNvPr id="2050" name="Picture 2" descr="F:\Ольга владимировна\DSCN22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036956"/>
            <a:ext cx="3096344" cy="24082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Ольга владимировна\DSCN22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7985" y="3360527"/>
            <a:ext cx="2203822" cy="2052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6754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1844824"/>
            <a:ext cx="2376264" cy="46758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«</a:t>
            </a:r>
            <a:r>
              <a:rPr lang="ru-RU" dirty="0"/>
              <a:t>Русский народный костюм», «Голубая гжель», «Золотая хохлома»,</a:t>
            </a:r>
          </a:p>
          <a:p>
            <a:r>
              <a:rPr lang="ru-RU" dirty="0"/>
              <a:t>«Русская матрёшка», «Русские народные игры».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 </a:t>
            </a:r>
            <a:r>
              <a:rPr lang="ru-RU" sz="2700" dirty="0" smtClean="0"/>
              <a:t>Провожу занятия по </a:t>
            </a:r>
            <a:r>
              <a:rPr lang="ru-RU" sz="2700" dirty="0" err="1" smtClean="0"/>
              <a:t>изодеятельности</a:t>
            </a:r>
            <a:r>
              <a:rPr lang="ru-RU" sz="2700" dirty="0" smtClean="0"/>
              <a:t>, на которых знакомлю детей с народной декоративной росписью в игровой форме, занятия –беседы:</a:t>
            </a:r>
            <a:br>
              <a:rPr lang="ru-RU" sz="2700" dirty="0" smtClean="0"/>
            </a:br>
            <a:endParaRPr lang="ru-RU" sz="27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1613002"/>
            <a:ext cx="239357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://chel.sp-zakupka.ru/files/3e5/3e5f138b10044a76fbe09fdd81054eb9-fit-300x3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60" y="3933056"/>
            <a:ext cx="2911896" cy="21602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900igr.net/datas/izo/Rospis-khokhloma/0004-004-Rospis-khokhlom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235620"/>
            <a:ext cx="2664296" cy="20143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rusmatreshka.ru/upload/iblock/b37/b3743e7f0eee876cac0a92128cad02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09120"/>
            <a:ext cx="3020342" cy="2011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971073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363272" cy="31292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Б</a:t>
            </a:r>
            <a:r>
              <a:rPr lang="ru-RU" b="1" dirty="0" smtClean="0"/>
              <a:t>ольшое </a:t>
            </a:r>
            <a:r>
              <a:rPr lang="ru-RU" b="1" dirty="0"/>
              <a:t>место в приобщении детей к народной культуре занимают </a:t>
            </a:r>
            <a:r>
              <a:rPr lang="ru-RU" b="1" dirty="0" smtClean="0"/>
              <a:t>народные </a:t>
            </a:r>
            <a:r>
              <a:rPr lang="ru-RU" b="1" dirty="0"/>
              <a:t>праздники и традиции, знакомство с народными обычаями и обрядами. На материале народного фольклора </a:t>
            </a:r>
            <a:r>
              <a:rPr lang="ru-RU" b="1" dirty="0" smtClean="0"/>
              <a:t>разрабатываю совместно с музыкальным руководителем </a:t>
            </a:r>
            <a:r>
              <a:rPr lang="ru-RU" b="1" dirty="0"/>
              <a:t>сценарии праздников и тематических вечеров: «</a:t>
            </a:r>
            <a:r>
              <a:rPr lang="ru-RU" b="1" dirty="0" err="1"/>
              <a:t>Осенины</a:t>
            </a:r>
            <a:r>
              <a:rPr lang="ru-RU" b="1" dirty="0"/>
              <a:t>», «</a:t>
            </a:r>
            <a:r>
              <a:rPr lang="ru-RU" b="1" dirty="0" err="1"/>
              <a:t>Калядки</a:t>
            </a:r>
            <a:r>
              <a:rPr lang="ru-RU" b="1" dirty="0"/>
              <a:t>», «Масленица».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26588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На музыкальных занятиях используем русские народные </a:t>
            </a:r>
            <a:r>
              <a:rPr lang="ru-RU" b="1" dirty="0" err="1"/>
              <a:t>распевки</a:t>
            </a:r>
            <a:r>
              <a:rPr lang="ru-RU" b="1" dirty="0"/>
              <a:t>, слушаем русские народные мелодии. Дети знают много русских народных песен, обучаются игре на народных музыкальных инструментах:</a:t>
            </a:r>
          </a:p>
          <a:p>
            <a:r>
              <a:rPr lang="ru-RU" b="1" dirty="0"/>
              <a:t>ложках, </a:t>
            </a:r>
            <a:r>
              <a:rPr lang="ru-RU" b="1" dirty="0" err="1"/>
              <a:t>трещётках</a:t>
            </a:r>
            <a:r>
              <a:rPr lang="ru-RU" b="1" dirty="0"/>
              <a:t>, погремушках, свистульках, дудках.</a:t>
            </a:r>
          </a:p>
          <a:p>
            <a:endParaRPr lang="ru-RU" dirty="0"/>
          </a:p>
        </p:txBody>
      </p:sp>
      <p:pic>
        <p:nvPicPr>
          <p:cNvPr id="1026" name="Picture 2" descr="F:\Ольга владимировна\DSCN22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136" y="2522747"/>
            <a:ext cx="3028335" cy="25624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53598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916832"/>
            <a:ext cx="4104456" cy="42093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Взаимодействие </a:t>
            </a:r>
            <a:r>
              <a:rPr lang="ru-RU" dirty="0"/>
              <a:t>с семьёй </a:t>
            </a:r>
            <a:r>
              <a:rPr lang="ru-RU" dirty="0" smtClean="0"/>
              <a:t>провожу </a:t>
            </a:r>
            <a:r>
              <a:rPr lang="ru-RU" dirty="0"/>
              <a:t>по принципу активного вовлечения родителей в жизнь детского сада: </a:t>
            </a:r>
            <a:r>
              <a:rPr lang="ru-RU" dirty="0" smtClean="0"/>
              <a:t>организую совместные </a:t>
            </a:r>
            <a:r>
              <a:rPr lang="ru-RU" dirty="0"/>
              <a:t>выставки </a:t>
            </a:r>
            <a:r>
              <a:rPr lang="ru-RU" dirty="0" err="1"/>
              <a:t>поделок,праздники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посиделки,конкурсы</a:t>
            </a:r>
            <a:endParaRPr lang="ru-RU" dirty="0"/>
          </a:p>
        </p:txBody>
      </p:sp>
      <p:pic>
        <p:nvPicPr>
          <p:cNvPr id="4098" name="Picture 2" descr="Любимый край- нет тебя дороже!!!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58" y="1693402"/>
            <a:ext cx="3956726" cy="35357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7380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4042792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В </a:t>
            </a:r>
            <a:r>
              <a:rPr lang="ru-RU" dirty="0" smtClean="0"/>
              <a:t>группе оформила уголки </a:t>
            </a:r>
            <a:r>
              <a:rPr lang="ru-RU" dirty="0"/>
              <a:t>для родителей</a:t>
            </a:r>
            <a:r>
              <a:rPr lang="ru-RU" dirty="0" smtClean="0"/>
              <a:t>, где разместила информацию </a:t>
            </a:r>
            <a:r>
              <a:rPr lang="ru-RU" dirty="0"/>
              <a:t>практического характера: «Как изготовить с ребёнком тряпичную куклу», «Любимые народные игры детей».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216024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395496"/>
            <a:ext cx="2088232" cy="325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53306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3131840" y="2204864"/>
            <a:ext cx="3240360" cy="34506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Для наглядности </a:t>
            </a:r>
            <a:r>
              <a:rPr lang="ru-RU" dirty="0" smtClean="0"/>
              <a:t>размещаю </a:t>
            </a:r>
            <a:r>
              <a:rPr lang="ru-RU" dirty="0"/>
              <a:t>демонстрационный материал «Росписи предметов быта</a:t>
            </a:r>
            <a:r>
              <a:rPr lang="ru-RU" dirty="0" smtClean="0"/>
              <a:t>, одежды». Всё </a:t>
            </a:r>
            <a:r>
              <a:rPr lang="ru-RU" dirty="0"/>
              <a:t>это </a:t>
            </a:r>
            <a:r>
              <a:rPr lang="ru-RU" dirty="0" smtClean="0"/>
              <a:t>делаю </a:t>
            </a:r>
            <a:r>
              <a:rPr lang="ru-RU" dirty="0"/>
              <a:t>для того, чтобы родители не только наблюдали за нашей работой ,но и широко использовали опыт работы нашего дошкольного учреждения.</a:t>
            </a:r>
          </a:p>
          <a:p>
            <a:endParaRPr lang="ru-RU" dirty="0"/>
          </a:p>
        </p:txBody>
      </p:sp>
      <p:pic>
        <p:nvPicPr>
          <p:cNvPr id="2050" name="Picture 2" descr="F:\Ольга владимировна\DSCN21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51153">
            <a:off x="328454" y="1506269"/>
            <a:ext cx="2459795" cy="24218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Ольга владимировна\DSCN22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798" y="3933056"/>
            <a:ext cx="2458175" cy="24649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62424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3284984"/>
            <a:ext cx="6840760" cy="2016224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5100" dirty="0"/>
              <a:t>Я</a:t>
            </a:r>
            <a:r>
              <a:rPr lang="ru-RU" sz="5100" dirty="0" smtClean="0"/>
              <a:t> надеюсь, </a:t>
            </a:r>
            <a:r>
              <a:rPr lang="ru-RU" sz="5100" dirty="0"/>
              <a:t>что </a:t>
            </a:r>
            <a:r>
              <a:rPr lang="ru-RU" sz="5100" dirty="0" smtClean="0"/>
              <a:t>моя работа поможет </a:t>
            </a:r>
            <a:r>
              <a:rPr lang="ru-RU" sz="5100" dirty="0"/>
              <a:t>ребёнку почувствовать себя частью великого целого своего народа, своей страны, научиться уважать и ценить прошлое и настоящее.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05411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Несомненно</a:t>
            </a:r>
            <a:r>
              <a:rPr lang="ru-RU" dirty="0"/>
              <a:t>, на сегодняшний день тема  очень актуальна. В то время, как развивается наука, в жизнь внедряется компьютеризация, народный язык начинает терять эмоциональность и значимость.</a:t>
            </a:r>
            <a:br>
              <a:rPr lang="ru-RU" dirty="0"/>
            </a:br>
            <a:r>
              <a:rPr lang="ru-RU" dirty="0"/>
              <a:t>Многие люди  напрочь забыли о своих русских ценностях. Родители наших детей «делают» карьеру, заняты домашним бытом им некогда рассказать сказку, спеть колыбельную. Дети растут на иностранных мультфильмах, компьютерных играх. </a:t>
            </a:r>
            <a:br>
              <a:rPr lang="ru-RU" dirty="0"/>
            </a:br>
            <a:r>
              <a:rPr lang="ru-RU" dirty="0"/>
              <a:t>Вот почему так важно в жизнь детей и в педагогический процесс детского сада включать знакомства с разнообразными видами народного творчества и привлекать к этому родителей.</a:t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72434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064896" cy="453650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В нашем детском саду уже много лет ведётся работа, направленная на приобщение детей к истокам народной культуры через различные виды деятельности. Осуществляется комплексный подход к использованию развивающей среды, общевоспитательной работы и специального обучения детей на материале народного искусства.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2235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675466"/>
            <a:ext cx="7804389" cy="3561845"/>
          </a:xfrm>
        </p:spPr>
        <p:txBody>
          <a:bodyPr>
            <a:noAutofit/>
          </a:bodyPr>
          <a:lstStyle/>
          <a:p>
            <a:pPr lvl="8">
              <a:buNone/>
            </a:pPr>
            <a:r>
              <a:rPr lang="ru-RU" sz="2000" b="1" dirty="0" smtClean="0"/>
              <a:t>Оно </a:t>
            </a:r>
            <a:r>
              <a:rPr lang="ru-RU" sz="2000" b="1" dirty="0"/>
              <a:t>показало, что так или иначе в семье ребенка знакомят с русским устным народным творчеством: читают русские народные сказки, поют колыбельные песни, загадывают загадки (более 80%), участвуют в народных празднествах( 47%) и даже рассказывают о некоторых русских народных традициях( 65%) </a:t>
            </a:r>
            <a:r>
              <a:rPr lang="ru-RU" sz="2000" b="1" dirty="0" smtClean="0"/>
              <a:t>Многие </a:t>
            </a:r>
            <a:r>
              <a:rPr lang="ru-RU" sz="2000" b="1" dirty="0"/>
              <a:t>родители поддержали программу ДОУ по приобщению детей к народным традициям, выразили желание участвовать и помогать в этой работе.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Работу начали с анкетирования родителей: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27010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584176"/>
          </a:xfrm>
        </p:spPr>
        <p:txBody>
          <a:bodyPr>
            <a:noAutofit/>
          </a:bodyPr>
          <a:lstStyle/>
          <a:p>
            <a:r>
              <a:rPr lang="ru-RU" sz="1800" b="1" dirty="0"/>
              <a:t>Цель работы</a:t>
            </a:r>
            <a:r>
              <a:rPr lang="ru-RU" sz="1800" b="1" dirty="0" smtClean="0"/>
              <a:t>: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r>
              <a:rPr lang="ru-RU" sz="1800" b="1" dirty="0"/>
              <a:t>формирование у детей дошкольного возраста «базиса культуры» на основе ознакомления с бытом и жизнью родного народа, его характером, присущими ему нравственными ценностями, традициями, особенностями культуры.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7992888" cy="468052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Для реализации поставленной цели были определены </a:t>
            </a:r>
            <a:r>
              <a:rPr lang="ru-RU" dirty="0" smtClean="0">
                <a:solidFill>
                  <a:schemeClr val="tx1"/>
                </a:solidFill>
              </a:rPr>
              <a:t>следующие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задачи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1. Создать систему работы, по приобщению детей к истокам русской народной культуры на специально организованных занятиях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2. Привлечь родителей в </a:t>
            </a:r>
            <a:r>
              <a:rPr lang="ru-RU" dirty="0" err="1">
                <a:solidFill>
                  <a:schemeClr val="tx1"/>
                </a:solidFill>
              </a:rPr>
              <a:t>воспитательно</a:t>
            </a:r>
            <a:r>
              <a:rPr lang="ru-RU" dirty="0">
                <a:solidFill>
                  <a:schemeClr val="tx1"/>
                </a:solidFill>
              </a:rPr>
              <a:t>-образовательный процесс через проведение русских народных подвижных игр, знакомство с календарными праздниками, их обычаями и традициями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3.Создать </a:t>
            </a:r>
            <a:r>
              <a:rPr lang="ru-RU" dirty="0">
                <a:solidFill>
                  <a:schemeClr val="tx1"/>
                </a:solidFill>
              </a:rPr>
              <a:t>условия для самостоятельного отражения полученных знаний, умений детьми.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4</a:t>
            </a:r>
            <a:r>
              <a:rPr lang="ru-RU" dirty="0">
                <a:solidFill>
                  <a:schemeClr val="tx1"/>
                </a:solidFill>
              </a:rPr>
              <a:t>. Воспитывать интерес и любовь к русской национальной культуре, народному творчеству, обычаям, традициям, обрядам, народному календарю, к народным играм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5. Использовать все виды фольклора (сказки, песенки, </a:t>
            </a:r>
            <a:r>
              <a:rPr lang="ru-RU" dirty="0" err="1">
                <a:solidFill>
                  <a:schemeClr val="tx1"/>
                </a:solidFill>
              </a:rPr>
              <a:t>потешки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заклички</a:t>
            </a:r>
            <a:r>
              <a:rPr lang="ru-RU" dirty="0">
                <a:solidFill>
                  <a:schemeClr val="tx1"/>
                </a:solidFill>
              </a:rPr>
              <a:t>, пословицы, поговорки, загадки, хороводы), так как фольклор является богатейшим источником познавательного и нравственного развития детей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6. Знакомство детей с народными праздниками и традициями, народными играми.       </a:t>
            </a:r>
          </a:p>
        </p:txBody>
      </p:sp>
    </p:spTree>
    <p:extLst>
      <p:ext uri="{BB962C8B-B14F-4D97-AF65-F5344CB8AC3E}">
        <p14:creationId xmlns="" xmlns:p14="http://schemas.microsoft.com/office/powerpoint/2010/main" val="1995919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/>
              <a:t>. Историческое прошлое России и русского народа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2. Устное народное творчество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</a:t>
            </a:r>
            <a:r>
              <a:rPr lang="ru-RU" dirty="0"/>
              <a:t>. Народные праздники и традиции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4</a:t>
            </a:r>
            <a:r>
              <a:rPr lang="ru-RU" dirty="0"/>
              <a:t>. Народные промыслы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9741768" cy="150304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Исходя из условий мною выделены следующие направления работы: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20039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276872"/>
            <a:ext cx="5112568" cy="39212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своей работе я использую парциальную </a:t>
            </a:r>
            <a:r>
              <a:rPr lang="ru-RU" dirty="0"/>
              <a:t>программу «Приобщение детей к истокам русской народной культуры» О.Л. Князевой, М.Д. </a:t>
            </a:r>
            <a:r>
              <a:rPr lang="ru-RU" dirty="0" err="1"/>
              <a:t>Маханевой</a:t>
            </a:r>
            <a:r>
              <a:rPr lang="ru-RU" dirty="0"/>
              <a:t>, которая является вариативной частью Основной Образовательной </a:t>
            </a:r>
            <a:r>
              <a:rPr lang="ru-RU" dirty="0" smtClean="0"/>
              <a:t>Программы детского сада.</a:t>
            </a:r>
            <a:endParaRPr lang="ru-RU" dirty="0"/>
          </a:p>
        </p:txBody>
      </p:sp>
      <p:pic>
        <p:nvPicPr>
          <p:cNvPr id="3074" name="Picture 2" descr="http://foxcdn.com/image/5661b067e39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807">
            <a:off x="152066" y="2276872"/>
            <a:ext cx="3483829" cy="3333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75613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Работа строится на основе главных методических </a:t>
            </a:r>
            <a:r>
              <a:rPr lang="ru-RU" dirty="0" smtClean="0"/>
              <a:t>принципах:</a:t>
            </a:r>
          </a:p>
          <a:p>
            <a:pPr>
              <a:buNone/>
            </a:pPr>
            <a:r>
              <a:rPr lang="ru-RU" dirty="0" smtClean="0"/>
              <a:t>1. </a:t>
            </a:r>
            <a:r>
              <a:rPr lang="ru-RU" dirty="0"/>
              <a:t>У</a:t>
            </a:r>
            <a:r>
              <a:rPr lang="ru-RU" dirty="0" smtClean="0"/>
              <a:t>чет </a:t>
            </a:r>
            <a:r>
              <a:rPr lang="ru-RU" dirty="0"/>
              <a:t>возрастных особенностей </a:t>
            </a:r>
            <a:r>
              <a:rPr lang="ru-RU" dirty="0" smtClean="0"/>
              <a:t>детей</a:t>
            </a:r>
            <a:r>
              <a:rPr lang="ru-RU" dirty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/>
              <a:t>Д</a:t>
            </a:r>
            <a:r>
              <a:rPr lang="ru-RU" dirty="0" smtClean="0"/>
              <a:t>оступность материала</a:t>
            </a:r>
            <a:r>
              <a:rPr lang="ru-RU" dirty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/>
              <a:t>П</a:t>
            </a:r>
            <a:r>
              <a:rPr lang="ru-RU" dirty="0" smtClean="0"/>
              <a:t>остепенность </a:t>
            </a:r>
            <a:r>
              <a:rPr lang="ru-RU" dirty="0"/>
              <a:t>его усложнения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Методические принципы: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30155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2276872"/>
            <a:ext cx="3216200" cy="4104456"/>
          </a:xfrm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ru-RU" dirty="0"/>
              <a:t> </a:t>
            </a:r>
            <a:r>
              <a:rPr lang="ru-RU" b="1" dirty="0" smtClean="0"/>
              <a:t>В </a:t>
            </a:r>
            <a:r>
              <a:rPr lang="ru-RU" b="1" dirty="0"/>
              <a:t>ней силами воспитателей и родителей собраны предметы старины и быта крестьян. Каждому предмету отведено своё традиционное место: у </a:t>
            </a:r>
            <a:r>
              <a:rPr lang="ru-RU" b="1" dirty="0" smtClean="0"/>
              <a:t>стены </a:t>
            </a:r>
            <a:r>
              <a:rPr lang="ru-RU" b="1" dirty="0"/>
              <a:t>размещается русская печь, у печки чугунок ,ухват. В углу висит икона Божьей матери украшенная рушником .На узорной полочке расположились деревянные ложки, скалка, глиняные кувшины, </a:t>
            </a:r>
            <a:r>
              <a:rPr lang="ru-RU" b="1" dirty="0" err="1" smtClean="0"/>
              <a:t>горшочки,утюги</a:t>
            </a:r>
            <a:r>
              <a:rPr lang="ru-RU" b="1" dirty="0"/>
              <a:t>. На столе занял своё место самовар. Ждёт своих рукодельниц </a:t>
            </a:r>
            <a:r>
              <a:rPr lang="ru-RU" b="1" dirty="0" err="1" smtClean="0"/>
              <a:t>прялка,сундук</a:t>
            </a:r>
            <a:r>
              <a:rPr lang="ru-RU" b="1" dirty="0" smtClean="0"/>
              <a:t> </a:t>
            </a:r>
            <a:r>
              <a:rPr lang="ru-RU" b="1" dirty="0"/>
              <a:t>для различных вещей. Украшена наша светёлка старинными рушниками, платками, домоткаными половиками.</a:t>
            </a:r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073E87"/>
                </a:solidFill>
                <a:ea typeface="+mn-ea"/>
                <a:cs typeface="+mn-cs"/>
              </a:rPr>
              <a:t>Чтобы максимально приблизить детей к русской культуре оборудована русская изба.</a:t>
            </a:r>
            <a:endParaRPr lang="ru-RU" dirty="0"/>
          </a:p>
        </p:txBody>
      </p:sp>
      <p:pic>
        <p:nvPicPr>
          <p:cNvPr id="1026" name="Picture 2" descr="F:\Ольга владимировна\DSCN22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197999" cy="2170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Ольга владимировна\DSCN22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01007"/>
            <a:ext cx="2736304" cy="18952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73821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392</TotalTime>
  <Words>659</Words>
  <Application>Microsoft Office PowerPoint</Application>
  <PresentationFormat>Экран (4:3)</PresentationFormat>
  <Paragraphs>51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 МБОУ Средняя общеобразовательная Монаковская  школа  МБДОУ  № 67 «Аистенок»    Старооскольского городского округа  </vt:lpstr>
      <vt:lpstr>Актуальность темы</vt:lpstr>
      <vt:lpstr>Слайд 3</vt:lpstr>
      <vt:lpstr>Работу начали с анкетирования родителей:</vt:lpstr>
      <vt:lpstr>Цель работы:  формирование у детей дошкольного возраста «базиса культуры» на основе ознакомления с бытом и жизнью родного народа, его характером, присущими ему нравственными ценностями, традициями, особенностями культуры.  </vt:lpstr>
      <vt:lpstr>Исходя из условий мною выделены следующие направления работы:  </vt:lpstr>
      <vt:lpstr>Слайд 7</vt:lpstr>
      <vt:lpstr>Методические принципы:</vt:lpstr>
      <vt:lpstr>Чтобы максимально приблизить детей к русской культуре оборудована русская изба.</vt:lpstr>
      <vt:lpstr>Слайд 10</vt:lpstr>
      <vt:lpstr>  Провожу занятия по изодеятельности, на которых знакомлю детей с народной декоративной росписью в игровой форме, занятия –беседы: 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 Большеберезниковский детский сад «Теремок»</dc:title>
  <dc:creator>1</dc:creator>
  <cp:keywords>ольга</cp:keywords>
  <cp:lastModifiedBy>Пользователь Windows</cp:lastModifiedBy>
  <cp:revision>35</cp:revision>
  <dcterms:created xsi:type="dcterms:W3CDTF">2016-03-07T12:10:44Z</dcterms:created>
  <dcterms:modified xsi:type="dcterms:W3CDTF">2023-05-26T11:11:54Z</dcterms:modified>
</cp:coreProperties>
</file>