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embeddedFontLst>
    <p:embeddedFont>
      <p:font typeface="SkazkaForSerge" panose="02027200000000000000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A42320"/>
    <a:srgbClr val="C42A26"/>
    <a:srgbClr val="8D1E1B"/>
    <a:srgbClr val="820041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58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836712"/>
            <a:ext cx="4320480" cy="439248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3600" dirty="0">
                <a:solidFill>
                  <a:schemeClr val="tx1"/>
                </a:solidFill>
                <a:latin typeface="SkazkaForSerge" pitchFamily="18" charset="0"/>
              </a:rPr>
              <a:t>Русская народная сказка, как средство развития речи дошкольников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10952"/>
          </a:xfrm>
        </p:spPr>
        <p:txBody>
          <a:bodyPr>
            <a:normAutofit/>
          </a:bodyPr>
          <a:lstStyle/>
          <a:p>
            <a:r>
              <a:rPr lang="ru-RU" sz="2500" b="1" dirty="0"/>
              <a:t>Р</a:t>
            </a:r>
            <a:r>
              <a:rPr lang="de-DE" sz="2500" b="1" dirty="0" err="1"/>
              <a:t>азвити</a:t>
            </a:r>
            <a:r>
              <a:rPr lang="ru-RU" sz="2500" b="1" dirty="0"/>
              <a:t>е</a:t>
            </a:r>
            <a:r>
              <a:rPr lang="de-DE" sz="2500" b="1" dirty="0"/>
              <a:t> </a:t>
            </a:r>
            <a:r>
              <a:rPr lang="de-DE" sz="2500" b="1" dirty="0" err="1"/>
              <a:t>связной</a:t>
            </a:r>
            <a:r>
              <a:rPr lang="de-DE" sz="2500" b="1" dirty="0"/>
              <a:t> </a:t>
            </a:r>
            <a:r>
              <a:rPr lang="de-DE" sz="2500" b="1" dirty="0" err="1"/>
              <a:t>речи</a:t>
            </a:r>
            <a:endParaRPr lang="ru-RU" sz="25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3168351" cy="2595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996952"/>
            <a:ext cx="3220036" cy="2448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00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осмический песо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329965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развитие связной речи игруш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714" y="782053"/>
            <a:ext cx="2724742" cy="363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3478" y="3284984"/>
            <a:ext cx="250462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15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театр сказок игры на твоем стол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548" y="594725"/>
            <a:ext cx="3064053" cy="290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магнитный театр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620689"/>
            <a:ext cx="302304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ртинки по запросу сказка развитие реч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068960"/>
            <a:ext cx="3528392" cy="313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82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500" b="1" smtClean="0"/>
              <a:t>Развитие </a:t>
            </a:r>
            <a:r>
              <a:rPr lang="ru-RU" sz="2500" b="1" dirty="0"/>
              <a:t>психофизической сферы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>
            <a:normAutofit/>
          </a:bodyPr>
          <a:lstStyle/>
          <a:p>
            <a:r>
              <a:rPr lang="ru-RU" sz="2800" dirty="0" err="1"/>
              <a:t>психогимнастика</a:t>
            </a:r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dirty="0" smtClean="0"/>
              <a:t>релаксация </a:t>
            </a:r>
          </a:p>
          <a:p>
            <a:r>
              <a:rPr lang="ru-RU" sz="2800" dirty="0" smtClean="0"/>
              <a:t>голосовые и дыхательные упражнения</a:t>
            </a:r>
          </a:p>
          <a:p>
            <a:r>
              <a:rPr lang="ru-RU" sz="2800" dirty="0" smtClean="0"/>
              <a:t>игры и задания на внимание </a:t>
            </a:r>
          </a:p>
          <a:p>
            <a:r>
              <a:rPr lang="ru-RU" sz="2800" dirty="0" smtClean="0"/>
              <a:t>формируется </a:t>
            </a:r>
            <a:r>
              <a:rPr lang="ru-RU" sz="2800" dirty="0"/>
              <a:t>интонационная выразительность </a:t>
            </a:r>
            <a:r>
              <a:rPr lang="ru-RU" sz="2800" dirty="0" smtClean="0"/>
              <a:t>речи</a:t>
            </a:r>
            <a:r>
              <a:rPr lang="ru-RU" sz="2800" dirty="0"/>
              <a:t>,</a:t>
            </a:r>
            <a:r>
              <a:rPr lang="ru-RU" sz="2800" dirty="0" smtClean="0"/>
              <a:t> у</a:t>
            </a:r>
            <a:r>
              <a:rPr lang="ru-RU" sz="2800" dirty="0"/>
              <a:t> детей, перевоплощающихся в героев сказок, активнее развиваются воображение, творческая </a:t>
            </a:r>
            <a:r>
              <a:rPr lang="ru-RU" sz="2800" dirty="0" smtClean="0"/>
              <a:t>фантазия.</a:t>
            </a:r>
            <a:endParaRPr lang="ru-RU" sz="28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249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256" y="1124744"/>
            <a:ext cx="8229600" cy="3816423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3600" dirty="0">
                <a:latin typeface="SkazkaForSerge" pitchFamily="18" charset="0"/>
              </a:rPr>
              <a:t>Спасибо за внимание!</a:t>
            </a:r>
          </a:p>
          <a:p>
            <a:pPr marL="0" indent="0" algn="ctr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AutoShape 2" descr="Картинки по запросу сказ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сказ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сказк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артинки по запросу сказ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2454422" cy="205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0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496944" cy="3816424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b="1" dirty="0"/>
              <a:t>«Сказки могут помочь воспитать </a:t>
            </a:r>
            <a:r>
              <a:rPr lang="ru-RU" b="1" dirty="0" smtClean="0"/>
              <a:t>ум,</a:t>
            </a:r>
            <a:r>
              <a:rPr lang="en-US" b="1" dirty="0" smtClean="0"/>
              <a:t> </a:t>
            </a:r>
            <a:r>
              <a:rPr lang="ru-RU" b="1" dirty="0" smtClean="0"/>
              <a:t>дать </a:t>
            </a:r>
            <a:r>
              <a:rPr lang="ru-RU" b="1" dirty="0"/>
              <a:t>ключи для того, чтобы войти </a:t>
            </a:r>
            <a:r>
              <a:rPr lang="ru-RU" b="1" dirty="0" smtClean="0"/>
              <a:t>в</a:t>
            </a:r>
            <a:r>
              <a:rPr lang="en-US" b="1" dirty="0" smtClean="0"/>
              <a:t> </a:t>
            </a:r>
            <a:r>
              <a:rPr lang="ru-RU" b="1" dirty="0" smtClean="0"/>
              <a:t>действительность</a:t>
            </a:r>
            <a:r>
              <a:rPr lang="en-US" b="1" dirty="0" smtClean="0"/>
              <a:t> </a:t>
            </a:r>
            <a:r>
              <a:rPr lang="ru-RU" b="1" dirty="0" smtClean="0"/>
              <a:t>новыми </a:t>
            </a:r>
            <a:r>
              <a:rPr lang="ru-RU" b="1" dirty="0"/>
              <a:t>путями, </a:t>
            </a:r>
            <a:r>
              <a:rPr lang="ru-RU" b="1" dirty="0" smtClean="0"/>
              <a:t>может</a:t>
            </a:r>
            <a:r>
              <a:rPr lang="en-US" b="1" dirty="0" smtClean="0"/>
              <a:t> </a:t>
            </a:r>
            <a:r>
              <a:rPr lang="ru-RU" b="1" dirty="0" smtClean="0"/>
              <a:t>помочь </a:t>
            </a:r>
            <a:r>
              <a:rPr lang="ru-RU" b="1" dirty="0"/>
              <a:t>ребёнку узнать </a:t>
            </a:r>
            <a:r>
              <a:rPr lang="ru-RU" b="1" dirty="0" smtClean="0"/>
              <a:t>мир</a:t>
            </a:r>
            <a:r>
              <a:rPr lang="en-US" b="1" dirty="0" smtClean="0"/>
              <a:t> </a:t>
            </a:r>
            <a:r>
              <a:rPr lang="ru-RU" b="1" dirty="0" smtClean="0"/>
              <a:t>и </a:t>
            </a:r>
            <a:r>
              <a:rPr lang="ru-RU" b="1" dirty="0"/>
              <a:t>одарить его воображение</a:t>
            </a:r>
            <a:r>
              <a:rPr lang="ru-RU" b="1" dirty="0" smtClean="0"/>
              <a:t>» </a:t>
            </a:r>
            <a:endParaRPr lang="en-US" b="1" dirty="0" smtClean="0"/>
          </a:p>
          <a:p>
            <a:pPr marL="0" indent="0" algn="r">
              <a:buNone/>
            </a:pPr>
            <a:endParaRPr lang="ru-RU" b="1" dirty="0" smtClean="0"/>
          </a:p>
          <a:p>
            <a:pPr marL="0" indent="0" algn="r">
              <a:buNone/>
            </a:pPr>
            <a:r>
              <a:rPr lang="ru-RU" b="1" dirty="0" err="1" smtClean="0"/>
              <a:t>Джанни</a:t>
            </a:r>
            <a:r>
              <a:rPr lang="ru-RU" b="1" dirty="0" smtClean="0"/>
              <a:t> </a:t>
            </a:r>
            <a:r>
              <a:rPr lang="ru-RU" b="1" dirty="0" err="1"/>
              <a:t>Родари</a:t>
            </a:r>
            <a:r>
              <a:rPr lang="ru-RU" b="1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692696"/>
            <a:ext cx="8496944" cy="4271939"/>
          </a:xfr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Сказки нужны для:</a:t>
            </a:r>
          </a:p>
          <a:p>
            <a:pPr marL="457200" indent="-457200"/>
            <a:r>
              <a:rPr lang="de-DE" sz="2400" dirty="0" err="1" smtClean="0"/>
              <a:t>развития</a:t>
            </a:r>
            <a:r>
              <a:rPr lang="de-DE" sz="2400" dirty="0" smtClean="0"/>
              <a:t> </a:t>
            </a:r>
            <a:r>
              <a:rPr lang="de-DE" sz="2400" dirty="0" err="1"/>
              <a:t>просодической</a:t>
            </a:r>
            <a:r>
              <a:rPr lang="de-DE" sz="2400" dirty="0"/>
              <a:t> </a:t>
            </a:r>
            <a:r>
              <a:rPr lang="de-DE" sz="2400" dirty="0" err="1"/>
              <a:t>стороны</a:t>
            </a:r>
            <a:r>
              <a:rPr lang="de-DE" sz="2400" dirty="0"/>
              <a:t> </a:t>
            </a:r>
            <a:r>
              <a:rPr lang="de-DE" sz="2400" dirty="0" err="1"/>
              <a:t>речи</a:t>
            </a:r>
            <a:r>
              <a:rPr lang="ru-RU" sz="2400" dirty="0"/>
              <a:t>;</a:t>
            </a:r>
          </a:p>
          <a:p>
            <a:pPr marL="457200" indent="-457200"/>
            <a:r>
              <a:rPr lang="ru-RU" sz="2400" dirty="0"/>
              <a:t>развития </a:t>
            </a:r>
            <a:r>
              <a:rPr lang="de-DE" sz="2400" dirty="0"/>
              <a:t> </a:t>
            </a:r>
            <a:r>
              <a:rPr lang="de-DE" sz="2400" dirty="0" err="1"/>
              <a:t>правильного</a:t>
            </a:r>
            <a:r>
              <a:rPr lang="de-DE" sz="2400" dirty="0"/>
              <a:t> </a:t>
            </a:r>
            <a:r>
              <a:rPr lang="de-DE" sz="2400" dirty="0" err="1" smtClean="0"/>
              <a:t>произношения</a:t>
            </a:r>
            <a:r>
              <a:rPr lang="ru-RU" sz="2400" dirty="0" smtClean="0"/>
              <a:t>, </a:t>
            </a:r>
            <a:r>
              <a:rPr lang="de-DE" sz="2400" dirty="0" err="1" smtClean="0"/>
              <a:t>автоматизации</a:t>
            </a:r>
            <a:r>
              <a:rPr lang="de-DE" sz="2400" dirty="0" smtClean="0"/>
              <a:t> </a:t>
            </a:r>
            <a:r>
              <a:rPr lang="de-DE" sz="2400" dirty="0" err="1"/>
              <a:t>звуков</a:t>
            </a:r>
            <a:r>
              <a:rPr lang="de-DE" sz="2400" dirty="0"/>
              <a:t> </a:t>
            </a:r>
            <a:r>
              <a:rPr lang="de-DE" sz="2400" dirty="0" err="1"/>
              <a:t>речи</a:t>
            </a:r>
            <a:r>
              <a:rPr lang="ru-RU" sz="2400" dirty="0"/>
              <a:t>;</a:t>
            </a:r>
          </a:p>
          <a:p>
            <a:pPr marL="457200" indent="-457200"/>
            <a:r>
              <a:rPr lang="ru-RU" sz="2400" dirty="0" smtClean="0"/>
              <a:t>выполнения </a:t>
            </a:r>
            <a:r>
              <a:rPr lang="de-DE" sz="2400" dirty="0" err="1"/>
              <a:t>артикуляционной</a:t>
            </a:r>
            <a:r>
              <a:rPr lang="de-DE" sz="2400" dirty="0"/>
              <a:t> и </a:t>
            </a:r>
            <a:r>
              <a:rPr lang="de-DE" sz="2400" dirty="0" err="1"/>
              <a:t>пальчиковой</a:t>
            </a:r>
            <a:r>
              <a:rPr lang="de-DE" sz="2400" dirty="0"/>
              <a:t> </a:t>
            </a:r>
            <a:r>
              <a:rPr lang="de-DE" sz="2400" dirty="0" err="1" smtClean="0"/>
              <a:t>гимнастик</a:t>
            </a:r>
            <a:r>
              <a:rPr lang="ru-RU" sz="2400" dirty="0" smtClean="0"/>
              <a:t>и;</a:t>
            </a:r>
            <a:endParaRPr lang="ru-RU" sz="2400" dirty="0"/>
          </a:p>
          <a:p>
            <a:pPr marL="457200" indent="-457200"/>
            <a:r>
              <a:rPr lang="ru-RU" sz="2400" dirty="0"/>
              <a:t>развития </a:t>
            </a:r>
            <a:r>
              <a:rPr lang="de-DE" sz="2400" dirty="0" err="1"/>
              <a:t>слухового</a:t>
            </a:r>
            <a:r>
              <a:rPr lang="de-DE" sz="2400" dirty="0"/>
              <a:t> </a:t>
            </a:r>
            <a:r>
              <a:rPr lang="de-DE" sz="2400" dirty="0" err="1"/>
              <a:t>внимания</a:t>
            </a:r>
            <a:r>
              <a:rPr lang="de-DE" sz="2400" dirty="0"/>
              <a:t>,</a:t>
            </a:r>
            <a:r>
              <a:rPr lang="ru-RU" sz="2400" dirty="0"/>
              <a:t> ф</a:t>
            </a:r>
            <a:r>
              <a:rPr lang="de-DE" sz="2400" dirty="0" err="1"/>
              <a:t>онематического</a:t>
            </a:r>
            <a:r>
              <a:rPr lang="de-DE" sz="2400" dirty="0"/>
              <a:t> </a:t>
            </a:r>
            <a:r>
              <a:rPr lang="de-DE" sz="2400" dirty="0" err="1" smtClean="0"/>
              <a:t>слуха</a:t>
            </a:r>
            <a:r>
              <a:rPr lang="ru-RU" sz="2400" dirty="0" smtClean="0"/>
              <a:t>;</a:t>
            </a:r>
            <a:endParaRPr lang="ru-RU" sz="2400" dirty="0"/>
          </a:p>
          <a:p>
            <a:pPr marL="457200" indent="-457200"/>
            <a:r>
              <a:rPr lang="ru-RU" altLang="ru-RU" sz="2400" dirty="0" smtClean="0"/>
              <a:t>хорошего усвоения </a:t>
            </a:r>
            <a:r>
              <a:rPr lang="ru-RU" altLang="ru-RU" sz="2400" dirty="0"/>
              <a:t>грамматического строя речи;</a:t>
            </a:r>
            <a:endParaRPr lang="ru-RU" sz="2400" dirty="0"/>
          </a:p>
          <a:p>
            <a:pPr marL="457200" indent="-457200"/>
            <a:r>
              <a:rPr lang="de-DE" sz="2400" dirty="0" err="1"/>
              <a:t>развития</a:t>
            </a:r>
            <a:r>
              <a:rPr lang="de-DE" sz="2400" dirty="0"/>
              <a:t> </a:t>
            </a:r>
            <a:r>
              <a:rPr lang="de-DE" sz="2400" dirty="0" err="1"/>
              <a:t>связной</a:t>
            </a:r>
            <a:r>
              <a:rPr lang="de-DE" sz="2400" dirty="0"/>
              <a:t> </a:t>
            </a:r>
            <a:r>
              <a:rPr lang="de-DE" sz="2400" dirty="0" err="1" smtClean="0"/>
              <a:t>речи</a:t>
            </a:r>
            <a:r>
              <a:rPr lang="ru-RU" sz="2400" dirty="0" smtClean="0"/>
              <a:t>;</a:t>
            </a:r>
          </a:p>
          <a:p>
            <a:pPr marL="457200" indent="-457200"/>
            <a:r>
              <a:rPr lang="ru-RU" sz="2400" dirty="0" smtClean="0"/>
              <a:t>лучшего формирования </a:t>
            </a:r>
            <a:r>
              <a:rPr lang="ru-RU" sz="2400" dirty="0"/>
              <a:t>психофизической сферы детей</a:t>
            </a:r>
            <a:r>
              <a:rPr lang="ru-RU" sz="2400" dirty="0" smtClean="0"/>
              <a:t>.</a:t>
            </a:r>
            <a:endParaRPr lang="ru-RU" sz="2400" dirty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8698" y="620688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Просодический компонент речи</a:t>
            </a:r>
          </a:p>
        </p:txBody>
      </p:sp>
      <p:sp>
        <p:nvSpPr>
          <p:cNvPr id="5" name="Овал 4"/>
          <p:cNvSpPr/>
          <p:nvPr/>
        </p:nvSpPr>
        <p:spPr>
          <a:xfrm>
            <a:off x="392619" y="1927025"/>
            <a:ext cx="2808312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высота</a:t>
            </a:r>
            <a:endParaRPr lang="ru-RU" sz="3200" dirty="0"/>
          </a:p>
        </p:txBody>
      </p:sp>
      <p:sp>
        <p:nvSpPr>
          <p:cNvPr id="6" name="Овал 5"/>
          <p:cNvSpPr/>
          <p:nvPr/>
        </p:nvSpPr>
        <p:spPr>
          <a:xfrm>
            <a:off x="5815301" y="1927025"/>
            <a:ext cx="2933163" cy="1520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громкость</a:t>
            </a:r>
          </a:p>
        </p:txBody>
      </p:sp>
      <p:sp>
        <p:nvSpPr>
          <p:cNvPr id="7" name="Овал 6"/>
          <p:cNvSpPr/>
          <p:nvPr/>
        </p:nvSpPr>
        <p:spPr>
          <a:xfrm rot="18660478">
            <a:off x="1474688" y="4079025"/>
            <a:ext cx="2863425" cy="14929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тембр</a:t>
            </a:r>
          </a:p>
        </p:txBody>
      </p:sp>
      <p:sp>
        <p:nvSpPr>
          <p:cNvPr id="8" name="Овал 7"/>
          <p:cNvSpPr/>
          <p:nvPr/>
        </p:nvSpPr>
        <p:spPr>
          <a:xfrm rot="3229068">
            <a:off x="4705240" y="4009490"/>
            <a:ext cx="2762138" cy="1553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/>
              <a:t>сила ударения</a:t>
            </a:r>
          </a:p>
        </p:txBody>
      </p:sp>
      <p:sp>
        <p:nvSpPr>
          <p:cNvPr id="9" name="Блок-схема: узел 8"/>
          <p:cNvSpPr/>
          <p:nvPr/>
        </p:nvSpPr>
        <p:spPr>
          <a:xfrm>
            <a:off x="3206666" y="1222438"/>
            <a:ext cx="2608635" cy="27363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просодика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etochki-doma.ru/wp-content/uploads/2012/01/Poshli-tri-medvedya-v-les-za-malin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910" y="620688"/>
            <a:ext cx="3347994" cy="243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3129839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«Три медведя»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pic>
        <p:nvPicPr>
          <p:cNvPr id="1028" name="Picture 4" descr="Картинки по запросу теремок сказ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672478"/>
            <a:ext cx="4171181" cy="347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975318" y="4213895"/>
            <a:ext cx="1667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«Теремок»</a:t>
            </a:r>
          </a:p>
        </p:txBody>
      </p:sp>
      <p:pic>
        <p:nvPicPr>
          <p:cNvPr id="1030" name="Picture 6" descr="Картинки по запросу сказк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675560"/>
            <a:ext cx="2374528" cy="198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09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3254" y="620688"/>
            <a:ext cx="6245443" cy="1008112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Развитие правильного </a:t>
            </a:r>
            <a:r>
              <a:rPr lang="ru-RU" sz="2800" b="1" dirty="0" smtClean="0"/>
              <a:t>произношения, а</a:t>
            </a:r>
            <a:r>
              <a:rPr lang="ru-RU" sz="2800" b="1" dirty="0" smtClean="0">
                <a:latin typeface="+mn-lt"/>
                <a:ea typeface="+mn-ea"/>
                <a:cs typeface="+mn-cs"/>
              </a:rPr>
              <a:t>втоматизация </a:t>
            </a:r>
            <a:r>
              <a:rPr lang="ru-RU" sz="2800" b="1" dirty="0">
                <a:latin typeface="+mn-lt"/>
                <a:ea typeface="+mn-ea"/>
                <a:cs typeface="+mn-cs"/>
              </a:rPr>
              <a:t>звуков речи</a:t>
            </a:r>
          </a:p>
        </p:txBody>
      </p:sp>
      <p:pic>
        <p:nvPicPr>
          <p:cNvPr id="6" name="Picture 4" descr="Картинки по запросу зайчик сказка для фотошоп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64288" y="4323918"/>
            <a:ext cx="1728192" cy="227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5157192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Сказка</a:t>
            </a:r>
          </a:p>
          <a:p>
            <a:pPr algn="ctr"/>
            <a:r>
              <a:rPr lang="ru-RU" sz="2400" b="1" dirty="0" smtClean="0"/>
              <a:t>«Слоненок </a:t>
            </a:r>
            <a:r>
              <a:rPr lang="ru-RU" sz="2400" b="1" dirty="0"/>
              <a:t>– </a:t>
            </a:r>
            <a:r>
              <a:rPr lang="ru-RU" sz="2400" b="1" dirty="0" smtClean="0"/>
              <a:t>путешественник»</a:t>
            </a:r>
            <a:endParaRPr lang="ru-RU" sz="2400" dirty="0"/>
          </a:p>
        </p:txBody>
      </p:sp>
      <p:sp>
        <p:nvSpPr>
          <p:cNvPr id="5" name="AutoShape 6" descr="Картинки по запросу слоненок путешествен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слоненок путешественник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слоненок путешественник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Картинки по запросу слоненок путешественни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4198" y="1844824"/>
            <a:ext cx="3463553" cy="318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4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975" y="47667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Артикуляционная гимнастика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Логопедическая сказка Трудолюбивая божья коровк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908720"/>
            <a:ext cx="2531740" cy="18722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1124744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Логопедическая сказка "Трудолюбивая божья коровка"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3932420"/>
            <a:ext cx="33669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Логопедическая сказка "Заяц-огородник"</a:t>
            </a:r>
          </a:p>
        </p:txBody>
      </p:sp>
      <p:sp>
        <p:nvSpPr>
          <p:cNvPr id="8" name="AutoShape 2" descr="Картинки по запросу зайчик сказ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Картинки по запросу зайчик сказ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722203"/>
            <a:ext cx="2556470" cy="325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36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/>
              <a:t>Развитие фонематического слуха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268760"/>
            <a:ext cx="7056784" cy="2016224"/>
          </a:xfrm>
        </p:spPr>
        <p:txBody>
          <a:bodyPr>
            <a:noAutofit/>
          </a:bodyPr>
          <a:lstStyle/>
          <a:p>
            <a:r>
              <a:rPr lang="ru-RU" sz="2000" b="1" dirty="0"/>
              <a:t>Фонематический слух</a:t>
            </a:r>
            <a:r>
              <a:rPr lang="ru-RU" sz="2000" dirty="0"/>
              <a:t> </a:t>
            </a:r>
            <a:r>
              <a:rPr lang="ru-RU" sz="2000" dirty="0" smtClean="0"/>
              <a:t>- </a:t>
            </a:r>
            <a:r>
              <a:rPr lang="ru-RU" sz="2000" dirty="0"/>
              <a:t>различение (анализ и синтез) звуков (фонем) частей речи, которое является необходимой основой для понимания смысла сказанного. При </a:t>
            </a:r>
            <a:r>
              <a:rPr lang="ru-RU" sz="2000" dirty="0" err="1"/>
              <a:t>несформированности</a:t>
            </a:r>
            <a:r>
              <a:rPr lang="ru-RU" sz="2000" dirty="0"/>
              <a:t> речевого </a:t>
            </a:r>
            <a:r>
              <a:rPr lang="ru-RU" sz="2000" dirty="0" err="1"/>
              <a:t>звукоразличения</a:t>
            </a:r>
            <a:r>
              <a:rPr lang="ru-RU" sz="2000" dirty="0"/>
              <a:t> </a:t>
            </a:r>
            <a:r>
              <a:rPr lang="ru-RU" sz="2000" dirty="0" smtClean="0"/>
              <a:t>ребёнок </a:t>
            </a:r>
            <a:r>
              <a:rPr lang="ru-RU" sz="2000" dirty="0"/>
              <a:t>воспринимает (запоминает, повторяет, пишет) не то, что ему сказали, а то, что он услышал.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936832"/>
            <a:ext cx="5382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Интерактивная игра «три медведя</a:t>
            </a:r>
            <a:r>
              <a:rPr lang="ru-RU" sz="2400" b="1" i="1" dirty="0" smtClean="0"/>
              <a:t>»</a:t>
            </a:r>
            <a:r>
              <a:rPr lang="en-US" sz="2400" b="1" i="1" dirty="0" smtClean="0"/>
              <a:t> www.mersibo.ru</a:t>
            </a:r>
            <a:r>
              <a:rPr lang="ru-RU" sz="2400" b="1" i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3744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2500" b="1" dirty="0"/>
              <a:t>Усвоение грамматического строя речи</a:t>
            </a:r>
            <a:endParaRPr lang="ru-RU" sz="25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1"/>
            <a:ext cx="8219256" cy="3052936"/>
          </a:xfrm>
        </p:spPr>
        <p:txBody>
          <a:bodyPr>
            <a:normAutofit/>
          </a:bodyPr>
          <a:lstStyle/>
          <a:p>
            <a:r>
              <a:rPr lang="ru-RU" sz="2400" dirty="0"/>
              <a:t>Рассказывание  сказки ребенком, используя игрушки</a:t>
            </a:r>
          </a:p>
          <a:p>
            <a:r>
              <a:rPr lang="ru-RU" sz="2400" dirty="0" smtClean="0"/>
              <a:t>Упражнение </a:t>
            </a:r>
            <a:r>
              <a:rPr lang="ru-RU" sz="2400" dirty="0"/>
              <a:t>«Назови ласково</a:t>
            </a:r>
            <a:r>
              <a:rPr lang="ru-RU" sz="2400" dirty="0" smtClean="0"/>
              <a:t>»</a:t>
            </a:r>
          </a:p>
          <a:p>
            <a:r>
              <a:rPr lang="ru-RU" sz="2400" dirty="0"/>
              <a:t>Упражнение «Один- </a:t>
            </a:r>
            <a:r>
              <a:rPr lang="ru-RU" sz="2400" dirty="0" smtClean="0"/>
              <a:t>много»</a:t>
            </a:r>
          </a:p>
          <a:p>
            <a:r>
              <a:rPr lang="ru-RU" sz="2400" dirty="0"/>
              <a:t>Упражнение «Посчитай от одного до </a:t>
            </a:r>
            <a:r>
              <a:rPr lang="ru-RU" sz="2400" dirty="0" smtClean="0"/>
              <a:t>пяти»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356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66666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</TotalTime>
  <Words>189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Times New Roman</vt:lpstr>
      <vt:lpstr>Wingdings</vt:lpstr>
      <vt:lpstr>SkazkaForSerge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Развитие правильного произношения, автоматизация звуков речи</vt:lpstr>
      <vt:lpstr>Артикуляционная гимнастика </vt:lpstr>
      <vt:lpstr>Развитие фонематического слуха</vt:lpstr>
      <vt:lpstr>Усвоение грамматического строя речи</vt:lpstr>
      <vt:lpstr>Развитие связной речи</vt:lpstr>
      <vt:lpstr>Презентация PowerPoint</vt:lpstr>
      <vt:lpstr>Презентация PowerPoint</vt:lpstr>
      <vt:lpstr>Развитие психофизической сферы детей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KATE</cp:lastModifiedBy>
  <cp:revision>63</cp:revision>
  <dcterms:created xsi:type="dcterms:W3CDTF">2015-04-19T15:51:03Z</dcterms:created>
  <dcterms:modified xsi:type="dcterms:W3CDTF">2017-12-14T06:15:01Z</dcterms:modified>
</cp:coreProperties>
</file>