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59" r:id="rId4"/>
    <p:sldId id="263" r:id="rId5"/>
    <p:sldId id="274" r:id="rId6"/>
    <p:sldId id="268" r:id="rId7"/>
    <p:sldId id="269" r:id="rId8"/>
    <p:sldId id="270" r:id="rId9"/>
    <p:sldId id="272" r:id="rId10"/>
    <p:sldId id="271" r:id="rId11"/>
    <p:sldId id="273" r:id="rId12"/>
    <p:sldId id="267" r:id="rId13"/>
    <p:sldId id="275" r:id="rId14"/>
    <p:sldId id="278" r:id="rId15"/>
    <p:sldId id="279" r:id="rId16"/>
    <p:sldId id="280" r:id="rId17"/>
    <p:sldId id="281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92A3D-4FB6-439C-8A17-D8F8B8EFF86E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8B159-364E-4CAA-9FC1-1593594A1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2404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градировании</a:t>
            </a:r>
            <a:r>
              <a:rPr lang="ru-RU" baseline="0" dirty="0" smtClean="0"/>
              <a:t> динамометра был хорошо заметин линейный закон Гука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8B159-364E-4CAA-9FC1-1593594A16E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8359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8B159-364E-4CAA-9FC1-1593594A16E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343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Дискретное значение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8B159-364E-4CAA-9FC1-1593594A16EC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8182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8471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2131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619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3650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341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680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0380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210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631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34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2222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020B9-D6DB-4791-811C-C88680FC11F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DA69F-32E7-4D7C-A880-9218A2A4F1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600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2;&#1089;&#1072;&#1085;&#1072;\Desktop\&#1058;&#1054;,&#1063;&#1058;&#1054;%20&#1053;&#1040;%20&#1060;&#1051;&#1069;&#1064;&#1050;&#1045;!!!!!!\&#1055;&#1088;&#1086;&#1077;&#1082;&#1090;&#1099;%202020\&#1090;&#1088;&#1077;&#1085;&#1080;&#1077;(&#1092;&#1080;&#1079;&#1080;&#1082;&#1072;)\&#1075;&#1077;&#1083;&#1080;&#1081;.avi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032" y="692696"/>
            <a:ext cx="7772400" cy="1470025"/>
          </a:xfrm>
        </p:spPr>
        <p:txBody>
          <a:bodyPr/>
          <a:lstStyle/>
          <a:p>
            <a:r>
              <a:rPr lang="ru-RU" sz="4800" dirty="0" smtClean="0"/>
              <a:t>сила трения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2492896"/>
            <a:ext cx="2952328" cy="273630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Выполнил: </a:t>
            </a:r>
          </a:p>
          <a:p>
            <a:pPr algn="l"/>
            <a:r>
              <a:rPr lang="ru-RU" dirty="0" err="1" smtClean="0"/>
              <a:t>Турчин</a:t>
            </a:r>
            <a:r>
              <a:rPr lang="ru-RU" dirty="0" smtClean="0"/>
              <a:t> Владислав</a:t>
            </a:r>
          </a:p>
          <a:p>
            <a:pPr algn="l"/>
            <a:r>
              <a:rPr lang="ru-RU" dirty="0" smtClean="0"/>
              <a:t> Класс: 7</a:t>
            </a:r>
          </a:p>
          <a:p>
            <a:pPr algn="l"/>
            <a:r>
              <a:rPr lang="ru-RU" dirty="0" smtClean="0"/>
              <a:t>Научный руководитель:</a:t>
            </a:r>
          </a:p>
          <a:p>
            <a:pPr algn="l"/>
            <a:r>
              <a:rPr lang="ru-RU" dirty="0" smtClean="0"/>
              <a:t> Шальнова Оксана Александровна </a:t>
            </a:r>
          </a:p>
          <a:p>
            <a:endParaRPr lang="ru-RU" dirty="0"/>
          </a:p>
        </p:txBody>
      </p:sp>
      <p:pic>
        <p:nvPicPr>
          <p:cNvPr id="4" name="Picture 2" descr="Картинки по запросу передвигаем шкаф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276872"/>
            <a:ext cx="4797826" cy="31935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0111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451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Измерение трения </a:t>
            </a:r>
            <a:br>
              <a:rPr lang="ru-RU" dirty="0" smtClean="0"/>
            </a:br>
            <a:r>
              <a:rPr lang="ru-RU" sz="4000" i="1" dirty="0" smtClean="0"/>
              <a:t>наждачная бумага-фанера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4077072"/>
            <a:ext cx="2533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ym typeface="Symbol"/>
              </a:rPr>
              <a:t></a:t>
            </a:r>
            <a:r>
              <a:rPr lang="ru-RU" sz="1600" baseline="-25000" dirty="0">
                <a:sym typeface="Symbol"/>
              </a:rPr>
              <a:t>п</a:t>
            </a:r>
            <a:r>
              <a:rPr lang="ru-RU" dirty="0">
                <a:sym typeface="Symbol"/>
              </a:rPr>
              <a:t> (трение покоя</a:t>
            </a:r>
            <a:r>
              <a:rPr lang="ru-RU" dirty="0" smtClean="0">
                <a:sym typeface="Symbol"/>
              </a:rPr>
              <a:t>) = 0,47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4607840"/>
            <a:ext cx="3115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ym typeface="Symbol"/>
              </a:rPr>
              <a:t></a:t>
            </a:r>
            <a:r>
              <a:rPr lang="ru-RU" sz="1600" baseline="-25000" dirty="0" smtClean="0">
                <a:sym typeface="Symbol"/>
              </a:rPr>
              <a:t>с</a:t>
            </a:r>
            <a:r>
              <a:rPr lang="ru-RU" dirty="0" smtClean="0">
                <a:sym typeface="Symbol"/>
              </a:rPr>
              <a:t> </a:t>
            </a:r>
            <a:r>
              <a:rPr lang="ru-RU" dirty="0">
                <a:sym typeface="Symbol"/>
              </a:rPr>
              <a:t>(трение </a:t>
            </a:r>
            <a:r>
              <a:rPr lang="ru-RU" dirty="0" smtClean="0">
                <a:sym typeface="Symbol"/>
              </a:rPr>
              <a:t>скольжения) = 0,44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7463872"/>
              </p:ext>
            </p:extLst>
          </p:nvPr>
        </p:nvGraphicFramePr>
        <p:xfrm>
          <a:off x="4788024" y="1338190"/>
          <a:ext cx="3646664" cy="21407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9"/>
                <a:gridCol w="1265491"/>
                <a:gridCol w="1624244"/>
              </a:tblGrid>
              <a:tr h="3956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Вес</a:t>
                      </a:r>
                      <a:r>
                        <a:rPr lang="ru-RU" sz="1800" u="none" strike="noStrike" baseline="0" dirty="0" smtClean="0">
                          <a:effectLst/>
                        </a:rPr>
                        <a:t>, Н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покоя,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скольжения,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5642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9525" marR="9525" marT="9525" marB="0" anchor="b"/>
                </a:tc>
              </a:tr>
              <a:tr h="395642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9525" marR="9525" marT="9525" marB="0" anchor="b"/>
                </a:tc>
              </a:tr>
              <a:tr h="395642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9525" marR="9525" marT="9525" marB="0" anchor="b"/>
                </a:tc>
              </a:tr>
              <a:tr h="395642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37" y="1283965"/>
            <a:ext cx="4227555" cy="221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37" y="3599222"/>
            <a:ext cx="5227256" cy="314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0524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451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Измерение трения </a:t>
            </a:r>
            <a:br>
              <a:rPr lang="ru-RU" dirty="0" smtClean="0"/>
            </a:br>
            <a:r>
              <a:rPr lang="ru-RU" sz="4000" i="1" dirty="0" smtClean="0"/>
              <a:t>наждачная </a:t>
            </a:r>
            <a:r>
              <a:rPr lang="ru-RU" sz="4000" i="1" dirty="0"/>
              <a:t>бумага-наждачная бумага</a:t>
            </a:r>
            <a:br>
              <a:rPr lang="ru-RU" sz="4000" i="1" dirty="0"/>
            </a:br>
            <a:endParaRPr lang="ru-RU" sz="40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48570" y="4077072"/>
            <a:ext cx="2533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ym typeface="Symbol"/>
              </a:rPr>
              <a:t></a:t>
            </a:r>
            <a:r>
              <a:rPr lang="ru-RU" sz="1600" baseline="-25000" dirty="0">
                <a:sym typeface="Symbol"/>
              </a:rPr>
              <a:t>п</a:t>
            </a:r>
            <a:r>
              <a:rPr lang="ru-RU" dirty="0">
                <a:sym typeface="Symbol"/>
              </a:rPr>
              <a:t> (трение покоя</a:t>
            </a:r>
            <a:r>
              <a:rPr lang="ru-RU" dirty="0" smtClean="0">
                <a:sym typeface="Symbol"/>
              </a:rPr>
              <a:t>) = 0,76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48570" y="4607840"/>
            <a:ext cx="2998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ym typeface="Symbol"/>
              </a:rPr>
              <a:t></a:t>
            </a:r>
            <a:r>
              <a:rPr lang="ru-RU" sz="1600" baseline="-25000" dirty="0" smtClean="0">
                <a:sym typeface="Symbol"/>
              </a:rPr>
              <a:t>с</a:t>
            </a:r>
            <a:r>
              <a:rPr lang="ru-RU" dirty="0" smtClean="0">
                <a:sym typeface="Symbol"/>
              </a:rPr>
              <a:t> </a:t>
            </a:r>
            <a:r>
              <a:rPr lang="ru-RU" dirty="0">
                <a:sym typeface="Symbol"/>
              </a:rPr>
              <a:t>(трение </a:t>
            </a:r>
            <a:r>
              <a:rPr lang="ru-RU" dirty="0" smtClean="0">
                <a:sym typeface="Symbol"/>
              </a:rPr>
              <a:t>скольжения) = 0,6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38190"/>
            <a:ext cx="4337731" cy="210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00476476"/>
              </p:ext>
            </p:extLst>
          </p:nvPr>
        </p:nvGraphicFramePr>
        <p:xfrm>
          <a:off x="4932040" y="1338190"/>
          <a:ext cx="3646664" cy="21407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9"/>
                <a:gridCol w="1265491"/>
                <a:gridCol w="1624244"/>
              </a:tblGrid>
              <a:tr h="3956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Вес</a:t>
                      </a:r>
                      <a:r>
                        <a:rPr lang="ru-RU" sz="1800" u="none" strike="noStrike" baseline="0" dirty="0" smtClean="0">
                          <a:effectLst/>
                        </a:rPr>
                        <a:t>, Н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покоя,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скольжения,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5642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1,12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0,8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5642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2,12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1,3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5642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3,12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2,4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1,7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5642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4,12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3,1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41" y="3494005"/>
            <a:ext cx="5402295" cy="324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8394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ru-RU" dirty="0" smtClean="0"/>
              <a:t>Результаты измерений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027065900"/>
              </p:ext>
            </p:extLst>
          </p:nvPr>
        </p:nvGraphicFramePr>
        <p:xfrm>
          <a:off x="507737" y="1310561"/>
          <a:ext cx="8229600" cy="324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304256"/>
                <a:gridCol w="297301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sym typeface="Symbol"/>
                        </a:rPr>
                        <a:t></a:t>
                      </a:r>
                      <a:r>
                        <a:rPr lang="ru-RU" sz="1900" baseline="-25000" dirty="0" smtClean="0">
                          <a:sym typeface="Symbol"/>
                        </a:rPr>
                        <a:t>п</a:t>
                      </a:r>
                      <a:r>
                        <a:rPr lang="ru-RU" sz="1900" dirty="0" smtClean="0">
                          <a:sym typeface="Symbol"/>
                        </a:rPr>
                        <a:t> (трение покоя)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sym typeface="Symbol"/>
                        </a:rPr>
                        <a:t></a:t>
                      </a:r>
                      <a:r>
                        <a:rPr lang="ru-RU" sz="1900" baseline="-25000" dirty="0" smtClean="0">
                          <a:sym typeface="Symbol"/>
                        </a:rPr>
                        <a:t>с</a:t>
                      </a:r>
                      <a:r>
                        <a:rPr lang="ru-RU" sz="1900" dirty="0" smtClean="0">
                          <a:sym typeface="Symbol"/>
                        </a:rPr>
                        <a:t> (трение</a:t>
                      </a:r>
                      <a:r>
                        <a:rPr lang="ru-RU" sz="1900" baseline="0" dirty="0" smtClean="0">
                          <a:sym typeface="Symbol"/>
                        </a:rPr>
                        <a:t> </a:t>
                      </a:r>
                      <a:r>
                        <a:rPr lang="ru-RU" sz="1900" dirty="0" smtClean="0">
                          <a:sym typeface="Symbol"/>
                        </a:rPr>
                        <a:t>скольжения)</a:t>
                      </a:r>
                      <a:endParaRPr lang="ru-RU" sz="1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dirty="0" smtClean="0"/>
                        <a:t>пластик-пластик</a:t>
                      </a:r>
                    </a:p>
                    <a:p>
                      <a:pPr algn="ctr"/>
                      <a:endParaRPr lang="ru-RU" sz="1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0,24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0,17</a:t>
                      </a:r>
                      <a:endParaRPr lang="ru-RU" sz="1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dirty="0" smtClean="0"/>
                        <a:t>пластик-пластик</a:t>
                      </a:r>
                      <a:r>
                        <a:rPr lang="ru-RU" sz="1900" baseline="0" dirty="0" smtClean="0"/>
                        <a:t> с водой</a:t>
                      </a:r>
                      <a:endParaRPr lang="ru-RU" sz="1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0,25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0,2</a:t>
                      </a:r>
                      <a:endParaRPr lang="ru-RU" sz="1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фанера-МДФ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0,35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0,27</a:t>
                      </a:r>
                      <a:endParaRPr lang="ru-RU" sz="1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полированная доска-МДФ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0,34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0,28</a:t>
                      </a:r>
                      <a:endParaRPr lang="ru-RU" sz="1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наждачная бумага-фанера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0,47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0,44</a:t>
                      </a:r>
                      <a:endParaRPr lang="ru-RU" sz="1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наждачная бумага-наждачная бумага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0,76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0,6</a:t>
                      </a:r>
                      <a:endParaRPr lang="ru-RU" sz="1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3384" y="4631339"/>
            <a:ext cx="84406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Из результатов измерений видно, что: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Во всех экспериментах сохранялся закон </a:t>
            </a:r>
            <a:r>
              <a:rPr lang="ru-RU" dirty="0" err="1" smtClean="0"/>
              <a:t>Амонтона-Кулона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Наиболее шероховатые поверхности (наждачная бумага) имеют наибольший коэффициент трения, но все же он </a:t>
            </a:r>
            <a:r>
              <a:rPr lang="en-US" dirty="0" smtClean="0"/>
              <a:t>&lt;1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В результате смачивания коэффициент трения немного увеличивается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Коэффициент трения покоя выше коэффициента трения скольжения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50297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График зависимости силы трения от внешней силы</a:t>
            </a:r>
            <a:endParaRPr lang="ru-RU" dirty="0"/>
          </a:p>
        </p:txBody>
      </p:sp>
      <p:grpSp>
        <p:nvGrpSpPr>
          <p:cNvPr id="52" name="Группа 51"/>
          <p:cNvGrpSpPr/>
          <p:nvPr/>
        </p:nvGrpSpPr>
        <p:grpSpPr>
          <a:xfrm>
            <a:off x="238283" y="1566158"/>
            <a:ext cx="4697046" cy="2025516"/>
            <a:chOff x="906584" y="2544251"/>
            <a:chExt cx="4697046" cy="2025516"/>
          </a:xfrm>
        </p:grpSpPr>
        <p:cxnSp>
          <p:nvCxnSpPr>
            <p:cNvPr id="12" name="Прямая со стрелкой 11"/>
            <p:cNvCxnSpPr/>
            <p:nvPr/>
          </p:nvCxnSpPr>
          <p:spPr>
            <a:xfrm flipH="1">
              <a:off x="1983583" y="3615433"/>
              <a:ext cx="864096" cy="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rot="5400000">
              <a:off x="2361626" y="4074421"/>
              <a:ext cx="972108" cy="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rot="16200000">
              <a:off x="2361626" y="3102313"/>
              <a:ext cx="972108" cy="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839567" y="3111377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ru-RU" baseline="-25000" dirty="0" smtClean="0"/>
                <a:t>т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43623" y="4200435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mg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19687" y="2544251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</a:t>
              </a:r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906584" y="3907692"/>
              <a:ext cx="4697046" cy="1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2835459" y="3615432"/>
              <a:ext cx="864096" cy="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566766" y="3158269"/>
              <a:ext cx="669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ru-RU" baseline="-25000" dirty="0" smtClean="0"/>
                <a:t>в</a:t>
              </a:r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414954" y="3266831"/>
              <a:ext cx="922215" cy="62523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028504" y="4200739"/>
            <a:ext cx="67896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Явление застоя проявляется:</a:t>
            </a:r>
          </a:p>
          <a:p>
            <a:pPr>
              <a:buFontTx/>
              <a:buChar char="-"/>
            </a:pPr>
            <a:r>
              <a:rPr lang="ru-RU" sz="2200" dirty="0" smtClean="0"/>
              <a:t> скрип дверной петли</a:t>
            </a:r>
          </a:p>
          <a:p>
            <a:pPr>
              <a:buFontTx/>
              <a:buChar char="-"/>
            </a:pPr>
            <a:r>
              <a:rPr lang="ru-RU" sz="2200" dirty="0" smtClean="0"/>
              <a:t> движение смычка по струне скрипки</a:t>
            </a:r>
          </a:p>
          <a:p>
            <a:pPr>
              <a:buFontTx/>
              <a:buChar char="-"/>
            </a:pPr>
            <a:r>
              <a:rPr lang="ru-RU" sz="2200" dirty="0"/>
              <a:t> </a:t>
            </a:r>
            <a:r>
              <a:rPr lang="ru-RU" sz="2200" dirty="0" smtClean="0"/>
              <a:t>антиблокировочная система торможения автомобиля</a:t>
            </a:r>
          </a:p>
          <a:p>
            <a:r>
              <a:rPr lang="ru-RU" sz="2200" dirty="0" smtClean="0"/>
              <a:t>и др.    </a:t>
            </a:r>
            <a:endParaRPr lang="ru-RU" sz="22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3630249" y="1750824"/>
            <a:ext cx="5513751" cy="2405239"/>
            <a:chOff x="3470032" y="1618639"/>
            <a:chExt cx="5513751" cy="2405239"/>
          </a:xfrm>
        </p:grpSpPr>
        <p:cxnSp>
          <p:nvCxnSpPr>
            <p:cNvPr id="25" name="Прямая со стрелкой 24"/>
            <p:cNvCxnSpPr/>
            <p:nvPr/>
          </p:nvCxnSpPr>
          <p:spPr>
            <a:xfrm flipV="1">
              <a:off x="5094603" y="1703754"/>
              <a:ext cx="8843" cy="1922584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 flipV="1">
              <a:off x="5098013" y="3595077"/>
              <a:ext cx="3537987" cy="32079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314612" y="3654546"/>
              <a:ext cx="669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ru-RU" baseline="-25000" dirty="0" smtClean="0"/>
                <a:t>в</a:t>
              </a: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90582" y="1618639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ru-RU" baseline="-25000" dirty="0" smtClean="0"/>
                <a:t>т</a:t>
              </a:r>
              <a:endParaRPr lang="ru-RU" dirty="0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5111262" y="2360246"/>
              <a:ext cx="2962030" cy="1281723"/>
            </a:xfrm>
            <a:custGeom>
              <a:avLst/>
              <a:gdLst>
                <a:gd name="connsiteX0" fmla="*/ 0 w 2962030"/>
                <a:gd name="connsiteY0" fmla="*/ 1281723 h 1281723"/>
                <a:gd name="connsiteX1" fmla="*/ 687753 w 2962030"/>
                <a:gd name="connsiteY1" fmla="*/ 0 h 1281723"/>
                <a:gd name="connsiteX2" fmla="*/ 930030 w 2962030"/>
                <a:gd name="connsiteY2" fmla="*/ 187569 h 1281723"/>
                <a:gd name="connsiteX3" fmla="*/ 2962030 w 2962030"/>
                <a:gd name="connsiteY3" fmla="*/ 171939 h 1281723"/>
                <a:gd name="connsiteX4" fmla="*/ 2938584 w 2962030"/>
                <a:gd name="connsiteY4" fmla="*/ 164123 h 1281723"/>
                <a:gd name="connsiteX0" fmla="*/ 0 w 2962030"/>
                <a:gd name="connsiteY0" fmla="*/ 1281723 h 1281723"/>
                <a:gd name="connsiteX1" fmla="*/ 687753 w 2962030"/>
                <a:gd name="connsiteY1" fmla="*/ 0 h 1281723"/>
                <a:gd name="connsiteX2" fmla="*/ 679938 w 2962030"/>
                <a:gd name="connsiteY2" fmla="*/ 171939 h 1281723"/>
                <a:gd name="connsiteX3" fmla="*/ 2962030 w 2962030"/>
                <a:gd name="connsiteY3" fmla="*/ 171939 h 1281723"/>
                <a:gd name="connsiteX4" fmla="*/ 2938584 w 2962030"/>
                <a:gd name="connsiteY4" fmla="*/ 164123 h 1281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2030" h="1281723">
                  <a:moveTo>
                    <a:pt x="0" y="1281723"/>
                  </a:moveTo>
                  <a:lnTo>
                    <a:pt x="687753" y="0"/>
                  </a:lnTo>
                  <a:lnTo>
                    <a:pt x="679938" y="171939"/>
                  </a:lnTo>
                  <a:lnTo>
                    <a:pt x="2962030" y="171939"/>
                  </a:lnTo>
                  <a:lnTo>
                    <a:pt x="2938584" y="164123"/>
                  </a:lnTo>
                </a:path>
              </a:pathLst>
            </a:cu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369169" y="1891323"/>
              <a:ext cx="820616" cy="114886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22394" y="1762712"/>
              <a:ext cx="22540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Явление застоя</a:t>
              </a:r>
              <a:endParaRPr lang="ru-RU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477847" y="2103193"/>
              <a:ext cx="24071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Макс. </a:t>
              </a:r>
              <a:r>
                <a:rPr lang="en-US" dirty="0" smtClean="0"/>
                <a:t>F</a:t>
              </a:r>
              <a:r>
                <a:rPr lang="ru-RU" baseline="-25000" dirty="0" smtClean="0"/>
                <a:t>т </a:t>
              </a:r>
              <a:r>
                <a:rPr lang="ru-RU" dirty="0" smtClean="0"/>
                <a:t>покоя  </a:t>
              </a:r>
              <a:endParaRPr lang="ru-R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470032" y="2345470"/>
              <a:ext cx="24071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ru-RU" baseline="-25000" dirty="0" smtClean="0"/>
                <a:t>т </a:t>
              </a:r>
              <a:r>
                <a:rPr lang="ru-RU" dirty="0" smtClean="0"/>
                <a:t>скольжения</a:t>
              </a:r>
              <a:endParaRPr lang="ru-RU" dirty="0"/>
            </a:p>
          </p:txBody>
        </p:sp>
        <p:cxnSp>
          <p:nvCxnSpPr>
            <p:cNvPr id="49" name="Прямая со стрелкой 48"/>
            <p:cNvCxnSpPr/>
            <p:nvPr/>
          </p:nvCxnSpPr>
          <p:spPr>
            <a:xfrm>
              <a:off x="4986215" y="2532185"/>
              <a:ext cx="768787" cy="125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50"/>
            <p:cNvCxnSpPr/>
            <p:nvPr/>
          </p:nvCxnSpPr>
          <p:spPr>
            <a:xfrm>
              <a:off x="4970584" y="2352431"/>
              <a:ext cx="768787" cy="125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Дополнительное измерение без динамометра</a:t>
            </a:r>
            <a:br>
              <a:rPr lang="ru-RU" sz="3200" dirty="0" smtClean="0"/>
            </a:br>
            <a:r>
              <a:rPr lang="ru-RU" sz="3200" i="1" dirty="0" smtClean="0"/>
              <a:t>Сталь-лед</a:t>
            </a:r>
            <a:endParaRPr lang="ru-RU" sz="3200" i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916832"/>
            <a:ext cx="4032448" cy="333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0" y="1916832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Из доступных средств измерений был только секундомер на сотовом телефоне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Расстояние можно было измерить в шагах (1 </a:t>
            </a:r>
            <a:r>
              <a:rPr lang="ru-RU" dirty="0" err="1" smtClean="0"/>
              <a:t>шаг=</a:t>
            </a:r>
            <a:r>
              <a:rPr lang="ru-RU" dirty="0" smtClean="0"/>
              <a:t> длина ботинка=30 см)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6363852" y="3380438"/>
            <a:ext cx="93610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644008" y="4581128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Можно измерить тормозной путь и время торможения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0515"/>
            <a:ext cx="889248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Коэффициент трения с</a:t>
            </a:r>
            <a:r>
              <a:rPr lang="ru-RU" sz="3200" i="1" dirty="0" smtClean="0"/>
              <a:t>таль-лед</a:t>
            </a:r>
            <a:endParaRPr lang="ru-RU" sz="3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16891" y="5013176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Разгон человека на коньках до обозначенной линии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При пересечении линии включали секундомер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Измерялось время до полной остановки человека</a:t>
            </a:r>
            <a:r>
              <a:rPr lang="en-US" dirty="0" smtClean="0"/>
              <a:t> t=T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Измерялась длина тормозного пути</a:t>
            </a:r>
            <a:r>
              <a:rPr lang="en-US" dirty="0" smtClean="0"/>
              <a:t> S</a:t>
            </a:r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11878" y="1564607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Схема эксперимента</a:t>
            </a:r>
            <a:endParaRPr lang="ru-RU" i="1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140676" y="2247281"/>
            <a:ext cx="5838092" cy="2603854"/>
            <a:chOff x="640861" y="2348880"/>
            <a:chExt cx="5838092" cy="2603854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2339752" y="2348880"/>
              <a:ext cx="1584176" cy="2025516"/>
              <a:chOff x="2339752" y="2348880"/>
              <a:chExt cx="1584176" cy="2025516"/>
            </a:xfrm>
          </p:grpSpPr>
          <p:grpSp>
            <p:nvGrpSpPr>
              <p:cNvPr id="23" name="Группа 22"/>
              <p:cNvGrpSpPr/>
              <p:nvPr/>
            </p:nvGrpSpPr>
            <p:grpSpPr>
              <a:xfrm>
                <a:off x="3231273" y="2907851"/>
                <a:ext cx="267557" cy="1105513"/>
                <a:chOff x="3507651" y="2743200"/>
                <a:chExt cx="267557" cy="1105513"/>
              </a:xfrm>
            </p:grpSpPr>
            <p:pic>
              <p:nvPicPr>
                <p:cNvPr id="37890" name="Picture 2" descr="Похожее изображение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3542932" y="3630323"/>
                  <a:ext cx="232276" cy="218390"/>
                </a:xfrm>
                <a:prstGeom prst="rect">
                  <a:avLst/>
                </a:prstGeom>
                <a:noFill/>
              </p:spPr>
            </p:pic>
            <p:sp>
              <p:nvSpPr>
                <p:cNvPr id="18" name="Прямоугольник 17"/>
                <p:cNvSpPr/>
                <p:nvPr/>
              </p:nvSpPr>
              <p:spPr>
                <a:xfrm>
                  <a:off x="3572708" y="3429000"/>
                  <a:ext cx="93714" cy="21602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" name="Скругленный прямоугольник 19"/>
                <p:cNvSpPr/>
                <p:nvPr/>
              </p:nvSpPr>
              <p:spPr>
                <a:xfrm>
                  <a:off x="3507651" y="2931372"/>
                  <a:ext cx="226394" cy="505713"/>
                </a:xfrm>
                <a:prstGeom prst="roundRect">
                  <a:avLst>
                    <a:gd name="adj" fmla="val 50000"/>
                  </a:avLst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Овал 20"/>
                <p:cNvSpPr/>
                <p:nvPr/>
              </p:nvSpPr>
              <p:spPr>
                <a:xfrm>
                  <a:off x="3537054" y="2743200"/>
                  <a:ext cx="167590" cy="17641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cxnSp>
            <p:nvCxnSpPr>
              <p:cNvPr id="10" name="Прямая со стрелкой 9"/>
              <p:cNvCxnSpPr/>
              <p:nvPr/>
            </p:nvCxnSpPr>
            <p:spPr>
              <a:xfrm flipH="1">
                <a:off x="2483768" y="3717032"/>
                <a:ext cx="864096" cy="0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 rot="5400000">
                <a:off x="2861811" y="3879050"/>
                <a:ext cx="972108" cy="0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 стрелкой 11"/>
              <p:cNvCxnSpPr/>
              <p:nvPr/>
            </p:nvCxnSpPr>
            <p:spPr>
              <a:xfrm rot="16200000">
                <a:off x="2861811" y="2906942"/>
                <a:ext cx="972108" cy="0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2339752" y="3212976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</a:t>
                </a:r>
                <a:r>
                  <a:rPr lang="ru-RU" baseline="-25000" dirty="0" smtClean="0"/>
                  <a:t>т</a:t>
                </a:r>
                <a:endParaRPr lang="ru-RU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843808" y="4005064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mg</a:t>
                </a:r>
                <a:endParaRPr lang="ru-RU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419872" y="2348880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</a:t>
                </a:r>
                <a:endParaRPr lang="ru-RU" dirty="0"/>
              </a:p>
            </p:txBody>
          </p:sp>
        </p:grpSp>
        <p:sp>
          <p:nvSpPr>
            <p:cNvPr id="17" name="Левая фигурная скобка 16"/>
            <p:cNvSpPr/>
            <p:nvPr/>
          </p:nvSpPr>
          <p:spPr>
            <a:xfrm rot="16200000">
              <a:off x="3333264" y="2567356"/>
              <a:ext cx="593969" cy="3618519"/>
            </a:xfrm>
            <a:prstGeom prst="leftBrace">
              <a:avLst>
                <a:gd name="adj1" fmla="val 22414"/>
                <a:gd name="adj2" fmla="val 49224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406769" y="4009291"/>
              <a:ext cx="4697046" cy="1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392246" y="3309496"/>
              <a:ext cx="20867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Конец торможения, </a:t>
              </a:r>
              <a:r>
                <a:rPr lang="en-US" dirty="0" smtClean="0"/>
                <a:t>t=T</a:t>
              </a:r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76855" y="4583402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0861" y="3325126"/>
              <a:ext cx="19772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Начало торможения, </a:t>
              </a:r>
              <a:r>
                <a:rPr lang="en-US" dirty="0" smtClean="0"/>
                <a:t>t=</a:t>
              </a:r>
              <a:r>
                <a:rPr lang="ru-RU" dirty="0" smtClean="0"/>
                <a:t>0</a:t>
              </a:r>
              <a:endParaRPr lang="ru-RU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166339" y="1078523"/>
            <a:ext cx="35012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mg = N        F</a:t>
            </a:r>
            <a:r>
              <a:rPr lang="ru-RU" dirty="0" smtClean="0"/>
              <a:t>т = µ</a:t>
            </a:r>
            <a:r>
              <a:rPr lang="en-US" dirty="0" smtClean="0"/>
              <a:t>N</a:t>
            </a:r>
          </a:p>
          <a:p>
            <a:r>
              <a:rPr lang="en-US" dirty="0" smtClean="0"/>
              <a:t>2-</a:t>
            </a:r>
            <a:r>
              <a:rPr lang="ru-RU" dirty="0" smtClean="0"/>
              <a:t>ой закон Ньютона:</a:t>
            </a:r>
            <a:endParaRPr lang="en-US" dirty="0" smtClean="0"/>
          </a:p>
          <a:p>
            <a:r>
              <a:rPr lang="en-US" dirty="0" smtClean="0"/>
              <a:t>F</a:t>
            </a:r>
            <a:r>
              <a:rPr lang="ru-RU" dirty="0" smtClean="0"/>
              <a:t>т</a:t>
            </a:r>
            <a:r>
              <a:rPr lang="en-US" dirty="0" smtClean="0"/>
              <a:t> = ma </a:t>
            </a:r>
          </a:p>
          <a:p>
            <a:r>
              <a:rPr lang="en-US" dirty="0" smtClean="0"/>
              <a:t>a = </a:t>
            </a:r>
            <a:r>
              <a:rPr lang="ru-RU" dirty="0" smtClean="0"/>
              <a:t>µ</a:t>
            </a:r>
            <a:r>
              <a:rPr lang="en-US" dirty="0" smtClean="0"/>
              <a:t>g – </a:t>
            </a:r>
            <a:r>
              <a:rPr lang="ru-RU" dirty="0" smtClean="0"/>
              <a:t>ускорение при торможении</a:t>
            </a:r>
          </a:p>
          <a:p>
            <a:endParaRPr lang="ru-RU" dirty="0" smtClean="0"/>
          </a:p>
          <a:p>
            <a:r>
              <a:rPr lang="ru-RU" dirty="0" smtClean="0"/>
              <a:t>Тормозной путь:</a:t>
            </a:r>
          </a:p>
          <a:p>
            <a:r>
              <a:rPr lang="en-US" dirty="0" smtClean="0"/>
              <a:t>S = aT</a:t>
            </a:r>
            <a:r>
              <a:rPr lang="en-US" baseline="30000" dirty="0" smtClean="0"/>
              <a:t>2</a:t>
            </a:r>
            <a:r>
              <a:rPr lang="en-US" dirty="0" smtClean="0"/>
              <a:t>/2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µ = 2</a:t>
            </a:r>
            <a:r>
              <a:rPr lang="en-US" dirty="0" smtClean="0"/>
              <a:t>S</a:t>
            </a:r>
            <a:r>
              <a:rPr lang="ru-RU" dirty="0" smtClean="0"/>
              <a:t>/</a:t>
            </a:r>
            <a:r>
              <a:rPr lang="en-US" dirty="0" smtClean="0"/>
              <a:t>gT</a:t>
            </a:r>
            <a:r>
              <a:rPr lang="en-US" baseline="30000" dirty="0" smtClean="0"/>
              <a:t>2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103815" y="3446585"/>
            <a:ext cx="1258277" cy="6252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 стрелкой 39"/>
          <p:cNvCxnSpPr/>
          <p:nvPr/>
        </p:nvCxnSpPr>
        <p:spPr>
          <a:xfrm flipV="1">
            <a:off x="6501372" y="4306277"/>
            <a:ext cx="8843" cy="1922584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6504782" y="6219930"/>
            <a:ext cx="2227236" cy="975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474829" y="6317359"/>
            <a:ext cx="66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997351" y="422116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46" name="Полилиния 45"/>
          <p:cNvSpPr/>
          <p:nvPr/>
        </p:nvSpPr>
        <p:spPr>
          <a:xfrm>
            <a:off x="6511332" y="4672484"/>
            <a:ext cx="1868993" cy="1537397"/>
          </a:xfrm>
          <a:custGeom>
            <a:avLst/>
            <a:gdLst>
              <a:gd name="connsiteX0" fmla="*/ 0 w 1868993"/>
              <a:gd name="connsiteY0" fmla="*/ 0 h 1537397"/>
              <a:gd name="connsiteX1" fmla="*/ 1868993 w 1868993"/>
              <a:gd name="connsiteY1" fmla="*/ 1527349 h 1537397"/>
              <a:gd name="connsiteX2" fmla="*/ 10048 w 1868993"/>
              <a:gd name="connsiteY2" fmla="*/ 1537397 h 1537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8993" h="1537397">
                <a:moveTo>
                  <a:pt x="0" y="0"/>
                </a:moveTo>
                <a:lnTo>
                  <a:pt x="1868993" y="1527349"/>
                </a:lnTo>
                <a:lnTo>
                  <a:pt x="10048" y="1537397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6039059" y="4532660"/>
            <a:ext cx="569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0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8273862" y="6247020"/>
            <a:ext cx="66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6676174" y="5262281"/>
            <a:ext cx="2226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 – </a:t>
            </a:r>
            <a:r>
              <a:rPr lang="ru-RU" dirty="0" smtClean="0"/>
              <a:t>площадь треугольника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6933363" y="4703482"/>
            <a:ext cx="188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 = V</a:t>
            </a:r>
            <a:r>
              <a:rPr lang="en-US" baseline="-25000" dirty="0" smtClean="0"/>
              <a:t>0 </a:t>
            </a:r>
            <a:r>
              <a:rPr lang="en-US" dirty="0" smtClean="0"/>
              <a:t>- at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3758" y="1675139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Экспериментальные данные</a:t>
            </a:r>
            <a:endParaRPr lang="ru-RU" i="1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7276123" y="2360245"/>
            <a:ext cx="1297354" cy="1754326"/>
            <a:chOff x="6103815" y="3305907"/>
            <a:chExt cx="1297354" cy="1754326"/>
          </a:xfrm>
        </p:grpSpPr>
        <p:sp>
          <p:nvSpPr>
            <p:cNvPr id="37" name="TextBox 36"/>
            <p:cNvSpPr txBox="1"/>
            <p:nvPr/>
          </p:nvSpPr>
          <p:spPr>
            <a:xfrm>
              <a:off x="6119447" y="3305907"/>
              <a:ext cx="128172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  <a:p>
              <a:r>
                <a:rPr lang="ru-RU" dirty="0" smtClean="0"/>
                <a:t>µ = 2</a:t>
              </a:r>
              <a:r>
                <a:rPr lang="en-US" dirty="0" smtClean="0"/>
                <a:t>S</a:t>
              </a:r>
              <a:r>
                <a:rPr lang="ru-RU" dirty="0" smtClean="0"/>
                <a:t>/</a:t>
              </a:r>
              <a:r>
                <a:rPr lang="en-US" dirty="0" smtClean="0"/>
                <a:t>gT</a:t>
              </a:r>
              <a:r>
                <a:rPr lang="en-US" baseline="30000" dirty="0" smtClean="0"/>
                <a:t>2</a:t>
              </a:r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en-US" dirty="0" smtClean="0"/>
            </a:p>
            <a:p>
              <a:endParaRPr lang="ru-RU" dirty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6103815" y="3446585"/>
              <a:ext cx="1258277" cy="62523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726830" y="2248876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739"/>
                <a:gridCol w="1047261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T,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S,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r>
                        <a:rPr lang="ru-RU" baseline="0" dirty="0" smtClean="0"/>
                        <a:t> на коньках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0,021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Мама</a:t>
                      </a:r>
                      <a:r>
                        <a:rPr lang="ru-RU" baseline="0" dirty="0" smtClean="0"/>
                        <a:t> на коньках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11,25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0,022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5744986" y="2080423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Формула расчета</a:t>
            </a:r>
            <a:endParaRPr lang="ru-RU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907262" y="4440669"/>
            <a:ext cx="71894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/>
              <a:t>Значение коэффициента трения сталь-лед в 10 раз меньше, чем трение пластик-пластик!</a:t>
            </a:r>
            <a:endParaRPr lang="ru-RU" sz="2200" dirty="0"/>
          </a:p>
        </p:txBody>
      </p:sp>
      <p:sp>
        <p:nvSpPr>
          <p:cNvPr id="33" name="TextBox 32"/>
          <p:cNvSpPr txBox="1"/>
          <p:nvPr/>
        </p:nvSpPr>
        <p:spPr>
          <a:xfrm>
            <a:off x="821293" y="3596608"/>
            <a:ext cx="7189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Полученные значения коэффициента трения совпадают с табличным значением для температуры -10 – 0 С </a:t>
            </a:r>
            <a:endParaRPr lang="ru-RU" i="1" dirty="0"/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251520" y="93785"/>
            <a:ext cx="8892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Коэффициент трения с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таль-лед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231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Другие виды трения</a:t>
            </a:r>
            <a:endParaRPr lang="ru-RU" dirty="0"/>
          </a:p>
        </p:txBody>
      </p:sp>
      <p:pic>
        <p:nvPicPr>
          <p:cNvPr id="34818" name="Picture 2" descr="Картинки по запросу подшипники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9238" y="922464"/>
            <a:ext cx="1684703" cy="16878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92187" y="1416116"/>
            <a:ext cx="5649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Трение качения в шариковых подшипниках позволяет снизить силу трения в 20 раз</a:t>
            </a:r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20477" y="2447170"/>
            <a:ext cx="8150767" cy="1764553"/>
            <a:chOff x="420477" y="2447170"/>
            <a:chExt cx="8150767" cy="1764553"/>
          </a:xfrm>
        </p:grpSpPr>
        <p:sp>
          <p:nvSpPr>
            <p:cNvPr id="6" name="TextBox 5"/>
            <p:cNvSpPr txBox="1"/>
            <p:nvPr/>
          </p:nvSpPr>
          <p:spPr>
            <a:xfrm>
              <a:off x="420477" y="2953514"/>
              <a:ext cx="63923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</a:rPr>
                <a:t>Трение существует не только между твердыми телами, но и в жидкостях. Характеризует трение в жидкостях </a:t>
              </a:r>
              <a:r>
                <a:rPr lang="ru-RU" i="1" dirty="0" smtClean="0">
                  <a:solidFill>
                    <a:prstClr val="black"/>
                  </a:solidFill>
                </a:rPr>
                <a:t> вязкость</a:t>
              </a:r>
              <a:endParaRPr lang="ru-RU" i="1" dirty="0">
                <a:solidFill>
                  <a:prstClr val="black"/>
                </a:solidFill>
              </a:endParaRPr>
            </a:p>
          </p:txBody>
        </p:sp>
        <p:pic>
          <p:nvPicPr>
            <p:cNvPr id="34820" name="Picture 4" descr="Картинки по запросу вязкость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671373" y="2447170"/>
              <a:ext cx="1899871" cy="1764553"/>
            </a:xfrm>
            <a:prstGeom prst="rect">
              <a:avLst/>
            </a:prstGeom>
            <a:noFill/>
          </p:spPr>
        </p:pic>
      </p:grpSp>
      <p:sp>
        <p:nvSpPr>
          <p:cNvPr id="8" name="TextBox 7"/>
          <p:cNvSpPr txBox="1"/>
          <p:nvPr/>
        </p:nvSpPr>
        <p:spPr>
          <a:xfrm>
            <a:off x="2525048" y="4768917"/>
            <a:ext cx="63923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Оказывается, существует такое состояние жидкости, при котором трение в ней равно нулю! </a:t>
            </a:r>
          </a:p>
          <a:p>
            <a:pPr algn="ctr"/>
            <a:r>
              <a:rPr lang="ru-RU" i="1" dirty="0" smtClean="0">
                <a:solidFill>
                  <a:prstClr val="black"/>
                </a:solidFill>
              </a:rPr>
              <a:t>Советский физик Л.Ландау получил за открытие </a:t>
            </a:r>
            <a:r>
              <a:rPr lang="ru-RU" i="1" dirty="0" err="1" smtClean="0">
                <a:solidFill>
                  <a:prstClr val="black"/>
                </a:solidFill>
              </a:rPr>
              <a:t>сверхтекучески</a:t>
            </a:r>
            <a:r>
              <a:rPr lang="ru-RU" i="1" dirty="0" smtClean="0">
                <a:solidFill>
                  <a:prstClr val="black"/>
                </a:solidFill>
              </a:rPr>
              <a:t> гелия в 1962 году Нобелевскую премию по физике </a:t>
            </a:r>
            <a:endParaRPr lang="ru-RU" i="1" dirty="0">
              <a:solidFill>
                <a:prstClr val="black"/>
              </a:solidFill>
            </a:endParaRPr>
          </a:p>
        </p:txBody>
      </p:sp>
      <p:pic>
        <p:nvPicPr>
          <p:cNvPr id="9" name="гелий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673100" y="4514973"/>
            <a:ext cx="1827823" cy="198156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19238" y="4351631"/>
            <a:ext cx="2009140" cy="2144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972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2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200"/>
                            </p:stCondLst>
                            <p:childTnLst>
                              <p:par>
                                <p:cTn id="1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8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8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5704" y="1248059"/>
            <a:ext cx="84406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Во всех экспериментах сохранялся закон </a:t>
            </a:r>
            <a:r>
              <a:rPr lang="ru-RU" sz="2000" dirty="0" err="1" smtClean="0"/>
              <a:t>Амонтона</a:t>
            </a:r>
            <a:r>
              <a:rPr lang="ru-RU" sz="2000" dirty="0" smtClean="0"/>
              <a:t>-Кулона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Наиболее шероховатые поверхности (наждачная бумага) имеют наибольший коэффициент трения. Наименьший коэффициент трения был достигнут между поверхностями сталь-лед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Коэффициент трения покоя выше коэффициента трения скольжения, что называется явлением застоя. Данное явление проявляется в различных областях и может иметь как полезное, так и негативное значение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Если коэффициент трения мал, его легко можно измерить по времени торможения и длине тормозного пути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В жидкостях и газах тоже существуют трение. Трение в жидкостях может быть равно нули при определенных условиях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 marL="342900" indent="-342900">
              <a:buFont typeface="+mj-lt"/>
              <a:buAutoNum type="arabicPeriod"/>
            </a:pPr>
            <a:endParaRPr lang="ru-RU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382427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Выяснить, что такое сила трения. Закон </a:t>
            </a:r>
            <a:r>
              <a:rPr lang="ru-RU" dirty="0" err="1" smtClean="0"/>
              <a:t>Амонтона-Кулона</a:t>
            </a:r>
            <a:endParaRPr lang="ru-RU" dirty="0" smtClean="0"/>
          </a:p>
          <a:p>
            <a:r>
              <a:rPr lang="ru-RU" dirty="0" smtClean="0"/>
              <a:t>Экспериментально исследовать трение покоя и трение скольжения различных поверхностей</a:t>
            </a:r>
          </a:p>
          <a:p>
            <a:r>
              <a:rPr lang="ru-RU" dirty="0" smtClean="0"/>
              <a:t>Сделать выводы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2319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Силы трения. Закон </a:t>
            </a:r>
            <a:r>
              <a:rPr lang="ru-RU" dirty="0" err="1" smtClean="0"/>
              <a:t>Амонтона</a:t>
            </a:r>
            <a:r>
              <a:rPr lang="ru-RU" dirty="0" smtClean="0"/>
              <a:t> — Кулона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594706" y="1428885"/>
            <a:ext cx="4697046" cy="2025516"/>
            <a:chOff x="906584" y="2544251"/>
            <a:chExt cx="4697046" cy="2025516"/>
          </a:xfrm>
        </p:grpSpPr>
        <p:cxnSp>
          <p:nvCxnSpPr>
            <p:cNvPr id="5" name="Прямая со стрелкой 4"/>
            <p:cNvCxnSpPr/>
            <p:nvPr/>
          </p:nvCxnSpPr>
          <p:spPr>
            <a:xfrm flipH="1">
              <a:off x="1983583" y="3615433"/>
              <a:ext cx="864096" cy="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/>
            <p:nvPr/>
          </p:nvCxnSpPr>
          <p:spPr>
            <a:xfrm rot="5400000">
              <a:off x="2361626" y="4074421"/>
              <a:ext cx="972108" cy="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 rot="16200000">
              <a:off x="2361626" y="3102313"/>
              <a:ext cx="972108" cy="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839567" y="3111377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ru-RU" baseline="-25000" dirty="0" smtClean="0"/>
                <a:t>т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43623" y="4200435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mg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19687" y="2544251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</a:t>
              </a:r>
              <a:endParaRPr lang="ru-RU" dirty="0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906584" y="3907692"/>
              <a:ext cx="4697046" cy="1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2835459" y="3615432"/>
              <a:ext cx="864096" cy="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566766" y="3158269"/>
              <a:ext cx="669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ru-RU" baseline="-25000" dirty="0" smtClean="0"/>
                <a:t>в</a:t>
              </a:r>
              <a:endParaRPr lang="ru-RU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414954" y="3266831"/>
              <a:ext cx="922215" cy="62523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1921917" y="3736702"/>
            <a:ext cx="350634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300" dirty="0" smtClean="0"/>
              <a:t>Закон </a:t>
            </a:r>
            <a:r>
              <a:rPr lang="ru-RU" sz="2300" dirty="0" err="1" smtClean="0"/>
              <a:t>Амонтона</a:t>
            </a:r>
            <a:r>
              <a:rPr lang="ru-RU" sz="2300" dirty="0" smtClean="0"/>
              <a:t> — Кулона</a:t>
            </a:r>
            <a:endParaRPr lang="ru-RU" sz="2300" dirty="0"/>
          </a:p>
        </p:txBody>
      </p:sp>
      <p:sp>
        <p:nvSpPr>
          <p:cNvPr id="16" name="TextBox 15"/>
          <p:cNvSpPr txBox="1"/>
          <p:nvPr/>
        </p:nvSpPr>
        <p:spPr>
          <a:xfrm>
            <a:off x="5607652" y="3716717"/>
            <a:ext cx="15206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F</a:t>
            </a:r>
            <a:r>
              <a:rPr lang="ru-RU" sz="2300" dirty="0" smtClean="0"/>
              <a:t>т = µ</a:t>
            </a:r>
            <a:r>
              <a:rPr lang="en-US" sz="2300" dirty="0" smtClean="0"/>
              <a:t>N</a:t>
            </a:r>
          </a:p>
          <a:p>
            <a:endParaRPr lang="ru-RU" sz="2300" dirty="0" smtClean="0"/>
          </a:p>
          <a:p>
            <a:endParaRPr lang="ru-RU" sz="2300" dirty="0" smtClean="0"/>
          </a:p>
          <a:p>
            <a:endParaRPr lang="ru-RU" sz="2300" dirty="0" smtClean="0"/>
          </a:p>
          <a:p>
            <a:endParaRPr lang="en-US" sz="2300" dirty="0" smtClean="0"/>
          </a:p>
          <a:p>
            <a:endParaRPr lang="ru-RU" sz="2300" dirty="0"/>
          </a:p>
        </p:txBody>
      </p:sp>
      <p:sp>
        <p:nvSpPr>
          <p:cNvPr id="17" name="TextBox 16"/>
          <p:cNvSpPr txBox="1"/>
          <p:nvPr/>
        </p:nvSpPr>
        <p:spPr>
          <a:xfrm>
            <a:off x="1356527" y="4193513"/>
            <a:ext cx="699365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/>
              <a:t>µ - коэффициент трения не зависит от массы тела, и меньше единицы даже для шероховатых поверхностей. </a:t>
            </a:r>
          </a:p>
          <a:p>
            <a:endParaRPr lang="ru-RU" sz="2300" dirty="0" smtClean="0"/>
          </a:p>
          <a:p>
            <a:pPr algn="ctr"/>
            <a:r>
              <a:rPr lang="ru-RU" sz="2300" dirty="0" smtClean="0"/>
              <a:t>Проверим?</a:t>
            </a:r>
            <a:endParaRPr lang="en-US" sz="2300" dirty="0" smtClean="0"/>
          </a:p>
          <a:p>
            <a:endParaRPr lang="ru-RU" sz="2300" dirty="0" smtClean="0"/>
          </a:p>
          <a:p>
            <a:endParaRPr lang="ru-RU" sz="2300" dirty="0" smtClean="0"/>
          </a:p>
          <a:p>
            <a:endParaRPr lang="ru-RU" sz="2300" dirty="0" smtClean="0"/>
          </a:p>
          <a:p>
            <a:endParaRPr lang="en-US" sz="2300" dirty="0" smtClean="0"/>
          </a:p>
          <a:p>
            <a:endParaRPr lang="ru-RU" sz="2300" dirty="0"/>
          </a:p>
        </p:txBody>
      </p:sp>
    </p:spTree>
    <p:extLst>
      <p:ext uri="{BB962C8B-B14F-4D97-AF65-F5344CB8AC3E}">
        <p14:creationId xmlns="" xmlns:p14="http://schemas.microsoft.com/office/powerpoint/2010/main" val="166908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Динамометр</a:t>
            </a:r>
          </a:p>
          <a:p>
            <a:r>
              <a:rPr lang="ru-RU" dirty="0" smtClean="0"/>
              <a:t>Гири весом 1 Н (4 шт.)</a:t>
            </a:r>
          </a:p>
          <a:p>
            <a:r>
              <a:rPr lang="ru-RU" dirty="0" smtClean="0"/>
              <a:t>Различные поверхности: фанера, МДФ, пластик, наждачная бумага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6902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Калибровка динамометра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1368152" cy="523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04259" y="1801781"/>
            <a:ext cx="657219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/>
              <a:t>Нанесение основной цены деления с помощью грузов весом 1 Н (4груза)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/>
              <a:t>Нанесение промежуточных делений с помощью линейки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="" xmlns:p14="http://schemas.microsoft.com/office/powerpoint/2010/main" val="39903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Измерение трения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000" i="1" dirty="0" smtClean="0"/>
              <a:t>пластик-пластик</a:t>
            </a:r>
            <a:endParaRPr lang="ru-RU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58041313"/>
              </p:ext>
            </p:extLst>
          </p:nvPr>
        </p:nvGraphicFramePr>
        <p:xfrm>
          <a:off x="4788024" y="1412776"/>
          <a:ext cx="4104456" cy="16935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8112"/>
                <a:gridCol w="1368152"/>
                <a:gridCol w="1728192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Вес</a:t>
                      </a:r>
                      <a:r>
                        <a:rPr lang="ru-RU" sz="1800" u="none" strike="noStrike" baseline="0" dirty="0" smtClean="0">
                          <a:effectLst/>
                        </a:rPr>
                        <a:t>, Н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покоя,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скольжения,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1,36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0,30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0,20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2,36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0,50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0,40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3,36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0,80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0,60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4,36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1,10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0,80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548999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25" y="1412776"/>
            <a:ext cx="3936306" cy="169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848570" y="4077072"/>
            <a:ext cx="2533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ym typeface="Symbol"/>
              </a:rPr>
              <a:t></a:t>
            </a:r>
            <a:r>
              <a:rPr lang="ru-RU" sz="1600" baseline="-25000" dirty="0">
                <a:sym typeface="Symbol"/>
              </a:rPr>
              <a:t>п</a:t>
            </a:r>
            <a:r>
              <a:rPr lang="ru-RU" dirty="0">
                <a:sym typeface="Symbol"/>
              </a:rPr>
              <a:t> (трение покоя</a:t>
            </a:r>
            <a:r>
              <a:rPr lang="ru-RU" dirty="0" smtClean="0">
                <a:sym typeface="Symbol"/>
              </a:rPr>
              <a:t>) = 0,24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48570" y="4607840"/>
            <a:ext cx="3115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ym typeface="Symbol"/>
              </a:rPr>
              <a:t></a:t>
            </a:r>
            <a:r>
              <a:rPr lang="ru-RU" sz="1600" baseline="-25000" dirty="0" smtClean="0">
                <a:sym typeface="Symbol"/>
              </a:rPr>
              <a:t>с</a:t>
            </a:r>
            <a:r>
              <a:rPr lang="ru-RU" dirty="0" smtClean="0">
                <a:sym typeface="Symbol"/>
              </a:rPr>
              <a:t> </a:t>
            </a:r>
            <a:r>
              <a:rPr lang="ru-RU" dirty="0">
                <a:sym typeface="Symbol"/>
              </a:rPr>
              <a:t>(трение </a:t>
            </a:r>
            <a:r>
              <a:rPr lang="ru-RU" dirty="0" smtClean="0">
                <a:sym typeface="Symbol"/>
              </a:rPr>
              <a:t>скольжения) = 0,18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5168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85495"/>
            <a:ext cx="5766301" cy="323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Измерение трения </a:t>
            </a:r>
            <a:br>
              <a:rPr lang="ru-RU" sz="3600" dirty="0" smtClean="0"/>
            </a:br>
            <a:r>
              <a:rPr lang="ru-RU" sz="3600" i="1" dirty="0" smtClean="0"/>
              <a:t>пластик-пластик с водой</a:t>
            </a:r>
            <a:endParaRPr lang="ru-RU" sz="36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25" y="1412776"/>
            <a:ext cx="3936306" cy="169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37598" y="4077072"/>
            <a:ext cx="2533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ym typeface="Symbol"/>
              </a:rPr>
              <a:t></a:t>
            </a:r>
            <a:r>
              <a:rPr lang="ru-RU" sz="1600" baseline="-25000" dirty="0">
                <a:sym typeface="Symbol"/>
              </a:rPr>
              <a:t>п</a:t>
            </a:r>
            <a:r>
              <a:rPr lang="ru-RU" dirty="0">
                <a:sym typeface="Symbol"/>
              </a:rPr>
              <a:t> (трение покоя</a:t>
            </a:r>
            <a:r>
              <a:rPr lang="ru-RU" dirty="0" smtClean="0">
                <a:sym typeface="Symbol"/>
              </a:rPr>
              <a:t>) = 0,25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37598" y="4607840"/>
            <a:ext cx="2998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ym typeface="Symbol"/>
              </a:rPr>
              <a:t></a:t>
            </a:r>
            <a:r>
              <a:rPr lang="ru-RU" sz="1600" baseline="-25000" dirty="0" smtClean="0">
                <a:sym typeface="Symbol"/>
              </a:rPr>
              <a:t>с</a:t>
            </a:r>
            <a:r>
              <a:rPr lang="ru-RU" dirty="0" smtClean="0">
                <a:sym typeface="Symbol"/>
              </a:rPr>
              <a:t> </a:t>
            </a:r>
            <a:r>
              <a:rPr lang="ru-RU" dirty="0">
                <a:sym typeface="Symbol"/>
              </a:rPr>
              <a:t>(трение </a:t>
            </a:r>
            <a:r>
              <a:rPr lang="ru-RU" dirty="0" smtClean="0">
                <a:sym typeface="Symbol"/>
              </a:rPr>
              <a:t>скольжения) = 0,2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74203829"/>
              </p:ext>
            </p:extLst>
          </p:nvPr>
        </p:nvGraphicFramePr>
        <p:xfrm>
          <a:off x="5076056" y="1268760"/>
          <a:ext cx="3744415" cy="16935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7219"/>
                <a:gridCol w="1299413"/>
                <a:gridCol w="1667783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Вес</a:t>
                      </a:r>
                      <a:r>
                        <a:rPr lang="ru-RU" sz="1800" u="none" strike="noStrike" baseline="0" dirty="0" smtClean="0">
                          <a:effectLst/>
                        </a:rPr>
                        <a:t>, Н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покоя,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скольжения,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1,36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0,40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0,20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2,36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0,60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0,50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3,36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0,90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0,60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4,36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1,00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0,90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9414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451" y="-27384"/>
            <a:ext cx="8202005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Измерение трения </a:t>
            </a:r>
            <a:br>
              <a:rPr lang="ru-RU" sz="4000" dirty="0" smtClean="0"/>
            </a:br>
            <a:r>
              <a:rPr lang="ru-RU" sz="4000" i="1" dirty="0" smtClean="0"/>
              <a:t>фанера-МДФ</a:t>
            </a:r>
            <a:endParaRPr lang="ru-RU" sz="40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51367" y="4077072"/>
            <a:ext cx="2533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ym typeface="Symbol"/>
              </a:rPr>
              <a:t></a:t>
            </a:r>
            <a:r>
              <a:rPr lang="ru-RU" sz="1600" baseline="-25000" dirty="0">
                <a:sym typeface="Symbol"/>
              </a:rPr>
              <a:t>п</a:t>
            </a:r>
            <a:r>
              <a:rPr lang="ru-RU" dirty="0">
                <a:sym typeface="Symbol"/>
              </a:rPr>
              <a:t> (трение покоя</a:t>
            </a:r>
            <a:r>
              <a:rPr lang="ru-RU" dirty="0" smtClean="0">
                <a:sym typeface="Symbol"/>
              </a:rPr>
              <a:t>) = 0,35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16522" y="4607840"/>
            <a:ext cx="3115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ym typeface="Symbol"/>
              </a:rPr>
              <a:t></a:t>
            </a:r>
            <a:r>
              <a:rPr lang="ru-RU" sz="1600" baseline="-25000" dirty="0" smtClean="0">
                <a:sym typeface="Symbol"/>
              </a:rPr>
              <a:t>с</a:t>
            </a:r>
            <a:r>
              <a:rPr lang="ru-RU" dirty="0" smtClean="0">
                <a:sym typeface="Symbol"/>
              </a:rPr>
              <a:t> </a:t>
            </a:r>
            <a:r>
              <a:rPr lang="ru-RU" dirty="0">
                <a:sym typeface="Symbol"/>
              </a:rPr>
              <a:t>(трение </a:t>
            </a:r>
            <a:r>
              <a:rPr lang="ru-RU" dirty="0" smtClean="0">
                <a:sym typeface="Symbol"/>
              </a:rPr>
              <a:t>скольжения) = 0,27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41" y="1150040"/>
            <a:ext cx="4946023" cy="236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21197427"/>
              </p:ext>
            </p:extLst>
          </p:nvPr>
        </p:nvGraphicFramePr>
        <p:xfrm>
          <a:off x="5265521" y="1177361"/>
          <a:ext cx="3699098" cy="2294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7813"/>
                <a:gridCol w="1283687"/>
                <a:gridCol w="1647598"/>
              </a:tblGrid>
              <a:tr h="3472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Вес</a:t>
                      </a:r>
                      <a:r>
                        <a:rPr lang="ru-RU" sz="1800" u="none" strike="noStrike" baseline="0" dirty="0" smtClean="0">
                          <a:effectLst/>
                        </a:rPr>
                        <a:t>, Н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покоя,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скольжения,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7278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3,16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1,00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0,90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7278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4,16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1,50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1,10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7278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5,16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1,70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1,40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7278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6,16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2,10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1,60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7278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7,16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2,60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2,00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41" y="3602345"/>
            <a:ext cx="5107465" cy="30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9082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040"/>
            <a:ext cx="8202005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Измерение трения </a:t>
            </a:r>
            <a:br>
              <a:rPr lang="ru-RU" sz="4000" dirty="0" smtClean="0"/>
            </a:br>
            <a:r>
              <a:rPr lang="ru-RU" sz="4000" i="1" dirty="0" smtClean="0"/>
              <a:t>полированная доска-МДФ</a:t>
            </a:r>
            <a:endParaRPr lang="ru-RU" sz="40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51367" y="4077072"/>
            <a:ext cx="2533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ym typeface="Symbol"/>
              </a:rPr>
              <a:t></a:t>
            </a:r>
            <a:r>
              <a:rPr lang="ru-RU" sz="1600" baseline="-25000" dirty="0">
                <a:sym typeface="Symbol"/>
              </a:rPr>
              <a:t>п</a:t>
            </a:r>
            <a:r>
              <a:rPr lang="ru-RU" dirty="0">
                <a:sym typeface="Symbol"/>
              </a:rPr>
              <a:t> (трение покоя</a:t>
            </a:r>
            <a:r>
              <a:rPr lang="ru-RU" dirty="0" smtClean="0">
                <a:sym typeface="Symbol"/>
              </a:rPr>
              <a:t>) = 0,34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16522" y="4607840"/>
            <a:ext cx="3115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ym typeface="Symbol"/>
              </a:rPr>
              <a:t></a:t>
            </a:r>
            <a:r>
              <a:rPr lang="ru-RU" sz="1600" baseline="-25000" dirty="0" smtClean="0">
                <a:sym typeface="Symbol"/>
              </a:rPr>
              <a:t>с</a:t>
            </a:r>
            <a:r>
              <a:rPr lang="ru-RU" dirty="0" smtClean="0">
                <a:sym typeface="Symbol"/>
              </a:rPr>
              <a:t> </a:t>
            </a:r>
            <a:r>
              <a:rPr lang="ru-RU" dirty="0">
                <a:sym typeface="Symbol"/>
              </a:rPr>
              <a:t>(трение </a:t>
            </a:r>
            <a:r>
              <a:rPr lang="ru-RU" dirty="0" smtClean="0">
                <a:sym typeface="Symbol"/>
              </a:rPr>
              <a:t>скольжения) = 0,28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41" y="1150040"/>
            <a:ext cx="4946023" cy="236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9643535"/>
              </p:ext>
            </p:extLst>
          </p:nvPr>
        </p:nvGraphicFramePr>
        <p:xfrm>
          <a:off x="5265521" y="1177361"/>
          <a:ext cx="3699098" cy="2294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7813"/>
                <a:gridCol w="1283687"/>
                <a:gridCol w="1647598"/>
              </a:tblGrid>
              <a:tr h="3472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Вес</a:t>
                      </a:r>
                      <a:r>
                        <a:rPr lang="ru-RU" sz="1800" u="none" strike="noStrike" baseline="0" dirty="0" smtClean="0">
                          <a:effectLst/>
                        </a:rPr>
                        <a:t>, Н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покоя,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трение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</a:rPr>
                        <a:t>скольжения, 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7278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0,40</a:t>
                      </a:r>
                    </a:p>
                  </a:txBody>
                  <a:tcPr marL="9525" marR="9525" marT="9525" marB="0" anchor="b"/>
                </a:tc>
              </a:tr>
              <a:tr h="347278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0,70</a:t>
                      </a:r>
                    </a:p>
                  </a:txBody>
                  <a:tcPr marL="9525" marR="9525" marT="9525" marB="0" anchor="b"/>
                </a:tc>
              </a:tr>
              <a:tr h="347278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9525" marR="9525" marT="9525" marB="0" anchor="b"/>
                </a:tc>
              </a:tr>
              <a:tr h="347278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1,30</a:t>
                      </a:r>
                    </a:p>
                  </a:txBody>
                  <a:tcPr marL="9525" marR="9525" marT="9525" marB="0" anchor="b"/>
                </a:tc>
              </a:tr>
              <a:tr h="347278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02" y="3607911"/>
            <a:ext cx="5167361" cy="3106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0354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865</Words>
  <Application>Microsoft Office PowerPoint</Application>
  <PresentationFormat>Экран (4:3)</PresentationFormat>
  <Paragraphs>271</Paragraphs>
  <Slides>18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сила трения</vt:lpstr>
      <vt:lpstr>Цель работы</vt:lpstr>
      <vt:lpstr>Силы трения. Закон Амонтона — Кулона  </vt:lpstr>
      <vt:lpstr>Используемые ресурсы</vt:lpstr>
      <vt:lpstr>Калибровка динамометра</vt:lpstr>
      <vt:lpstr>Измерение трения  пластик-пластик</vt:lpstr>
      <vt:lpstr>Измерение трения  пластик-пластик с водой</vt:lpstr>
      <vt:lpstr>Измерение трения  фанера-МДФ</vt:lpstr>
      <vt:lpstr>Измерение трения  полированная доска-МДФ</vt:lpstr>
      <vt:lpstr>Измерение трения  наждачная бумага-фанера </vt:lpstr>
      <vt:lpstr>Измерение трения  наждачная бумага-наждачная бумага </vt:lpstr>
      <vt:lpstr>Результаты измерений</vt:lpstr>
      <vt:lpstr>График зависимости силы трения от внешней силы</vt:lpstr>
      <vt:lpstr>Дополнительное измерение без динамометра Сталь-лед</vt:lpstr>
      <vt:lpstr>Коэффициент трения сталь-лед</vt:lpstr>
      <vt:lpstr>Слайд 16</vt:lpstr>
      <vt:lpstr>Другие виды трения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ывапап</dc:creator>
  <cp:lastModifiedBy>Оксана</cp:lastModifiedBy>
  <cp:revision>72</cp:revision>
  <dcterms:created xsi:type="dcterms:W3CDTF">2020-01-04T11:57:25Z</dcterms:created>
  <dcterms:modified xsi:type="dcterms:W3CDTF">2023-07-05T21:04:00Z</dcterms:modified>
</cp:coreProperties>
</file>