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256" r:id="rId2"/>
    <p:sldId id="261" r:id="rId3"/>
    <p:sldId id="257" r:id="rId4"/>
    <p:sldId id="284" r:id="rId5"/>
    <p:sldId id="258" r:id="rId6"/>
    <p:sldId id="260" r:id="rId7"/>
    <p:sldId id="259" r:id="rId8"/>
    <p:sldId id="262" r:id="rId9"/>
    <p:sldId id="263" r:id="rId10"/>
    <p:sldId id="272" r:id="rId11"/>
    <p:sldId id="273" r:id="rId12"/>
    <p:sldId id="274" r:id="rId13"/>
    <p:sldId id="276" r:id="rId14"/>
    <p:sldId id="277" r:id="rId15"/>
    <p:sldId id="278" r:id="rId16"/>
    <p:sldId id="279" r:id="rId17"/>
    <p:sldId id="280" r:id="rId18"/>
    <p:sldId id="283" r:id="rId19"/>
    <p:sldId id="281" r:id="rId20"/>
    <p:sldId id="282" r:id="rId21"/>
    <p:sldId id="271" r:id="rId22"/>
  </p:sldIdLst>
  <p:sldSz cx="10080625" cy="7559675"/>
  <p:notesSz cx="7559675" cy="106918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381">
          <p15:clr>
            <a:srgbClr val="A4A3A4"/>
          </p15:clr>
        </p15:guide>
        <p15:guide id="2" pos="317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F00FF"/>
    <a:srgbClr val="CC0099"/>
    <a:srgbClr val="00FF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3" autoAdjust="0"/>
    <p:restoredTop sz="94638" autoAdjust="0"/>
  </p:normalViewPr>
  <p:slideViewPr>
    <p:cSldViewPr>
      <p:cViewPr varScale="1">
        <p:scale>
          <a:sx n="78" d="100"/>
          <a:sy n="78" d="100"/>
        </p:scale>
        <p:origin x="-1476" y="-96"/>
      </p:cViewPr>
      <p:guideLst>
        <p:guide orient="horz" pos="2381"/>
        <p:guide pos="317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lIns="90000" tIns="45000" rIns="90000" bIns="4500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de-DE" sz="1400" b="0" i="0" u="none" strike="noStrike" kern="1200">
              <a:ln>
                <a:noFill/>
              </a:ln>
              <a:latin typeface="Arial" pitchFamily="18"/>
              <a:ea typeface="Andale Sans UI" pitchFamily="2"/>
              <a:cs typeface="Tahoma" pitchFamily="2"/>
            </a:endParaRPr>
          </a:p>
        </p:txBody>
      </p:sp>
      <p:sp>
        <p:nvSpPr>
          <p:cNvPr id="3" name="Дата 2"/>
          <p:cNvSpPr txBox="1">
            <a:spLocks noGrp="1"/>
          </p:cNvSpPr>
          <p:nvPr>
            <p:ph type="dt" sz="quarter" idx="1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lIns="90000" tIns="45000" rIns="90000" bIns="45000" compatLnSpc="0"/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de-DE" sz="1400" b="0" i="0" u="none" strike="noStrike" kern="1200">
              <a:ln>
                <a:noFill/>
              </a:ln>
              <a:latin typeface="Arial" pitchFamily="18"/>
              <a:ea typeface="Andale Sans UI" pitchFamily="2"/>
              <a:cs typeface="Tahoma" pitchFamily="2"/>
            </a:endParaRPr>
          </a:p>
        </p:txBody>
      </p:sp>
      <p:sp>
        <p:nvSpPr>
          <p:cNvPr id="4" name="Нижний колонтитул 3"/>
          <p:cNvSpPr txBox="1">
            <a:spLocks noGrp="1"/>
          </p:cNvSpPr>
          <p:nvPr>
            <p:ph type="ftr" sz="quarter" idx="2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lIns="90000" tIns="45000" rIns="90000" bIns="45000" anchor="b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de-DE" sz="1400" b="0" i="0" u="none" strike="noStrike" kern="1200">
              <a:ln>
                <a:noFill/>
              </a:ln>
              <a:latin typeface="Arial" pitchFamily="18"/>
              <a:ea typeface="Andale Sans UI" pitchFamily="2"/>
              <a:cs typeface="Tahoma" pitchFamily="2"/>
            </a:endParaRPr>
          </a:p>
        </p:txBody>
      </p:sp>
      <p:sp>
        <p:nvSpPr>
          <p:cNvPr id="5" name="Номер слайда 4"/>
          <p:cNvSpPr txBox="1">
            <a:spLocks noGrp="1"/>
          </p:cNvSpPr>
          <p:nvPr>
            <p:ph type="sldNum" sz="quarter" idx="3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lIns="90000" tIns="45000" rIns="90000" bIns="45000" anchor="b" compatLnSpc="0"/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fld id="{B5649F61-311B-4421-B5D1-6AF8577EE2E7}" type="slidenum">
              <a:rPr/>
              <a:pPr marL="0" marR="0" lvl="0" indent="0" algn="r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400"/>
              </a:pPr>
              <a:t>‹#›</a:t>
            </a:fld>
            <a:endParaRPr lang="de-DE" sz="1400" b="0" i="0" u="none" strike="noStrike" kern="1200">
              <a:ln>
                <a:noFill/>
              </a:ln>
              <a:latin typeface="Arial" pitchFamily="18"/>
              <a:ea typeface="Andale Sans UI" pitchFamily="2"/>
              <a:cs typeface="Tahoma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8972446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 idx="2"/>
          </p:nvPr>
        </p:nvSpPr>
        <p:spPr>
          <a:xfrm>
            <a:off x="1107000" y="812520"/>
            <a:ext cx="5345280" cy="4008959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3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endParaRPr lang="x-none"/>
          </a:p>
        </p:txBody>
      </p:sp>
      <p:sp>
        <p:nvSpPr>
          <p:cNvPr id="4" name="Верхний колонтитул 3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lvl1pPr lvl="0" rtl="0" hangingPunct="0">
              <a:buNone/>
              <a:tabLst/>
              <a:defRPr lang="x-none" sz="1400" kern="1200">
                <a:latin typeface="Times New Roman" pitchFamily="18"/>
                <a:ea typeface="Andale Sans UI" pitchFamily="2"/>
                <a:cs typeface="Tahoma" pitchFamily="2"/>
              </a:defRPr>
            </a:lvl1pPr>
          </a:lstStyle>
          <a:p>
            <a:pPr lvl="0"/>
            <a:endParaRPr lang="x-none"/>
          </a:p>
        </p:txBody>
      </p:sp>
      <p:sp>
        <p:nvSpPr>
          <p:cNvPr id="5" name="Дата 4"/>
          <p:cNvSpPr txBox="1">
            <a:spLocks noGrp="1"/>
          </p:cNvSpPr>
          <p:nvPr>
            <p:ph type="dt" idx="1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lvl1pPr lvl="0" algn="r" rtl="0" hangingPunct="0">
              <a:buNone/>
              <a:tabLst/>
              <a:defRPr lang="x-none" sz="1400" kern="1200">
                <a:latin typeface="Times New Roman" pitchFamily="18"/>
                <a:ea typeface="Andale Sans UI" pitchFamily="2"/>
                <a:cs typeface="Tahoma" pitchFamily="2"/>
              </a:defRPr>
            </a:lvl1pPr>
          </a:lstStyle>
          <a:p>
            <a:pPr lvl="0"/>
            <a:endParaRPr lang="x-none"/>
          </a:p>
        </p:txBody>
      </p:sp>
      <p:sp>
        <p:nvSpPr>
          <p:cNvPr id="6" name="Нижний колонтитул 5"/>
          <p:cNvSpPr txBox="1">
            <a:spLocks noGrp="1"/>
          </p:cNvSpPr>
          <p:nvPr>
            <p:ph type="ftr" sz="quarter" idx="4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/>
          <a:lstStyle>
            <a:lvl1pPr lvl="0" rtl="0" hangingPunct="0">
              <a:buNone/>
              <a:tabLst/>
              <a:defRPr lang="x-none" sz="1400" kern="1200">
                <a:latin typeface="Times New Roman" pitchFamily="18"/>
                <a:ea typeface="Andale Sans UI" pitchFamily="2"/>
                <a:cs typeface="Tahoma" pitchFamily="2"/>
              </a:defRPr>
            </a:lvl1pPr>
          </a:lstStyle>
          <a:p>
            <a:pPr lvl="0"/>
            <a:endParaRPr lang="x-none"/>
          </a:p>
        </p:txBody>
      </p:sp>
      <p:sp>
        <p:nvSpPr>
          <p:cNvPr id="7" name="Номер слайда 6"/>
          <p:cNvSpPr txBox="1">
            <a:spLocks noGrp="1"/>
          </p:cNvSpPr>
          <p:nvPr>
            <p:ph type="sldNum" sz="quarter" idx="5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/>
          <a:lstStyle>
            <a:lvl1pPr lvl="0" algn="r" rtl="0" hangingPunct="0">
              <a:buNone/>
              <a:tabLst/>
              <a:defRPr lang="x-none" sz="1400" kern="1200">
                <a:latin typeface="Times New Roman" pitchFamily="18"/>
                <a:ea typeface="Andale Sans UI" pitchFamily="2"/>
                <a:cs typeface="Tahoma" pitchFamily="2"/>
              </a:defRPr>
            </a:lvl1pPr>
          </a:lstStyle>
          <a:p>
            <a:pPr lvl="0"/>
            <a:fld id="{B629AF8F-4F75-4215-974C-2BC551672655}" type="slidenum">
              <a:rPr/>
              <a:pPr lvl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xmlns="" val="31691738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216000" marR="0" indent="-216000" rtl="0" hangingPunct="0">
      <a:tabLst/>
      <a:defRPr lang="x-none" sz="2000" b="0" i="0" u="none" strike="noStrike" kern="1200">
        <a:ln>
          <a:noFill/>
        </a:ln>
        <a:latin typeface="Arial" pitchFamily="18"/>
        <a:cs typeface="Tahoma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/>
          <a:p>
            <a:endParaRPr lang="x-non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/>
          <a:p>
            <a:endParaRPr lang="x-non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x-none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x-none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87EC08F9-22A8-4BE9-BEA6-BD36F3E69E4F}" type="slidenum">
              <a:rPr/>
              <a:pPr lvl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xmlns="" val="33069043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x-none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x-none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CF97BDD9-6A60-4C3F-840B-50A070085D1F}" type="slidenum">
              <a:rPr/>
              <a:pPr lvl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xmlns="" val="35058906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08850" y="301625"/>
            <a:ext cx="2266950" cy="64563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3238" y="301625"/>
            <a:ext cx="6653212" cy="64563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x-none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x-none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79FDB5F1-284D-4418-B664-E421E30E8DFE}" type="slidenum">
              <a:rPr/>
              <a:pPr lvl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xmlns="" val="896065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x-none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x-none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FB3F3FEE-8D43-4E6C-BC34-2FC3F4AA1607}" type="slidenum">
              <a:rPr/>
              <a:pPr lvl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xmlns="" val="34069338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x-none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x-none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3AAC6D32-CEE4-47C8-91CA-9D4AE48ABFF7}" type="slidenum">
              <a:rPr/>
              <a:pPr lvl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xmlns="" val="167517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03238" y="1768475"/>
            <a:ext cx="4459287" cy="49895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114925" y="1768475"/>
            <a:ext cx="4460875" cy="49895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x-none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x-none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C75BD711-7C6D-43E2-BF86-829D92C487C8}" type="slidenum">
              <a:rPr/>
              <a:pPr lvl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xmlns="" val="32594689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x-none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x-none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66BBBDB9-C79C-4D27-A1CC-9A975F19B8EE}" type="slidenum">
              <a:rPr/>
              <a:pPr lvl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xmlns="" val="19454891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x-none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x-none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BA4AC1B-9283-4C77-AD32-1EE885D256B8}" type="slidenum">
              <a:rPr/>
              <a:pPr lvl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xmlns="" val="22680462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x-none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x-none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CCFD4A50-56B9-4C65-872B-F902B6384436}" type="slidenum">
              <a:rPr/>
              <a:pPr lvl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xmlns="" val="9323419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x-none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x-none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A1C5F489-FC25-428B-A8B9-1A00A7941FDE}" type="slidenum">
              <a:rPr/>
              <a:pPr lvl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xmlns="" val="22849477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x-none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x-none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DB205E4D-6608-4F08-B208-B8AE8672DA7A}" type="slidenum">
              <a:rPr/>
              <a:pPr lvl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xmlns="" val="6161260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503999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endParaRPr lang="x-none"/>
          </a:p>
        </p:txBody>
      </p:sp>
      <p:sp>
        <p:nvSpPr>
          <p:cNvPr id="3" name="Текст 2"/>
          <p:cNvSpPr txBox="1">
            <a:spLocks noGrp="1"/>
          </p:cNvSpPr>
          <p:nvPr>
            <p:ph type="body" idx="1"/>
          </p:nvPr>
        </p:nvSpPr>
        <p:spPr>
          <a:xfrm>
            <a:off x="503999" y="1769040"/>
            <a:ext cx="9071640" cy="4989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defPPr marL="432000" marR="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x-none" sz="32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defPPr>
            <a:lvl1pPr marL="432000" marR="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x-none" sz="32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1pPr>
            <a:lvl2pPr marL="864000" marR="0" lvl="1" indent="-324000">
              <a:spcBef>
                <a:spcPts val="0"/>
              </a:spcBef>
              <a:spcAft>
                <a:spcPts val="1134"/>
              </a:spcAft>
              <a:buSzPct val="45000"/>
              <a:buFont typeface="StarSymbol"/>
              <a:buChar char="●"/>
              <a:defRPr lang="x-none" sz="28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2pPr>
            <a:lvl3pPr marL="1295999" marR="0" lvl="2" indent="-288000">
              <a:spcBef>
                <a:spcPts val="0"/>
              </a:spcBef>
              <a:spcAft>
                <a:spcPts val="850"/>
              </a:spcAft>
              <a:buSzPct val="75000"/>
              <a:buFont typeface="StarSymbol"/>
              <a:buChar char="–"/>
              <a:defRPr lang="x-none" sz="24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3pPr>
            <a:lvl4pPr marL="1728000" marR="0" lvl="3" indent="-216000">
              <a:spcBef>
                <a:spcPts val="0"/>
              </a:spcBef>
              <a:spcAft>
                <a:spcPts val="567"/>
              </a:spcAft>
              <a:buSzPct val="45000"/>
              <a:buFont typeface="StarSymbol"/>
              <a:buChar char="●"/>
              <a:defRPr lang="x-none" sz="20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4pPr>
            <a:lvl5pPr marL="2160000" marR="0" lvl="4" indent="-216000">
              <a:spcBef>
                <a:spcPts val="0"/>
              </a:spcBef>
              <a:spcAft>
                <a:spcPts val="283"/>
              </a:spcAft>
              <a:buSzPct val="75000"/>
              <a:buFont typeface="StarSymbol"/>
              <a:buChar char="–"/>
              <a:defRPr lang="x-none" sz="20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5pPr>
            <a:lvl6pPr marL="2592000" marR="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x-none" sz="20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6pPr>
            <a:lvl7pPr marL="3024000" marR="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x-none" sz="20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7pPr>
            <a:lvl8pPr marL="3456000" marR="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x-none" sz="20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8pPr>
            <a:lvl9pPr marL="3887999" marR="0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x-none" sz="20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x-none"/>
          </a:p>
        </p:txBody>
      </p:sp>
      <p:sp>
        <p:nvSpPr>
          <p:cNvPr id="4" name="Дата 3"/>
          <p:cNvSpPr txBox="1">
            <a:spLocks noGrp="1"/>
          </p:cNvSpPr>
          <p:nvPr>
            <p:ph type="dt" sz="half" idx="2"/>
          </p:nvPr>
        </p:nvSpPr>
        <p:spPr>
          <a:xfrm>
            <a:off x="503999" y="6887160"/>
            <a:ext cx="2348280" cy="521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lvl1pPr lvl="0" rtl="0" hangingPunct="0">
              <a:buNone/>
              <a:tabLst/>
              <a:defRPr lang="x-none" sz="1400" kern="1200">
                <a:latin typeface="Times New Roman" pitchFamily="18"/>
                <a:ea typeface="Andale Sans UI" pitchFamily="2"/>
                <a:cs typeface="Tahoma" pitchFamily="2"/>
              </a:defRPr>
            </a:lvl1pPr>
          </a:lstStyle>
          <a:p>
            <a:pPr lvl="0"/>
            <a:endParaRPr lang="x-none"/>
          </a:p>
        </p:txBody>
      </p:sp>
      <p:sp>
        <p:nvSpPr>
          <p:cNvPr id="5" name="Нижний колонтитул 4"/>
          <p:cNvSpPr txBox="1">
            <a:spLocks noGrp="1"/>
          </p:cNvSpPr>
          <p:nvPr>
            <p:ph type="ftr" sz="quarter" idx="3"/>
          </p:nvPr>
        </p:nvSpPr>
        <p:spPr>
          <a:xfrm>
            <a:off x="3447360" y="6887160"/>
            <a:ext cx="3195000" cy="521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lvl1pPr lvl="0" algn="ctr" rtl="0" hangingPunct="0">
              <a:buNone/>
              <a:tabLst/>
              <a:defRPr lang="x-none" sz="1400" kern="1200">
                <a:latin typeface="Times New Roman" pitchFamily="18"/>
                <a:ea typeface="Andale Sans UI" pitchFamily="2"/>
                <a:cs typeface="Tahoma" pitchFamily="2"/>
              </a:defRPr>
            </a:lvl1pPr>
          </a:lstStyle>
          <a:p>
            <a:pPr lvl="0"/>
            <a:endParaRPr lang="x-none"/>
          </a:p>
        </p:txBody>
      </p:sp>
      <p:sp>
        <p:nvSpPr>
          <p:cNvPr id="6" name="Номер слайда 5"/>
          <p:cNvSpPr txBox="1">
            <a:spLocks noGrp="1"/>
          </p:cNvSpPr>
          <p:nvPr>
            <p:ph type="sldNum" sz="quarter" idx="4"/>
          </p:nvPr>
        </p:nvSpPr>
        <p:spPr>
          <a:xfrm>
            <a:off x="7227360" y="6887160"/>
            <a:ext cx="2348280" cy="521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lvl1pPr lvl="0" algn="r" rtl="0" hangingPunct="0">
              <a:buNone/>
              <a:tabLst/>
              <a:defRPr lang="x-none" sz="1400" kern="1200">
                <a:latin typeface="Times New Roman" pitchFamily="18"/>
                <a:ea typeface="Andale Sans UI" pitchFamily="2"/>
                <a:cs typeface="Tahoma" pitchFamily="2"/>
              </a:defRPr>
            </a:lvl1pPr>
          </a:lstStyle>
          <a:p>
            <a:pPr lvl="0"/>
            <a:fld id="{9218759B-39FC-4749-9515-95BA62CC3517}" type="slidenum">
              <a:rPr/>
              <a:pPr lvl="0"/>
              <a:t>‹#›</a:t>
            </a:fld>
            <a:endParaRPr lang="x-non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xStyles>
    <p:titleStyle>
      <a:lvl1pPr algn="ctr" rtl="0" hangingPunct="0">
        <a:tabLst/>
        <a:defRPr lang="x-none" sz="4400" b="0" i="0" u="none" strike="noStrike" kern="1200">
          <a:ln>
            <a:noFill/>
          </a:ln>
          <a:latin typeface="Arial" pitchFamily="18"/>
          <a:cs typeface="Tahoma" pitchFamily="2"/>
        </a:defRPr>
      </a:lvl1pPr>
    </p:titleStyle>
    <p:bodyStyle>
      <a:lvl1pPr marL="0" marR="0" indent="0" rtl="0" hangingPunct="0">
        <a:spcBef>
          <a:spcPts val="0"/>
        </a:spcBef>
        <a:spcAft>
          <a:spcPts val="1417"/>
        </a:spcAft>
        <a:tabLst/>
        <a:defRPr lang="x-none" sz="3200" b="0" i="0" u="none" strike="noStrike" kern="1200">
          <a:ln>
            <a:noFill/>
          </a:ln>
          <a:latin typeface="Arial" pitchFamily="18"/>
          <a:cs typeface="Tahoma" pitchFamily="2"/>
        </a:defRPr>
      </a:lvl1pPr>
    </p:bodyStyle>
    <p:otherStyle/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Users\Andrei\Desktop\&#1081;&#1086;&#1075;&#1072;\VID-20211130-WA0087.mp4" TargetMode="External"/><Relationship Id="rId5" Type="http://schemas.openxmlformats.org/officeDocument/2006/relationships/image" Target="../media/image24.jpeg"/><Relationship Id="rId4" Type="http://schemas.openxmlformats.org/officeDocument/2006/relationships/image" Target="../media/image2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bg>
      <p:bgPr>
        <a:blipFill dpi="0" rotWithShape="1">
          <a:blip r:embed="rId3" cstate="email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 txBox="1">
            <a:spLocks noGrp="1"/>
          </p:cNvSpPr>
          <p:nvPr>
            <p:ph type="body" idx="4294967295"/>
          </p:nvPr>
        </p:nvSpPr>
        <p:spPr>
          <a:xfrm>
            <a:off x="1" y="251445"/>
            <a:ext cx="9864848" cy="6912768"/>
          </a:xfrm>
        </p:spPr>
        <p:txBody>
          <a:bodyPr/>
          <a:lstStyle>
            <a:defPPr marL="432000" marR="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x-none" sz="32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defPPr>
            <a:lvl1pPr marL="432000" marR="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x-none" sz="32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1pPr>
            <a:lvl2pPr marL="864000" marR="0" lvl="1" indent="-324000">
              <a:spcBef>
                <a:spcPts val="0"/>
              </a:spcBef>
              <a:spcAft>
                <a:spcPts val="1134"/>
              </a:spcAft>
              <a:buSzPct val="45000"/>
              <a:buFont typeface="StarSymbol"/>
              <a:buChar char="●"/>
              <a:defRPr lang="x-none" sz="28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2pPr>
            <a:lvl3pPr marL="1295999" marR="0" lvl="2" indent="-288000">
              <a:spcBef>
                <a:spcPts val="0"/>
              </a:spcBef>
              <a:spcAft>
                <a:spcPts val="850"/>
              </a:spcAft>
              <a:buSzPct val="75000"/>
              <a:buFont typeface="StarSymbol"/>
              <a:buChar char="–"/>
              <a:defRPr lang="x-none" sz="24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3pPr>
            <a:lvl4pPr marL="1728000" marR="0" lvl="3" indent="-216000">
              <a:spcBef>
                <a:spcPts val="0"/>
              </a:spcBef>
              <a:spcAft>
                <a:spcPts val="567"/>
              </a:spcAft>
              <a:buSzPct val="45000"/>
              <a:buFont typeface="StarSymbol"/>
              <a:buChar char="●"/>
              <a:defRPr lang="x-none" sz="20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4pPr>
            <a:lvl5pPr marL="2160000" marR="0" lvl="4" indent="-216000">
              <a:spcBef>
                <a:spcPts val="0"/>
              </a:spcBef>
              <a:spcAft>
                <a:spcPts val="283"/>
              </a:spcAft>
              <a:buSzPct val="75000"/>
              <a:buFont typeface="StarSymbol"/>
              <a:buChar char="–"/>
              <a:defRPr lang="x-none" sz="20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5pPr>
            <a:lvl6pPr marL="2592000" marR="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x-none" sz="20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6pPr>
            <a:lvl7pPr marL="3024000" marR="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x-none" sz="20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7pPr>
            <a:lvl8pPr marL="3456000" marR="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x-none" sz="20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8pPr>
            <a:lvl9pPr marL="3887999" marR="0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x-none" sz="20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9pPr>
          </a:lstStyle>
          <a:p>
            <a:pPr lvl="0" algn="ctr">
              <a:buNone/>
            </a:pPr>
            <a:endParaRPr lang="ru-RU" sz="20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 algn="ctr">
              <a:buNone/>
            </a:pP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Муниципальное бюджетное дошкольное </a:t>
            </a:r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чреждение г. Иркутска</a:t>
            </a:r>
          </a:p>
          <a:p>
            <a:pPr lvl="0" algn="ctr">
              <a:buNone/>
            </a:pP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детский сад  № 177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>
              <a:buNone/>
            </a:pPr>
            <a:endParaRPr lang="ru-RU" sz="20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 algn="ctr">
              <a:buNone/>
            </a:pP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000" b="1" dirty="0" smtClean="0"/>
              <a:t>Детская йога как нетрадиционный способ оздоровления детей дошкольного возраста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 lvl="0" algn="ctr">
              <a:buNone/>
            </a:pPr>
            <a:endParaRPr lang="ru-RU" sz="20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lvl="0" algn="ctr">
              <a:buNone/>
            </a:pPr>
            <a:endParaRPr lang="ru-RU" sz="1400" b="1" dirty="0">
              <a:solidFill>
                <a:schemeClr val="accent3">
                  <a:lumMod val="50000"/>
                </a:schemeClr>
              </a:solidFill>
            </a:endParaRPr>
          </a:p>
          <a:p>
            <a:pPr lvl="0" algn="ctr">
              <a:buNone/>
            </a:pPr>
            <a:endParaRPr lang="ru-RU" sz="14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lvl="0" algn="r">
              <a:buNone/>
            </a:pPr>
            <a:r>
              <a:rPr lang="ru-RU" sz="1600" b="1" dirty="0" smtClean="0">
                <a:solidFill>
                  <a:schemeClr val="accent3">
                    <a:lumMod val="50000"/>
                  </a:schemeClr>
                </a:solidFill>
              </a:rPr>
              <a:t>                                                                               </a:t>
            </a:r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Инструктор по физической культуре:</a:t>
            </a:r>
          </a:p>
          <a:p>
            <a:pPr lvl="0" algn="r">
              <a:buNone/>
            </a:pPr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Богомолова Светлана </a:t>
            </a:r>
            <a:r>
              <a:rPr lang="ru-RU" sz="1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лександровна</a:t>
            </a:r>
          </a:p>
          <a:p>
            <a:pPr lvl="0" algn="ctr">
              <a:buNone/>
            </a:pPr>
            <a:r>
              <a:rPr lang="ru-RU" sz="14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                                                </a:t>
            </a:r>
            <a:endParaRPr lang="ru-RU" sz="1400" b="1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" y="179437"/>
            <a:ext cx="1008062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Поза кобры или змеи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Эффект.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Исправляет искривления позвоночника, тонизирует всю спину. Усиливает деятельность щитовидной железы, улучшает работу желудочно-кишечного тракта, нервной системы. Способствует увеличению объема легких.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C:\Users\Andrei\Desktop\йога\IMG_20210913_10092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11920" y="2267669"/>
            <a:ext cx="6395932" cy="52903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5776" y="395462"/>
            <a:ext cx="979308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Поза Коровы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Эффект.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Достаточно быстро исправляется осанка. Кроме того полностью раскрывается грудная клетка, способствуя полноценному дыханию.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C:\Users\Andrei\Desktop\йога\IMG_20220111_10430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952080" y="3131765"/>
            <a:ext cx="5088565" cy="38164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7784" y="2"/>
            <a:ext cx="9649072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 smtClean="0"/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Поза Лука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Эффект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этого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асана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оказывает тонизирующее действие на тонкий и толстый кишечники, стимулирует деятельность почек, надпочечников, щитовидной и поджелудочной желез.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Укрепляет позвоночник.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C:\Users\Andrei\Desktop\йога\IMG_20210208_10361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312120" y="3149821"/>
            <a:ext cx="5856651" cy="43924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Andrei\Desktop\IMG_20191206_09272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832400" y="251445"/>
            <a:ext cx="3727915" cy="27959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3" descr="C:\Users\Andrei\Desktop\IMG_20191206_09273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36256" y="3563812"/>
            <a:ext cx="4536504" cy="31793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241" name="Rectangle 1"/>
          <p:cNvSpPr>
            <a:spLocks noChangeArrowheads="1"/>
          </p:cNvSpPr>
          <p:nvPr/>
        </p:nvSpPr>
        <p:spPr bwMode="auto">
          <a:xfrm>
            <a:off x="71761" y="939729"/>
            <a:ext cx="4968551" cy="2585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2400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оза «Кошки»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Эффект. </a:t>
            </a: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Упражнение </a:t>
            </a:r>
            <a:r>
              <a:rPr lang="ru-RU" sz="2400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придает гибкость, силу позвоночника, полезно при сколиозе, оказывает положительное воздействие на все органы малого </a:t>
            </a: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таза.</a:t>
            </a:r>
            <a:endParaRPr lang="ru-RU" sz="2400" dirty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ea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7784" y="251445"/>
            <a:ext cx="5112568" cy="4339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Поза дерева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Эффект.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Эта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асана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вытягивает позвоночник , что улучшает его гибкость, укрепляет и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оздоравливает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Также способствует увеличению роста у детей. Она обеспечивает правильный рост позвоночных костей.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Укрепляются мышцы спины, тонизируются мышцы ног. Расширяется грудная клетка, укрепляется дыхательная система. Массируются органы брюшной полости (поджелудочная железа, печень, кишечник).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8194" name="Picture 2" descr="C:\Users\Andrei\Desktop\йога\IMG_20220111_10274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47885566" y="-25743442"/>
            <a:ext cx="15841758" cy="11881319"/>
          </a:xfrm>
          <a:prstGeom prst="rect">
            <a:avLst/>
          </a:prstGeom>
          <a:noFill/>
        </p:spPr>
      </p:pic>
      <p:pic>
        <p:nvPicPr>
          <p:cNvPr id="8195" name="Picture 3" descr="C:\Users\Andrei\Desktop\йога\IMG_20220111_10274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760391" y="375829"/>
            <a:ext cx="4128459" cy="30963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2" descr="C:\Users\Andrei\Desktop\IMG_20191206_093007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652378" y="3779837"/>
            <a:ext cx="4344483" cy="32583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3768" y="251446"/>
            <a:ext cx="6624736" cy="29546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Поза Бабочка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Эффект.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Очень полезна при повышенном давлении, астме и плоскостопии.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Помогает справиться с чувством тревоги и легкой депрессией, улучшает циркуляцию крови в организме и работу сердечно-сосудистой системы.</a:t>
            </a:r>
          </a:p>
          <a:p>
            <a:endParaRPr lang="ru-RU" dirty="0"/>
          </a:p>
        </p:txBody>
      </p:sp>
      <p:pic>
        <p:nvPicPr>
          <p:cNvPr id="9218" name="Picture 2" descr="C:\Users\Andrei\Desktop\йога\IMG_20201109_10355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894271" y="932397"/>
            <a:ext cx="3186354" cy="42484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7647" y="179437"/>
            <a:ext cx="5904656" cy="43704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Дыхательная гимнастика «Подыши одной ноздрей»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учить детей укреплять мышцы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дыхательной системы, носоглотки и верхних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дыхательных путей.</a:t>
            </a: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Исходное положение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идя, стоя, туловище выпрямлено, но не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напряжено.</a:t>
            </a: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Техника выполнения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1. Правую ноздрю закрыть указательным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пальцем правой руки. Левой ноздрей делать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тихий продолжительный вдох и выдох (3-6раз).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2. То же другой ноздрей.</a:t>
            </a:r>
          </a:p>
          <a:p>
            <a:endParaRPr lang="ru-RU" dirty="0"/>
          </a:p>
        </p:txBody>
      </p:sp>
      <p:pic>
        <p:nvPicPr>
          <p:cNvPr id="10242" name="Picture 2" descr="C:\Users\Andrei\Desktop\йога\IMG_20201109_10312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192440" y="2843733"/>
            <a:ext cx="3420380" cy="45605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7784" y="179437"/>
            <a:ext cx="964907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Каждое занятие заканчивается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«Мертвой позой» - поза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полного расслабления под музыкальное сопровождение.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Йоги считают, что кратковременный отдых после каждого упражнения и длительный отдых в конце комплекса очень важны. Поза полного расслабления считается одной из самых полезных для восстановления и укрепления как физической формы, так и психического состояния.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6" name="Picture 2" descr="C:\Users\Andrei\Desktop\йога\IMG_20211101_09205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232000" y="2771725"/>
            <a:ext cx="5616624" cy="42124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31800" y="251445"/>
            <a:ext cx="8856984" cy="4339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Занятия йогой имеют противопоказания такие как: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000" dirty="0" smtClean="0"/>
              <a:t>Заболевание кровеносной системы;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000" dirty="0" smtClean="0"/>
              <a:t>Нестабильное внутричерепное давление;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000" dirty="0" smtClean="0"/>
              <a:t>Заболевания психического спектра;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000" dirty="0" smtClean="0"/>
              <a:t>Болезни сердца;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000" dirty="0" smtClean="0"/>
              <a:t>Грыжи;</a:t>
            </a:r>
          </a:p>
          <a:p>
            <a:r>
              <a:rPr lang="ru-RU" sz="2400" b="1" dirty="0" smtClean="0"/>
              <a:t>Кроме этого, тренировку следует отменить, если у ребенка наблюдаются следующие симптомы: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000" dirty="0" smtClean="0"/>
              <a:t>Повышение температуры тела;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000" dirty="0" smtClean="0"/>
              <a:t>Обострение хронических заболеваний;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000" dirty="0" smtClean="0"/>
              <a:t>Сниженная работоспособность, упадок сил;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000" dirty="0" smtClean="0"/>
              <a:t>Расстройство пищевого поведения;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000" dirty="0" smtClean="0"/>
              <a:t>Заболевания суставов.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9792" y="467469"/>
            <a:ext cx="957706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Таким образом, йога –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это полноценная гимнастика, развивающая и укрепляющая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все мышцы тела, прекрасное средство борьбы с нарушением осанки и способ стать гибким.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Соединения движения и дыхание в процессе выполнения поз является дополнительным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средством оздоровления организма.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Релаксация в конце занятия помогает открыть детям удовольствие от покоя тишины.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Также йога дает возможность для безграничной фантазии ребенка, поэтому на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занятиях йогой невозможно заскучать.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290" name="Picture 2" descr="C:\Users\Andrei\Desktop\йога\IMG_20220111_10401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448024" y="3347789"/>
            <a:ext cx="5615849" cy="42118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16573" y="-345530"/>
            <a:ext cx="9936857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• Повысить собственный уровень знаний путём изучения необходимой литературы, посещения различных тематических семинаров и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вебинаров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• Познакомить детей с правилами поведения на занятиях детской йогой.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• Познакомить детей с техникой выполнения различных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асан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выполняемых в вертикальной и горизонтальной плоскости.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• Способствовать укреплению у дошкольников мышечного корсета, развитию гибкости, выносливости.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• Познакомить детей с техникой выполнения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праноямы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(техника дыхания, адаптировано для детей дошкольного возраста).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• Способствовать развитию интереса к двигательной активности, физкультуре.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3" descr="G:\йога\IMG_20201109_10351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600152" y="3456383"/>
            <a:ext cx="4357124" cy="42118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16127919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7784" y="323453"/>
            <a:ext cx="460851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РЕЗУЛЬТАТЫ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Повысилась эффективность взаимодействия родителей и педагогов ДОУ. 80% родителей являются активными участниками, помощниками во всех совместных мероприятиях, проектах, конкурсах.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Повышается уровень физической подготовленности и двигательной активности детей.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Повысился индекс здоровья, снизился процент заболеваемости.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314" name="Picture 2" descr="C:\Users\Andrei\Desktop\йога\IMG_20201109_10331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264201" y="13107"/>
            <a:ext cx="3816424" cy="50885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9793" y="395462"/>
            <a:ext cx="892899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Благодарю за внимание!</a:t>
            </a:r>
          </a:p>
          <a:p>
            <a:pPr algn="ctr"/>
            <a:r>
              <a:rPr lang="ru-RU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Всем здоровья и творческих</a:t>
            </a:r>
          </a:p>
          <a:p>
            <a:pPr algn="ctr"/>
            <a:r>
              <a:rPr lang="ru-RU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успехов!</a:t>
            </a:r>
            <a:endParaRPr lang="ru-RU" sz="3200" b="1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VID-20211130-WA0087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 cstate="email"/>
          <a:stretch>
            <a:fillRect/>
          </a:stretch>
        </p:blipFill>
        <p:spPr>
          <a:xfrm>
            <a:off x="7848624" y="6300117"/>
            <a:ext cx="72008" cy="54006"/>
          </a:xfrm>
          <a:prstGeom prst="rect">
            <a:avLst/>
          </a:prstGeom>
        </p:spPr>
      </p:pic>
      <p:pic>
        <p:nvPicPr>
          <p:cNvPr id="4" name="Picture 2" descr="C:\Users\Andrei\Desktop\IMG_20191206_094014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367904" y="2216341"/>
            <a:ext cx="7272808" cy="53433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7123037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73104" y="2376801"/>
            <a:ext cx="885698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0"/>
              </a:spcAft>
            </a:pPr>
            <a:r>
              <a:rPr lang="ru-RU" sz="1600" b="1" dirty="0"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Современные проблемы развития дошкольников: </a:t>
            </a:r>
          </a:p>
          <a:p>
            <a:pPr marL="285750" indent="-285750">
              <a:spcAft>
                <a:spcPts val="0"/>
              </a:spcAft>
              <a:buFont typeface="Arial" pitchFamily="34" charset="0"/>
              <a:buChar char="•"/>
            </a:pPr>
            <a:r>
              <a:rPr lang="ru-RU" sz="1600" kern="50" dirty="0" err="1" smtClean="0">
                <a:solidFill>
                  <a:srgbClr val="000000"/>
                </a:solidFill>
                <a:latin typeface="Times New Roman" pitchFamily="18" charset="0"/>
                <a:ea typeface="Arial Unicode MS" panose="020B0604020202020204" pitchFamily="34" charset="-128"/>
                <a:cs typeface="Times New Roman" pitchFamily="18" charset="0"/>
              </a:rPr>
              <a:t>гиперактивность</a:t>
            </a:r>
            <a:r>
              <a:rPr lang="ru-RU" sz="1600" kern="50" dirty="0">
                <a:solidFill>
                  <a:srgbClr val="000000"/>
                </a:solidFill>
                <a:latin typeface="Times New Roman" pitchFamily="18" charset="0"/>
                <a:ea typeface="Arial Unicode MS" panose="020B0604020202020204" pitchFamily="34" charset="-128"/>
                <a:cs typeface="Times New Roman" pitchFamily="18" charset="0"/>
              </a:rPr>
              <a:t>, </a:t>
            </a:r>
            <a:endParaRPr lang="ru-RU" sz="1600" kern="50" dirty="0" smtClean="0">
              <a:solidFill>
                <a:srgbClr val="000000"/>
              </a:solidFill>
              <a:latin typeface="Times New Roman" pitchFamily="18" charset="0"/>
              <a:ea typeface="Arial Unicode MS" panose="020B0604020202020204" pitchFamily="34" charset="-128"/>
              <a:cs typeface="Times New Roman" pitchFamily="18" charset="0"/>
            </a:endParaRPr>
          </a:p>
          <a:p>
            <a:pPr marL="285750" indent="-285750">
              <a:spcAft>
                <a:spcPts val="0"/>
              </a:spcAft>
              <a:buFont typeface="Arial" pitchFamily="34" charset="0"/>
              <a:buChar char="•"/>
            </a:pPr>
            <a:r>
              <a:rPr lang="ru-RU" sz="1600" kern="50" dirty="0" smtClean="0">
                <a:solidFill>
                  <a:srgbClr val="000000"/>
                </a:solidFill>
                <a:latin typeface="Times New Roman" pitchFamily="18" charset="0"/>
                <a:ea typeface="Arial Unicode MS" panose="020B0604020202020204" pitchFamily="34" charset="-128"/>
                <a:cs typeface="Times New Roman" pitchFamily="18" charset="0"/>
              </a:rPr>
              <a:t>стрессовые </a:t>
            </a:r>
            <a:r>
              <a:rPr lang="ru-RU" sz="1600" kern="50" dirty="0">
                <a:solidFill>
                  <a:srgbClr val="000000"/>
                </a:solidFill>
                <a:latin typeface="Times New Roman" pitchFamily="18" charset="0"/>
                <a:ea typeface="Arial Unicode MS" panose="020B0604020202020204" pitchFamily="34" charset="-128"/>
                <a:cs typeface="Times New Roman" pitchFamily="18" charset="0"/>
              </a:rPr>
              <a:t>ситуации, </a:t>
            </a:r>
            <a:endParaRPr lang="ru-RU" sz="1600" kern="50" dirty="0" smtClean="0">
              <a:latin typeface="Times New Roman" pitchFamily="18" charset="0"/>
              <a:ea typeface="Arial Unicode MS" panose="020B0604020202020204" pitchFamily="34" charset="-128"/>
              <a:cs typeface="Times New Roman" pitchFamily="18" charset="0"/>
            </a:endParaRPr>
          </a:p>
          <a:p>
            <a:pPr marL="285750" indent="-285750">
              <a:spcAft>
                <a:spcPts val="0"/>
              </a:spcAft>
              <a:buFont typeface="Arial" pitchFamily="34" charset="0"/>
              <a:buChar char="•"/>
            </a:pPr>
            <a:r>
              <a:rPr lang="ru-RU" sz="1600" kern="50" dirty="0" smtClean="0">
                <a:solidFill>
                  <a:srgbClr val="000000"/>
                </a:solidFill>
                <a:latin typeface="Times New Roman" pitchFamily="18" charset="0"/>
                <a:ea typeface="Arial Unicode MS" panose="020B0604020202020204" pitchFamily="34" charset="-128"/>
                <a:cs typeface="Times New Roman" pitchFamily="18" charset="0"/>
              </a:rPr>
              <a:t>беспокойство</a:t>
            </a:r>
            <a:r>
              <a:rPr lang="ru-RU" sz="1600" kern="50" dirty="0">
                <a:solidFill>
                  <a:srgbClr val="000000"/>
                </a:solidFill>
                <a:latin typeface="Times New Roman" pitchFamily="18" charset="0"/>
                <a:ea typeface="Arial Unicode MS" panose="020B0604020202020204" pitchFamily="34" charset="-128"/>
                <a:cs typeface="Times New Roman" pitchFamily="18" charset="0"/>
              </a:rPr>
              <a:t>, </a:t>
            </a:r>
            <a:endParaRPr lang="ru-RU" sz="1600" kern="50" dirty="0">
              <a:latin typeface="Times New Roman" pitchFamily="18" charset="0"/>
              <a:ea typeface="Arial Unicode MS" panose="020B0604020202020204" pitchFamily="34" charset="-128"/>
              <a:cs typeface="Times New Roman" pitchFamily="18" charset="0"/>
            </a:endParaRPr>
          </a:p>
          <a:p>
            <a:pPr marL="285750" indent="-285750">
              <a:spcAft>
                <a:spcPts val="0"/>
              </a:spcAft>
              <a:buFont typeface="Arial" pitchFamily="34" charset="0"/>
              <a:buChar char="•"/>
            </a:pPr>
            <a:r>
              <a:rPr lang="ru-RU" sz="1600" kern="50" dirty="0" smtClean="0">
                <a:solidFill>
                  <a:srgbClr val="000000"/>
                </a:solidFill>
                <a:latin typeface="Times New Roman" pitchFamily="18" charset="0"/>
                <a:ea typeface="Arial Unicode MS" panose="020B0604020202020204" pitchFamily="34" charset="-128"/>
                <a:cs typeface="Times New Roman" pitchFamily="18" charset="0"/>
              </a:rPr>
              <a:t>нарушение </a:t>
            </a:r>
            <a:r>
              <a:rPr lang="ru-RU" sz="1600" kern="50" dirty="0">
                <a:solidFill>
                  <a:srgbClr val="000000"/>
                </a:solidFill>
                <a:latin typeface="Times New Roman" pitchFamily="18" charset="0"/>
                <a:ea typeface="Arial Unicode MS" panose="020B0604020202020204" pitchFamily="34" charset="-128"/>
                <a:cs typeface="Times New Roman" pitchFamily="18" charset="0"/>
              </a:rPr>
              <a:t>питания, </a:t>
            </a:r>
            <a:endParaRPr lang="ru-RU" sz="1600" kern="50" dirty="0" smtClean="0">
              <a:latin typeface="Times New Roman" pitchFamily="18" charset="0"/>
              <a:ea typeface="Arial Unicode MS" panose="020B0604020202020204" pitchFamily="34" charset="-128"/>
              <a:cs typeface="Times New Roman" pitchFamily="18" charset="0"/>
            </a:endParaRPr>
          </a:p>
          <a:p>
            <a:pPr marL="285750" indent="-285750">
              <a:spcAft>
                <a:spcPts val="0"/>
              </a:spcAft>
              <a:buFont typeface="Arial" pitchFamily="34" charset="0"/>
              <a:buChar char="•"/>
            </a:pPr>
            <a:r>
              <a:rPr lang="ru-RU" sz="1600" kern="50" dirty="0" smtClean="0">
                <a:solidFill>
                  <a:srgbClr val="000000"/>
                </a:solidFill>
                <a:latin typeface="Times New Roman" pitchFamily="18" charset="0"/>
                <a:ea typeface="Arial Unicode MS" panose="020B0604020202020204" pitchFamily="34" charset="-128"/>
                <a:cs typeface="Times New Roman" pitchFamily="18" charset="0"/>
              </a:rPr>
              <a:t>плохая </a:t>
            </a:r>
            <a:r>
              <a:rPr lang="ru-RU" sz="1600" kern="50" dirty="0">
                <a:solidFill>
                  <a:srgbClr val="000000"/>
                </a:solidFill>
                <a:latin typeface="Times New Roman" pitchFamily="18" charset="0"/>
                <a:ea typeface="Arial Unicode MS" panose="020B0604020202020204" pitchFamily="34" charset="-128"/>
                <a:cs typeface="Times New Roman" pitchFamily="18" charset="0"/>
              </a:rPr>
              <a:t>экология, </a:t>
            </a:r>
            <a:endParaRPr lang="ru-RU" sz="1600" kern="50" dirty="0" smtClean="0">
              <a:latin typeface="Times New Roman" pitchFamily="18" charset="0"/>
              <a:ea typeface="Arial Unicode MS" panose="020B0604020202020204" pitchFamily="34" charset="-128"/>
              <a:cs typeface="Times New Roman" pitchFamily="18" charset="0"/>
            </a:endParaRPr>
          </a:p>
          <a:p>
            <a:pPr marL="285750" indent="-285750">
              <a:spcAft>
                <a:spcPts val="0"/>
              </a:spcAft>
              <a:buFont typeface="Arial" pitchFamily="34" charset="0"/>
              <a:buChar char="•"/>
            </a:pPr>
            <a:r>
              <a:rPr lang="ru-RU" sz="1600" kern="50" dirty="0" smtClean="0">
                <a:solidFill>
                  <a:srgbClr val="000000"/>
                </a:solidFill>
                <a:latin typeface="Times New Roman" pitchFamily="18" charset="0"/>
                <a:ea typeface="Arial Unicode MS" panose="020B0604020202020204" pitchFamily="34" charset="-128"/>
                <a:cs typeface="Times New Roman" pitchFamily="18" charset="0"/>
              </a:rPr>
              <a:t>слабое </a:t>
            </a:r>
            <a:r>
              <a:rPr lang="ru-RU" sz="1600" kern="50" dirty="0">
                <a:solidFill>
                  <a:srgbClr val="000000"/>
                </a:solidFill>
                <a:latin typeface="Times New Roman" pitchFamily="18" charset="0"/>
                <a:ea typeface="Arial Unicode MS" panose="020B0604020202020204" pitchFamily="34" charset="-128"/>
                <a:cs typeface="Times New Roman" pitchFamily="18" charset="0"/>
              </a:rPr>
              <a:t>развитие мышц рук, ног, спины из-за недостаточной двигательной </a:t>
            </a:r>
            <a:r>
              <a:rPr lang="ru-RU" sz="1600" kern="50" dirty="0" smtClean="0">
                <a:solidFill>
                  <a:srgbClr val="000000"/>
                </a:solidFill>
                <a:latin typeface="Times New Roman" pitchFamily="18" charset="0"/>
                <a:ea typeface="Arial Unicode MS" panose="020B0604020202020204" pitchFamily="34" charset="-128"/>
                <a:cs typeface="Times New Roman" pitchFamily="18" charset="0"/>
              </a:rPr>
              <a:t>активности. </a:t>
            </a:r>
            <a:endParaRPr lang="ru-RU" sz="1600" kern="50" dirty="0" smtClean="0">
              <a:solidFill>
                <a:srgbClr val="FF00FF"/>
              </a:solidFill>
              <a:latin typeface="Times New Roman" pitchFamily="18" charset="0"/>
              <a:ea typeface="Arial Unicode MS" panose="020B0604020202020204" pitchFamily="34" charset="-128"/>
              <a:cs typeface="Times New Roman" pitchFamily="18" charset="0"/>
            </a:endParaRPr>
          </a:p>
          <a:p>
            <a:pPr lvl="0"/>
            <a:r>
              <a:rPr lang="ru-RU" sz="1600" b="1" dirty="0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Верный </a:t>
            </a:r>
            <a:r>
              <a:rPr lang="ru-RU" sz="1600" b="1" dirty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путь противодействия этому влиянию – правильная организация физического воспитания с раннего детства</a:t>
            </a:r>
            <a:r>
              <a:rPr lang="ru-RU" sz="1600" b="1" dirty="0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.</a:t>
            </a:r>
            <a:endParaRPr lang="ru-RU" sz="1600" b="1" dirty="0">
              <a:solidFill>
                <a:prstClr val="black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59792" y="251445"/>
            <a:ext cx="856895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Одна из проблем, над которой </a:t>
            </a:r>
            <a:r>
              <a:rPr lang="ru-RU" sz="1600" dirty="0" smtClean="0"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работает инструктор по физической культуре  </a:t>
            </a:r>
            <a:r>
              <a:rPr lang="ru-RU" sz="1600" dirty="0"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– это </a:t>
            </a:r>
            <a:r>
              <a:rPr lang="ru-RU" sz="1600" b="1" dirty="0"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«Сохранение и укрепление физического и психического здоровья воспитанников через формирование у них представлений о здоровом образе жизни</a:t>
            </a:r>
            <a:r>
              <a:rPr lang="ru-RU" sz="1600" b="1" dirty="0" smtClean="0"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».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Здоровый образ жизни ещё не стал нормой для большей части общества.</a:t>
            </a:r>
          </a:p>
          <a:p>
            <a:endParaRPr lang="ru-RU" sz="16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40642" y="1299583"/>
            <a:ext cx="864096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Актуальность.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Проблема здорового образа жизни в современном обществе является одной из самых актуальных. Эта проблема требует к себе особого внимания. Необходимо сформировать у населения осознанную потребность в систематических занятиях физической культурой и спортом и ведении здорового образа жизни.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3" descr="C:\Users\Andrei\Desktop\IMG_20191206_09291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824288" y="4700351"/>
            <a:ext cx="4928048" cy="28593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31800" y="251445"/>
            <a:ext cx="8928992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cs typeface="Times New Roman" pitchFamily="18" charset="0"/>
              </a:rPr>
              <a:t>                                              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Истоки рождения йоги.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настоящее время модно и полезно одно из направлений йоги , это </a:t>
            </a:r>
            <a:r>
              <a:rPr lang="ru-RU" sz="2200" b="1" dirty="0" err="1">
                <a:latin typeface="Times New Roman" pitchFamily="18" charset="0"/>
                <a:cs typeface="Times New Roman" pitchFamily="18" charset="0"/>
              </a:rPr>
              <a:t>хатха</a:t>
            </a: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йога, </a:t>
            </a: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детская йога.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Зародилась она в Индии, </a:t>
            </a:r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>«ха</a:t>
            </a:r>
            <a:r>
              <a:rPr lang="ru-RU" sz="2200" i="1" dirty="0">
                <a:latin typeface="Times New Roman" pitchFamily="18" charset="0"/>
                <a:cs typeface="Times New Roman" pitchFamily="18" charset="0"/>
              </a:rPr>
              <a:t>»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означает солнце, символ жизненных сил, мужественности , активности,  </a:t>
            </a:r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200" i="1" dirty="0" err="1" smtClean="0">
                <a:latin typeface="Times New Roman" pitchFamily="18" charset="0"/>
                <a:cs typeface="Times New Roman" pitchFamily="18" charset="0"/>
              </a:rPr>
              <a:t>тха</a:t>
            </a:r>
            <a:r>
              <a:rPr lang="ru-RU" sz="2200" i="1" dirty="0">
                <a:latin typeface="Times New Roman" pitchFamily="18" charset="0"/>
                <a:cs typeface="Times New Roman" pitchFamily="18" charset="0"/>
              </a:rPr>
              <a:t>»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– луна, символ покоя, тайны, женственности, левая сторона тела. Эта система основана на союзе двух противоположностей – активности и покоя, мужественности и женственности, открытости и таинственности.</a:t>
            </a:r>
          </a:p>
          <a:p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Дети , как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маленькие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йоги, они естественности, открыты, чистые и гибкие, регулярные занятия обогащают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личность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ребенка.                                                                                                        </a:t>
            </a:r>
          </a:p>
        </p:txBody>
      </p:sp>
      <p:pic>
        <p:nvPicPr>
          <p:cNvPr id="4" name="Picture 2" descr="C:\Users\Andrei\Desktop\IMG_20191206_09301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20032" y="3541729"/>
            <a:ext cx="5327816" cy="39958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644053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2"/>
          <p:cNvSpPr txBox="1">
            <a:spLocks/>
          </p:cNvSpPr>
          <p:nvPr/>
        </p:nvSpPr>
        <p:spPr>
          <a:xfrm>
            <a:off x="791840" y="236594"/>
            <a:ext cx="8639783" cy="886229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>
            <a:defPPr lvl="0">
              <a:buSzPct val="45000"/>
              <a:buFont typeface="StarSymbol"/>
              <a:buNone/>
              <a:defRPr/>
            </a:defPPr>
            <a:lvl1pPr lvl="0" algn="ctr" rtl="0" hangingPunct="0">
              <a:buSzPct val="45000"/>
              <a:buFont typeface="StarSymbol"/>
              <a:buChar char="●"/>
              <a:tabLst/>
              <a:defRPr lang="x-none" sz="4400" b="0" i="0" u="none" strike="noStrike" kern="1200">
                <a:ln>
                  <a:noFill/>
                </a:ln>
                <a:latin typeface="Arial" pitchFamily="18"/>
                <a:cs typeface="Tahoma" pitchFamily="2"/>
              </a:defRPr>
            </a:lvl1pPr>
            <a:lvl2pPr lvl="1">
              <a:buSzPct val="45000"/>
              <a:buFont typeface="StarSymbol"/>
              <a:buChar char="●"/>
              <a:defRPr/>
            </a:lvl2pPr>
            <a:lvl3pPr lvl="2">
              <a:buSzPct val="45000"/>
              <a:buFont typeface="StarSymbol"/>
              <a:buChar char="●"/>
              <a:defRPr/>
            </a:lvl3pPr>
            <a:lvl4pPr lvl="3">
              <a:buSzPct val="45000"/>
              <a:buFont typeface="StarSymbol"/>
              <a:buChar char="●"/>
              <a:defRPr/>
            </a:lvl4pPr>
            <a:lvl5pPr lvl="4">
              <a:buSzPct val="45000"/>
              <a:buFont typeface="StarSymbol"/>
              <a:buChar char="●"/>
              <a:defRPr/>
            </a:lvl5pPr>
            <a:lvl6pPr lvl="5">
              <a:buSzPct val="45000"/>
              <a:buFont typeface="StarSymbol"/>
              <a:buChar char="●"/>
              <a:defRPr/>
            </a:lvl6pPr>
            <a:lvl7pPr lvl="6">
              <a:buSzPct val="45000"/>
              <a:buFont typeface="StarSymbol"/>
              <a:buChar char="●"/>
              <a:defRPr/>
            </a:lvl7pPr>
            <a:lvl8pPr lvl="7">
              <a:buSzPct val="45000"/>
              <a:buFont typeface="StarSymbol"/>
              <a:buChar char="●"/>
              <a:defRPr/>
            </a:lvl8pPr>
            <a:lvl9pPr lvl="8">
              <a:buSzPct val="45000"/>
              <a:buFont typeface="StarSymbol"/>
              <a:buChar char="●"/>
              <a:defRPr/>
            </a:lvl9pPr>
          </a:lstStyle>
          <a:p>
            <a:pPr>
              <a:buFont typeface="StarSymbol"/>
              <a:buNone/>
            </a:pPr>
            <a:r>
              <a:rPr lang="ru-RU" sz="72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Что такое йога?</a:t>
            </a:r>
            <a:endParaRPr lang="ru-RU" sz="72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91840" y="1403574"/>
            <a:ext cx="842493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ea typeface="Arial Unicode MS" panose="020B0604020202020204" pitchFamily="34" charset="-128"/>
                <a:cs typeface="Times New Roman" pitchFamily="18" charset="0"/>
              </a:rPr>
              <a:t>Йога </a:t>
            </a:r>
            <a:r>
              <a:rPr lang="ru-RU" sz="2400" dirty="0" smtClean="0">
                <a:latin typeface="Times New Roman" pitchFamily="18" charset="0"/>
                <a:ea typeface="Arial Unicode MS" panose="020B0604020202020204" pitchFamily="34" charset="-128"/>
                <a:cs typeface="Times New Roman" pitchFamily="18" charset="0"/>
              </a:rPr>
              <a:t>– это комплекс занятий, нетрадиционная </a:t>
            </a:r>
            <a:r>
              <a:rPr lang="ru-RU" sz="2400" dirty="0">
                <a:latin typeface="Times New Roman" pitchFamily="18" charset="0"/>
                <a:ea typeface="Arial Unicode MS" panose="020B0604020202020204" pitchFamily="34" charset="-128"/>
                <a:cs typeface="Times New Roman" pitchFamily="18" charset="0"/>
              </a:rPr>
              <a:t>техника сохранения и укрепления здоровья </a:t>
            </a:r>
            <a:r>
              <a:rPr lang="ru-RU" sz="2400" dirty="0" smtClean="0">
                <a:latin typeface="Times New Roman" pitchFamily="18" charset="0"/>
                <a:ea typeface="Arial Unicode MS" panose="020B0604020202020204" pitchFamily="34" charset="-128"/>
                <a:cs typeface="Times New Roman" pitchFamily="18" charset="0"/>
              </a:rPr>
              <a:t>детей, которая зарекомендовала себя наилучшим образом. </a:t>
            </a:r>
          </a:p>
          <a:p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Arial Unicode MS" panose="020B0604020202020204" pitchFamily="34" charset="-128"/>
              <a:cs typeface="Times New Roman" pitchFamily="18" charset="0"/>
            </a:endParaRPr>
          </a:p>
          <a:p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endParaRPr lang="ru-RU" dirty="0" smtClean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pic>
        <p:nvPicPr>
          <p:cNvPr id="7" name="Picture 2" descr="C:\Users\Andrei\Desktop\IMG_20191206_09285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397903" y="2699717"/>
            <a:ext cx="7028889" cy="48599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18302490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2"/>
          <p:cNvSpPr txBox="1">
            <a:spLocks/>
          </p:cNvSpPr>
          <p:nvPr/>
        </p:nvSpPr>
        <p:spPr>
          <a:xfrm>
            <a:off x="791840" y="236594"/>
            <a:ext cx="8639783" cy="886229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>
            <a:defPPr lvl="0">
              <a:buSzPct val="45000"/>
              <a:buFont typeface="StarSymbol"/>
              <a:buNone/>
              <a:defRPr/>
            </a:defPPr>
            <a:lvl1pPr lvl="0" algn="ctr" rtl="0" hangingPunct="0">
              <a:buSzPct val="45000"/>
              <a:buFont typeface="StarSymbol"/>
              <a:buChar char="●"/>
              <a:tabLst/>
              <a:defRPr lang="x-none" sz="4400" b="0" i="0" u="none" strike="noStrike" kern="1200">
                <a:ln>
                  <a:noFill/>
                </a:ln>
                <a:latin typeface="Arial" pitchFamily="18"/>
                <a:cs typeface="Tahoma" pitchFamily="2"/>
              </a:defRPr>
            </a:lvl1pPr>
            <a:lvl2pPr lvl="1">
              <a:buSzPct val="45000"/>
              <a:buFont typeface="StarSymbol"/>
              <a:buChar char="●"/>
              <a:defRPr/>
            </a:lvl2pPr>
            <a:lvl3pPr lvl="2">
              <a:buSzPct val="45000"/>
              <a:buFont typeface="StarSymbol"/>
              <a:buChar char="●"/>
              <a:defRPr/>
            </a:lvl3pPr>
            <a:lvl4pPr lvl="3">
              <a:buSzPct val="45000"/>
              <a:buFont typeface="StarSymbol"/>
              <a:buChar char="●"/>
              <a:defRPr/>
            </a:lvl4pPr>
            <a:lvl5pPr lvl="4">
              <a:buSzPct val="45000"/>
              <a:buFont typeface="StarSymbol"/>
              <a:buChar char="●"/>
              <a:defRPr/>
            </a:lvl5pPr>
            <a:lvl6pPr lvl="5">
              <a:buSzPct val="45000"/>
              <a:buFont typeface="StarSymbol"/>
              <a:buChar char="●"/>
              <a:defRPr/>
            </a:lvl6pPr>
            <a:lvl7pPr lvl="6">
              <a:buSzPct val="45000"/>
              <a:buFont typeface="StarSymbol"/>
              <a:buChar char="●"/>
              <a:defRPr/>
            </a:lvl7pPr>
            <a:lvl8pPr lvl="7">
              <a:buSzPct val="45000"/>
              <a:buFont typeface="StarSymbol"/>
              <a:buChar char="●"/>
              <a:defRPr/>
            </a:lvl8pPr>
            <a:lvl9pPr lvl="8">
              <a:buSzPct val="45000"/>
              <a:buFont typeface="StarSymbol"/>
              <a:buChar char="●"/>
              <a:defRPr/>
            </a:lvl9pPr>
          </a:lstStyle>
          <a:p>
            <a:pPr>
              <a:buFont typeface="StarSymbol"/>
              <a:buNone/>
            </a:pPr>
            <a:r>
              <a:rPr lang="ru-RU" sz="72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Чем полезна йога?</a:t>
            </a:r>
            <a:endParaRPr lang="ru-RU" sz="72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59792" y="1187549"/>
            <a:ext cx="914501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Улучшает состояние здоровья ребенка, укрепляет вестибулярный аппарат, развивает координацию и гибкость.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Наполняет организм ребенка энергией, позволяет поддерживать хорошую физическую форму.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Вырабатывает у ребенка эмоциональную устойчивость, терпение, спокойствие и душевное равновесие.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Формирует положительное отношение к окружающему миру, учит его вести правильный образ жизни без формирования вредных привычек.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осстанавливает иммунитет, помогает ребенку переключить внимание с болезни на более позитивные вещи: общение, положительные эмоции, самопознание.</a:t>
            </a:r>
          </a:p>
        </p:txBody>
      </p:sp>
    </p:spTree>
    <p:extLst>
      <p:ext uri="{BB962C8B-B14F-4D97-AF65-F5344CB8AC3E}">
        <p14:creationId xmlns:p14="http://schemas.microsoft.com/office/powerpoint/2010/main" xmlns="" val="29413303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71759" y="323453"/>
            <a:ext cx="1000886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Хатха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-йога – это специальная йога для детей, основанная на позах животных и окружающих предметах, доступных дошкольникам. Для занятий не требуется особых приспособлений и сложного инвентаря.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5" descr="IMG_20180112_092707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2015976" y="2849565"/>
            <a:ext cx="5904407" cy="47101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1827391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-1" y="179437"/>
            <a:ext cx="10080625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Дошкольники 5-7 лет, без ограничений по группе здоровья, имеющие низкий уровень развития физических качеств, отклонения в эмоционально- волевой сфере, трудно адаптируемые. 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Программа носит развивающий характер. 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Продолжительность занятия с детьми 6-го года жизни – 30 минут, с детьми 7-го года жизни – 35 минут.</a:t>
            </a:r>
          </a:p>
          <a:p>
            <a:endParaRPr lang="ru-RU" b="1" dirty="0"/>
          </a:p>
        </p:txBody>
      </p:sp>
      <p:pic>
        <p:nvPicPr>
          <p:cNvPr id="2050" name="Picture 2" descr="C:\Users\Andrei\Desktop\йога\IMG_20201103_15340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600152" y="1874013"/>
            <a:ext cx="4284476" cy="57126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31607468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2"/>
          <p:cNvSpPr txBox="1">
            <a:spLocks/>
          </p:cNvSpPr>
          <p:nvPr/>
        </p:nvSpPr>
        <p:spPr>
          <a:xfrm>
            <a:off x="215776" y="107429"/>
            <a:ext cx="3096344" cy="518906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>
            <a:defPPr lvl="0">
              <a:buSzPct val="45000"/>
              <a:buFont typeface="StarSymbol"/>
              <a:buNone/>
              <a:defRPr/>
            </a:defPPr>
            <a:lvl1pPr lvl="0" algn="ctr" rtl="0" hangingPunct="0">
              <a:buSzPct val="45000"/>
              <a:buFont typeface="StarSymbol"/>
              <a:buChar char="●"/>
              <a:tabLst/>
              <a:defRPr lang="x-none" sz="4400" b="0" i="0" u="none" strike="noStrike" kern="1200">
                <a:ln>
                  <a:noFill/>
                </a:ln>
                <a:latin typeface="Arial" pitchFamily="18"/>
                <a:cs typeface="Tahoma" pitchFamily="2"/>
              </a:defRPr>
            </a:lvl1pPr>
            <a:lvl2pPr lvl="1">
              <a:buSzPct val="45000"/>
              <a:buFont typeface="StarSymbol"/>
              <a:buChar char="●"/>
              <a:defRPr/>
            </a:lvl2pPr>
            <a:lvl3pPr lvl="2">
              <a:buSzPct val="45000"/>
              <a:buFont typeface="StarSymbol"/>
              <a:buChar char="●"/>
              <a:defRPr/>
            </a:lvl3pPr>
            <a:lvl4pPr lvl="3">
              <a:buSzPct val="45000"/>
              <a:buFont typeface="StarSymbol"/>
              <a:buChar char="●"/>
              <a:defRPr/>
            </a:lvl4pPr>
            <a:lvl5pPr lvl="4">
              <a:buSzPct val="45000"/>
              <a:buFont typeface="StarSymbol"/>
              <a:buChar char="●"/>
              <a:defRPr/>
            </a:lvl5pPr>
            <a:lvl6pPr lvl="5">
              <a:buSzPct val="45000"/>
              <a:buFont typeface="StarSymbol"/>
              <a:buChar char="●"/>
              <a:defRPr/>
            </a:lvl6pPr>
            <a:lvl7pPr lvl="6">
              <a:buSzPct val="45000"/>
              <a:buFont typeface="StarSymbol"/>
              <a:buChar char="●"/>
              <a:defRPr/>
            </a:lvl7pPr>
            <a:lvl8pPr lvl="7">
              <a:buSzPct val="45000"/>
              <a:buFont typeface="StarSymbol"/>
              <a:buChar char="●"/>
              <a:defRPr/>
            </a:lvl8pPr>
            <a:lvl9pPr lvl="8">
              <a:buSzPct val="45000"/>
              <a:buFont typeface="StarSymbol"/>
              <a:buChar char="●"/>
              <a:defRPr/>
            </a:lvl9pPr>
          </a:lstStyle>
          <a:p>
            <a:pPr>
              <a:buFont typeface="StarSymbol"/>
              <a:buNone/>
            </a:pPr>
            <a:endParaRPr lang="ru-RU" sz="1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Заголовок 2"/>
          <p:cNvSpPr txBox="1">
            <a:spLocks/>
          </p:cNvSpPr>
          <p:nvPr/>
        </p:nvSpPr>
        <p:spPr>
          <a:xfrm>
            <a:off x="1700369" y="183220"/>
            <a:ext cx="8639783" cy="886229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>
            <a:defPPr lvl="0">
              <a:buSzPct val="45000"/>
              <a:buFont typeface="StarSymbol"/>
              <a:buNone/>
              <a:defRPr/>
            </a:defPPr>
            <a:lvl1pPr lvl="0" algn="ctr" rtl="0" hangingPunct="0">
              <a:buSzPct val="45000"/>
              <a:buFont typeface="StarSymbol"/>
              <a:buChar char="●"/>
              <a:tabLst/>
              <a:defRPr lang="x-none" sz="4400" b="0" i="0" u="none" strike="noStrike" kern="1200">
                <a:ln>
                  <a:noFill/>
                </a:ln>
                <a:latin typeface="Arial" pitchFamily="18"/>
                <a:cs typeface="Tahoma" pitchFamily="2"/>
              </a:defRPr>
            </a:lvl1pPr>
            <a:lvl2pPr lvl="1">
              <a:buSzPct val="45000"/>
              <a:buFont typeface="StarSymbol"/>
              <a:buChar char="●"/>
              <a:defRPr/>
            </a:lvl2pPr>
            <a:lvl3pPr lvl="2">
              <a:buSzPct val="45000"/>
              <a:buFont typeface="StarSymbol"/>
              <a:buChar char="●"/>
              <a:defRPr/>
            </a:lvl3pPr>
            <a:lvl4pPr lvl="3">
              <a:buSzPct val="45000"/>
              <a:buFont typeface="StarSymbol"/>
              <a:buChar char="●"/>
              <a:defRPr/>
            </a:lvl4pPr>
            <a:lvl5pPr lvl="4">
              <a:buSzPct val="45000"/>
              <a:buFont typeface="StarSymbol"/>
              <a:buChar char="●"/>
              <a:defRPr/>
            </a:lvl5pPr>
            <a:lvl6pPr lvl="5">
              <a:buSzPct val="45000"/>
              <a:buFont typeface="StarSymbol"/>
              <a:buChar char="●"/>
              <a:defRPr/>
            </a:lvl6pPr>
            <a:lvl7pPr lvl="6">
              <a:buSzPct val="45000"/>
              <a:buFont typeface="StarSymbol"/>
              <a:buChar char="●"/>
              <a:defRPr/>
            </a:lvl7pPr>
            <a:lvl8pPr lvl="7">
              <a:buSzPct val="45000"/>
              <a:buFont typeface="StarSymbol"/>
              <a:buChar char="●"/>
              <a:defRPr/>
            </a:lvl8pPr>
            <a:lvl9pPr lvl="8">
              <a:buSzPct val="45000"/>
              <a:buFont typeface="StarSymbol"/>
              <a:buChar char="●"/>
              <a:defRPr/>
            </a:lvl9pPr>
          </a:lstStyle>
          <a:p>
            <a:pPr>
              <a:buFont typeface="StarSymbol"/>
              <a:buNone/>
            </a:pPr>
            <a:endParaRPr lang="ru-RU" sz="72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47824" y="323453"/>
            <a:ext cx="6911851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 работе применяю:</a:t>
            </a:r>
          </a:p>
          <a:p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-массаж и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самомассаж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-позы йоги (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асаны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-суставную гимнастику;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-гимнастику для глаз;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-упражнения на релаксацию;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-дыхательные упражнения;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-пальчиковую гимнастику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Andrei\Desktop\йога\IMG_20211116_10122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544367" y="1366987"/>
            <a:ext cx="4644517" cy="61926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34791072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1664</TotalTime>
  <Words>1056</Words>
  <Application>Microsoft Office PowerPoint</Application>
  <PresentationFormat>Произвольный</PresentationFormat>
  <Paragraphs>110</Paragraphs>
  <Slides>21</Slides>
  <Notes>2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Default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АО «КБП» детский сад №111</dc:title>
  <dc:creator>Emely</dc:creator>
  <cp:lastModifiedBy>Andrei Bogomolov</cp:lastModifiedBy>
  <cp:revision>188</cp:revision>
  <dcterms:created xsi:type="dcterms:W3CDTF">2009-04-16T11:32:32Z</dcterms:created>
  <dcterms:modified xsi:type="dcterms:W3CDTF">2023-07-07T03:14:47Z</dcterms:modified>
</cp:coreProperties>
</file>