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2" r:id="rId4"/>
    <p:sldId id="260" r:id="rId5"/>
    <p:sldId id="270" r:id="rId6"/>
    <p:sldId id="275" r:id="rId7"/>
    <p:sldId id="276" r:id="rId8"/>
    <p:sldId id="273" r:id="rId9"/>
    <p:sldId id="278" r:id="rId10"/>
    <p:sldId id="279" r:id="rId11"/>
    <p:sldId id="272" r:id="rId12"/>
    <p:sldId id="271" r:id="rId13"/>
    <p:sldId id="27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34B41B-2AA3-402B-BABD-38ED9C97BAE7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FBC406-8B91-4FDF-ACDF-B1224C4576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823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FBC406-8B91-4FDF-ACDF-B1224C4576B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FBC406-8B91-4FDF-ACDF-B1224C4576B3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755576" y="260648"/>
            <a:ext cx="8208912" cy="6336704"/>
          </a:xfrm>
          <a:prstGeom prst="roundRect">
            <a:avLst/>
          </a:prstGeom>
          <a:ln w="381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1CFB-5018-46E4-BDF9-658D4BD12052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B786A-0F1F-4B17-97D5-16B45D1ACF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кругленный прямоугольник 7"/>
          <p:cNvSpPr/>
          <p:nvPr userDrawn="1"/>
        </p:nvSpPr>
        <p:spPr>
          <a:xfrm>
            <a:off x="187896" y="260648"/>
            <a:ext cx="783704" cy="6336704"/>
          </a:xfrm>
          <a:prstGeom prst="roundRect">
            <a:avLst/>
          </a:prstGeom>
          <a:ln w="381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476" y="130324"/>
            <a:ext cx="1374448" cy="659735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548680"/>
            <a:ext cx="7272808" cy="545745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450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1CFB-5018-46E4-BDF9-658D4BD12052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B786A-0F1F-4B17-97D5-16B45D1ACF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538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1CFB-5018-46E4-BDF9-658D4BD12052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B786A-0F1F-4B17-97D5-16B45D1ACF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952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4869160"/>
            <a:ext cx="1190625" cy="1733550"/>
          </a:xfrm>
          <a:prstGeom prst="rect">
            <a:avLst/>
          </a:prstGeom>
        </p:spPr>
      </p:pic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3241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1CFB-5018-46E4-BDF9-658D4BD12052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B786A-0F1F-4B17-97D5-16B45D1ACF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926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1CFB-5018-46E4-BDF9-658D4BD12052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B786A-0F1F-4B17-97D5-16B45D1ACF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93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1CFB-5018-46E4-BDF9-658D4BD12052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B786A-0F1F-4B17-97D5-16B45D1ACF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382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1CFB-5018-46E4-BDF9-658D4BD12052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B786A-0F1F-4B17-97D5-16B45D1ACF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932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10" y="4453638"/>
            <a:ext cx="2104050" cy="221572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1CFB-5018-46E4-BDF9-658D4BD12052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B786A-0F1F-4B17-97D5-16B45D1ACF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мка 5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3241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0760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1CFB-5018-46E4-BDF9-658D4BD12052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B786A-0F1F-4B17-97D5-16B45D1ACF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Рамка 4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3241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3641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1CFB-5018-46E4-BDF9-658D4BD12052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B786A-0F1F-4B17-97D5-16B45D1ACF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602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1CFB-5018-46E4-BDF9-658D4BD12052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B786A-0F1F-4B17-97D5-16B45D1ACF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888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BF1CFB-5018-46E4-BDF9-658D4BD12052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B786A-0F1F-4B17-97D5-16B45D1ACF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9055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259632" y="1268760"/>
            <a:ext cx="5976664" cy="2880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79613" y="1700807"/>
            <a:ext cx="6262687" cy="2736305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7030A0"/>
                </a:solidFill>
              </a:rPr>
              <a:t>Здоровьесберегающие</a:t>
            </a:r>
            <a:r>
              <a:rPr lang="ru-RU" b="1" dirty="0" smtClean="0">
                <a:solidFill>
                  <a:srgbClr val="7030A0"/>
                </a:solidFill>
              </a:rPr>
              <a:t> технологии на уроке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музыки</a:t>
            </a:r>
            <a:r>
              <a:rPr lang="ru-RU" sz="4400" dirty="0"/>
              <a:t/>
            </a:r>
            <a:br>
              <a:rPr lang="ru-RU" sz="4400" dirty="0"/>
            </a:br>
            <a:endParaRPr lang="ru-RU" sz="4400" dirty="0"/>
          </a:p>
        </p:txBody>
      </p:sp>
      <p:sp>
        <p:nvSpPr>
          <p:cNvPr id="6" name="Text Box 5"/>
          <p:cNvSpPr txBox="1">
            <a:spLocks noGrp="1" noChangeArrowheads="1"/>
          </p:cNvSpPr>
          <p:nvPr>
            <p:ph type="subTitle" idx="1"/>
          </p:nvPr>
        </p:nvSpPr>
        <p:spPr bwMode="auto">
          <a:xfrm>
            <a:off x="1691680" y="4725144"/>
            <a:ext cx="6472833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музыки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Лаптева Светлана Юрьевна 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222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330772"/>
            <a:ext cx="70157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chemeClr val="accent4">
                    <a:lumMod val="75000"/>
                  </a:schemeClr>
                </a:solidFill>
              </a:rPr>
              <a:t>Основной комплекс дыхательных</a:t>
            </a:r>
          </a:p>
          <a:p>
            <a:r>
              <a:rPr lang="ru-RU" sz="3600" b="1" dirty="0">
                <a:solidFill>
                  <a:schemeClr val="accent4">
                    <a:lumMod val="75000"/>
                  </a:schemeClr>
                </a:solidFill>
              </a:rPr>
              <a:t>упражнений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5536" y="4149080"/>
            <a:ext cx="83529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Упражнения выполняются количество раз, кратное 8, лучше </a:t>
            </a:r>
            <a:r>
              <a:rPr lang="ru-RU" sz="2400" dirty="0" smtClean="0"/>
              <a:t>всего “</a:t>
            </a:r>
            <a:r>
              <a:rPr lang="ru-RU" sz="2400" dirty="0" err="1" smtClean="0"/>
              <a:t>стрельниковская</a:t>
            </a:r>
            <a:r>
              <a:rPr lang="ru-RU" sz="2400" dirty="0" smtClean="0"/>
              <a:t> </a:t>
            </a:r>
            <a:r>
              <a:rPr lang="ru-RU" sz="2400" dirty="0"/>
              <a:t>сотня” - 96 раз, но, поскольку эта гимнастика – </a:t>
            </a:r>
            <a:r>
              <a:rPr lang="ru-RU" sz="2400" dirty="0" smtClean="0"/>
              <a:t>один из </a:t>
            </a:r>
            <a:r>
              <a:rPr lang="ru-RU" sz="2400" dirty="0"/>
              <a:t>видов разминки на уроке, то количество движений </a:t>
            </a:r>
            <a:r>
              <a:rPr lang="ru-RU" sz="2400" dirty="0" smtClean="0"/>
              <a:t>регламентируется отведённым </a:t>
            </a:r>
            <a:r>
              <a:rPr lang="ru-RU" sz="2400" dirty="0"/>
              <a:t>на этот вид деятельности временем, примерно </a:t>
            </a:r>
            <a:r>
              <a:rPr lang="ru-RU" sz="2400" dirty="0" smtClean="0"/>
              <a:t>4-8 движений </a:t>
            </a:r>
            <a:r>
              <a:rPr lang="ru-RU" sz="2400" dirty="0"/>
              <a:t>каждого упражнения.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531101"/>
            <a:ext cx="7992888" cy="2617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49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4"/>
                </a:solidFill>
              </a:rPr>
              <a:t>Реализация </a:t>
            </a:r>
            <a:r>
              <a:rPr lang="ru-RU" sz="3600" b="1" dirty="0" err="1" smtClean="0">
                <a:solidFill>
                  <a:schemeClr val="accent4"/>
                </a:solidFill>
              </a:rPr>
              <a:t>здоровьесберегающих</a:t>
            </a:r>
            <a:r>
              <a:rPr lang="ru-RU" sz="3600" b="1" dirty="0" smtClean="0">
                <a:solidFill>
                  <a:schemeClr val="accent4"/>
                </a:solidFill>
              </a:rPr>
              <a:t> технологий</a:t>
            </a:r>
            <a:endParaRPr lang="ru-RU" sz="3600" dirty="0">
              <a:solidFill>
                <a:schemeClr val="accent4"/>
              </a:solidFill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395536" y="1268760"/>
            <a:ext cx="8291264" cy="39604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60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Зависит от многих составляющих: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активного участия в этом процессе самих учащихся;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создание </a:t>
            </a:r>
            <a:r>
              <a:rPr kumimoji="0" lang="ru-RU" sz="24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здоровьесберегающей</a:t>
            </a: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среды;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высокой профессиональной компетентности и грамотности педагогов;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планомерной работы с родителями;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тесного взаимодействия с социально-культурной сферой.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Содержимое 4" descr="sun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76256" y="4941168"/>
            <a:ext cx="1656184" cy="1489938"/>
          </a:xfrm>
          <a:prstGeom prst="rect">
            <a:avLst/>
          </a:prstGeom>
          <a:ln w="5715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4"/>
                </a:solidFill>
              </a:rPr>
              <a:t>Результаты </a:t>
            </a:r>
            <a:br>
              <a:rPr lang="ru-RU" sz="3600" b="1" dirty="0" smtClean="0">
                <a:solidFill>
                  <a:schemeClr val="accent4"/>
                </a:solidFill>
              </a:rPr>
            </a:br>
            <a:r>
              <a:rPr lang="ru-RU" sz="3600" b="1" dirty="0" smtClean="0">
                <a:solidFill>
                  <a:schemeClr val="accent4"/>
                </a:solidFill>
              </a:rPr>
              <a:t>музыкально-оздоровительной работы</a:t>
            </a:r>
            <a:endParaRPr lang="ru-RU" sz="3600" b="1" dirty="0">
              <a:solidFill>
                <a:schemeClr val="accent4"/>
              </a:solidFill>
            </a:endParaRPr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539552" y="1484785"/>
            <a:ext cx="8229600" cy="3960440"/>
          </a:xfrm>
        </p:spPr>
        <p:txBody>
          <a:bodyPr>
            <a:normAutofit/>
          </a:bodyPr>
          <a:lstStyle/>
          <a:p>
            <a:pPr lvl="0"/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Повышение уровня развития музыкальных и творческих способностей детей;</a:t>
            </a:r>
          </a:p>
          <a:p>
            <a:pPr lvl="0"/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Стабильность эмоционального благополучия каждого ученика;</a:t>
            </a:r>
          </a:p>
          <a:p>
            <a:pPr lvl="0"/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Повышение уровня речевого развития;</a:t>
            </a:r>
          </a:p>
          <a:p>
            <a:pPr lvl="0"/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Снижение уровня заболеваемости;</a:t>
            </a:r>
          </a:p>
          <a:p>
            <a:pPr lvl="0"/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Стабильность физической и умственной работоспособности во всех сезонах года, не зависимо от погоды. </a:t>
            </a:r>
          </a:p>
          <a:p>
            <a:endParaRPr lang="ru-RU" dirty="0"/>
          </a:p>
        </p:txBody>
      </p:sp>
      <p:pic>
        <p:nvPicPr>
          <p:cNvPr id="6" name="Содержимое 4" descr="su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5013176"/>
            <a:ext cx="1656184" cy="1489938"/>
          </a:xfrm>
          <a:prstGeom prst="rect">
            <a:avLst/>
          </a:prstGeom>
          <a:ln w="5715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4"/>
                </a:solidFill>
              </a:rPr>
              <a:t>Спасибо за  внимание!</a:t>
            </a:r>
            <a:endParaRPr lang="ru-RU" dirty="0"/>
          </a:p>
        </p:txBody>
      </p:sp>
      <p:pic>
        <p:nvPicPr>
          <p:cNvPr id="4" name="Picture 4" descr="kurnociki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844824"/>
            <a:ext cx="5472608" cy="44066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404664"/>
            <a:ext cx="8075240" cy="144016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4"/>
                </a:solidFill>
              </a:rPr>
              <a:t>Что  такое </a:t>
            </a:r>
            <a:r>
              <a:rPr lang="ru-RU" sz="3600" b="1" dirty="0" err="1" smtClean="0">
                <a:solidFill>
                  <a:srgbClr val="7030A0"/>
                </a:solidFill>
              </a:rPr>
              <a:t>здоровьесберегающие</a:t>
            </a:r>
            <a:r>
              <a:rPr lang="ru-RU" sz="3600" b="1" dirty="0" smtClean="0">
                <a:solidFill>
                  <a:srgbClr val="7030A0"/>
                </a:solidFill>
              </a:rPr>
              <a:t> технологии</a:t>
            </a:r>
            <a:r>
              <a:rPr lang="ru-RU" sz="3600" b="1" dirty="0" smtClean="0">
                <a:solidFill>
                  <a:schemeClr val="accent4"/>
                </a:solidFill>
              </a:rPr>
              <a:t>?</a:t>
            </a:r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899592" y="2060848"/>
            <a:ext cx="7787208" cy="4070077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          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Это система мер, направленных на 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 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поддержание и улучшение здоровья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 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участников образовательного процесса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 descr="zametka9healt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4005064"/>
            <a:ext cx="3816424" cy="24254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159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chemeClr val="accent4"/>
                </a:solidFill>
              </a:rPr>
              <a:t>Зачем это </a:t>
            </a:r>
            <a:r>
              <a:rPr lang="ru-RU" sz="3600" b="1" dirty="0" smtClean="0">
                <a:solidFill>
                  <a:srgbClr val="7030A0"/>
                </a:solidFill>
              </a:rPr>
              <a:t>нужно</a:t>
            </a:r>
            <a:r>
              <a:rPr lang="ru-RU" dirty="0" smtClean="0">
                <a:solidFill>
                  <a:schemeClr val="accent4"/>
                </a:solidFill>
              </a:rPr>
              <a:t>?</a:t>
            </a:r>
            <a:endParaRPr lang="ru-RU" dirty="0">
              <a:solidFill>
                <a:schemeClr val="accent4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412776"/>
            <a:ext cx="76328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Здоровье детей – это приоритетное направление в любой педагогике и любом образовательном учреждении. Если ребенок нездоров, он неспособен усваивать материал и участвовать в образовательном процессе. Поэтому любой педагог должен владеть </a:t>
            </a:r>
            <a:r>
              <a:rPr lang="ru-RU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здоровьесберегающими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технологиями и активно включать их в урок.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6" name="Picture 4" descr="51e5eb8725799child_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25096" y="4149080"/>
            <a:ext cx="5648632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147248" cy="129614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4"/>
                </a:solidFill>
              </a:rPr>
              <a:t>Виды музыкальной деятельности, способствующие </a:t>
            </a:r>
            <a:r>
              <a:rPr lang="ru-RU" sz="3600" b="1" dirty="0" err="1" smtClean="0">
                <a:solidFill>
                  <a:schemeClr val="accent4"/>
                </a:solidFill>
              </a:rPr>
              <a:t>здоровьесбережению</a:t>
            </a:r>
            <a:endParaRPr lang="ru-RU" sz="3600" b="1" dirty="0">
              <a:solidFill>
                <a:schemeClr val="accent4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2060847"/>
            <a:ext cx="8075240" cy="439248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Дыхательные упражнения</a:t>
            </a:r>
          </a:p>
          <a:p>
            <a:pPr>
              <a:lnSpc>
                <a:spcPct val="90000"/>
              </a:lnSpc>
            </a:pP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Игра на флейте</a:t>
            </a:r>
          </a:p>
          <a:p>
            <a:pPr>
              <a:lnSpc>
                <a:spcPct val="90000"/>
              </a:lnSpc>
            </a:pP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Двигательные упражнения</a:t>
            </a:r>
          </a:p>
          <a:p>
            <a:pPr>
              <a:lnSpc>
                <a:spcPct val="90000"/>
              </a:lnSpc>
            </a:pP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Работа с ритмами</a:t>
            </a:r>
          </a:p>
          <a:p>
            <a:pPr>
              <a:lnSpc>
                <a:spcPct val="90000"/>
              </a:lnSpc>
            </a:pP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Активное слушание</a:t>
            </a:r>
          </a:p>
          <a:p>
            <a:pPr>
              <a:lnSpc>
                <a:spcPct val="90000"/>
              </a:lnSpc>
            </a:pP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Пение (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 cappella</a:t>
            </a: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с сопровождением)</a:t>
            </a:r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Речевые упражнения</a:t>
            </a:r>
          </a:p>
          <a:p>
            <a:pPr>
              <a:lnSpc>
                <a:spcPct val="90000"/>
              </a:lnSpc>
            </a:pP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Музыкальные импровизации</a:t>
            </a:r>
          </a:p>
        </p:txBody>
      </p:sp>
      <p:pic>
        <p:nvPicPr>
          <p:cNvPr id="4" name="Picture 4" descr="дети с инструментами картин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1988840"/>
            <a:ext cx="1955715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chemeClr val="accent4"/>
                </a:solidFill>
              </a:rPr>
              <a:t>"Кто много поет, того хворь не берет!"</a:t>
            </a:r>
            <a:endParaRPr lang="ru-RU" sz="3600" dirty="0">
              <a:solidFill>
                <a:schemeClr val="accent4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340768"/>
            <a:ext cx="78488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000" b="1" dirty="0" smtClean="0"/>
              <a:t>ГЛАСНЫЕ ЗВУКИ</a:t>
            </a:r>
            <a:endParaRPr lang="ru-RU" sz="2000" dirty="0" smtClean="0"/>
          </a:p>
          <a:p>
            <a:r>
              <a:rPr lang="ru-RU" sz="2000" b="1" dirty="0" smtClean="0"/>
              <a:t>А-</a:t>
            </a:r>
            <a:r>
              <a:rPr lang="ru-RU" sz="2000" dirty="0" smtClean="0"/>
              <a:t> снимает любые спазмы, лечит сердце и желчный пузырь;</a:t>
            </a:r>
          </a:p>
          <a:p>
            <a:r>
              <a:rPr lang="ru-RU" sz="2000" b="1" dirty="0" smtClean="0"/>
              <a:t>Э- </a:t>
            </a:r>
            <a:r>
              <a:rPr lang="ru-RU" sz="2000" dirty="0" smtClean="0"/>
              <a:t>улучшает работу головного мозга;</a:t>
            </a:r>
          </a:p>
          <a:p>
            <a:r>
              <a:rPr lang="ru-RU" sz="2000" b="1" dirty="0" smtClean="0"/>
              <a:t>И- </a:t>
            </a:r>
            <a:r>
              <a:rPr lang="ru-RU" sz="2000" dirty="0" smtClean="0"/>
              <a:t>лечит глаза, уши, стимулирует сердечную деятельность, «прочищает» нос;</a:t>
            </a:r>
          </a:p>
          <a:p>
            <a:r>
              <a:rPr lang="ru-RU" sz="2000" b="1" dirty="0" smtClean="0"/>
              <a:t>О- </a:t>
            </a:r>
            <a:r>
              <a:rPr lang="ru-RU" sz="2000" dirty="0" smtClean="0"/>
              <a:t>оживляет деятельность поджелудочной железы, устраняет проблемы с сердцем;</a:t>
            </a:r>
          </a:p>
          <a:p>
            <a:r>
              <a:rPr lang="ru-RU" sz="2000" b="1" dirty="0" smtClean="0"/>
              <a:t>У- </a:t>
            </a:r>
            <a:r>
              <a:rPr lang="ru-RU" sz="2000" dirty="0" smtClean="0"/>
              <a:t>улучшает дыхание, стимулирует работу почек, мочевого пузыря;</a:t>
            </a:r>
          </a:p>
          <a:p>
            <a:r>
              <a:rPr lang="ru-RU" sz="2000" b="1" dirty="0" smtClean="0"/>
              <a:t>Ы- </a:t>
            </a:r>
            <a:r>
              <a:rPr lang="ru-RU" sz="2000" dirty="0" smtClean="0"/>
              <a:t>лечит уши, улучшает дыхание.</a:t>
            </a:r>
          </a:p>
        </p:txBody>
      </p:sp>
      <p:pic>
        <p:nvPicPr>
          <p:cNvPr id="4" name="Picture 2" descr="C:\Users\Дом\Downloads\24186-1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4509120"/>
            <a:ext cx="3744416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4"/>
                </a:solidFill>
              </a:rPr>
              <a:t>Звукосочетания</a:t>
            </a:r>
            <a:br>
              <a:rPr lang="ru-RU" sz="3600" b="1" dirty="0" smtClean="0">
                <a:solidFill>
                  <a:schemeClr val="accent4"/>
                </a:solidFill>
              </a:rPr>
            </a:br>
            <a:endParaRPr lang="ru-RU" sz="3600" b="1" dirty="0">
              <a:solidFill>
                <a:schemeClr val="accent4"/>
              </a:solidFill>
            </a:endParaRPr>
          </a:p>
        </p:txBody>
      </p:sp>
      <p:sp>
        <p:nvSpPr>
          <p:cNvPr id="5" name="Содержимое 2"/>
          <p:cNvSpPr txBox="1">
            <a:spLocks noGrp="1"/>
          </p:cNvSpPr>
          <p:nvPr>
            <p:ph idx="1"/>
          </p:nvPr>
        </p:nvSpPr>
        <p:spPr>
          <a:xfrm>
            <a:off x="467544" y="980728"/>
            <a:ext cx="8219256" cy="5145435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90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ОМ – снижает кровяное давление;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90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АЙ, ПА – снижают боли в сердце;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90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УХ, ОХ, АХ – стимулируют выброс из организма отработанных веществ и негативной энергии.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90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90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Научно доказана целебная сила произнесения и некоторых отдельных СОГЛАСНЫХ звуков (лучше их </a:t>
            </a:r>
            <a:r>
              <a:rPr kumimoji="0" lang="ru-RU" sz="290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пропевать</a:t>
            </a:r>
            <a:r>
              <a:rPr kumimoji="0" lang="ru-RU" sz="290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90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90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В, Н, М – улучшает работу головного мозга;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90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 – лечит кишечник, сердце, легкие;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90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Ш – лечит печень;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90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 – улучшает дыхание;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90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К, Щ – лечат уши;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90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 – лечит сердечные заболевания.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90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4"/>
                </a:solidFill>
              </a:rPr>
              <a:t>Пальчиковые  игры</a:t>
            </a:r>
            <a:r>
              <a:rPr lang="ru-RU" sz="3600" b="1" u="sng" dirty="0" smtClean="0"/>
              <a:t/>
            </a:r>
            <a:br>
              <a:rPr lang="ru-RU" sz="3600" b="1" u="sng" dirty="0" smtClean="0"/>
            </a:br>
            <a:endParaRPr lang="ru-RU" sz="3600" b="1" dirty="0"/>
          </a:p>
        </p:txBody>
      </p:sp>
      <p:sp>
        <p:nvSpPr>
          <p:cNvPr id="4" name="Содержимое 3"/>
          <p:cNvSpPr txBox="1">
            <a:spLocks/>
          </p:cNvSpPr>
          <p:nvPr/>
        </p:nvSpPr>
        <p:spPr>
          <a:xfrm>
            <a:off x="467544" y="620688"/>
            <a:ext cx="8219256" cy="430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Важное место на музыкальных занятиях занимают пальчиковые игры и сказки, которые исполняются как песенки или произносятся под музыку. 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Игры развивают речь ребенка, двигательные качества, повышают координационные способности пальцев рук (подготовка к рисованию, письму), соединяют пальцевую пластику с выразительным мелодическим и речевым интонированием, формируют образно-ассоциативное мышление на основе устного русского народного творчества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600" b="1" dirty="0" err="1" smtClean="0">
                <a:solidFill>
                  <a:schemeClr val="accent4"/>
                </a:solidFill>
              </a:rPr>
              <a:t>Здоровьесберегающие</a:t>
            </a:r>
            <a:r>
              <a:rPr lang="ru-RU" sz="3600" b="1" dirty="0" smtClean="0">
                <a:solidFill>
                  <a:schemeClr val="accent4"/>
                </a:solidFill>
              </a:rPr>
              <a:t> технологии хорового пения:</a:t>
            </a:r>
            <a:endParaRPr lang="ru-RU" sz="3600" b="1" dirty="0">
              <a:solidFill>
                <a:schemeClr val="accent4"/>
              </a:solidFill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Музыкотерапия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err="1" smtClean="0"/>
              <a:t>Вокалотерапия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err="1" smtClean="0"/>
              <a:t>Ритмотерапия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Фольклорная  </a:t>
            </a:r>
            <a:r>
              <a:rPr lang="ru-RU" dirty="0" err="1" smtClean="0"/>
              <a:t>арттерапия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Терапия  творчеством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err="1" smtClean="0"/>
              <a:t>Улыбкотерапия</a:t>
            </a:r>
            <a:endParaRPr lang="ru-RU" dirty="0"/>
          </a:p>
        </p:txBody>
      </p:sp>
      <p:pic>
        <p:nvPicPr>
          <p:cNvPr id="6" name="Picture 3" descr="G:\муз\B928FjUpsX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772816"/>
            <a:ext cx="3714776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6" y="404664"/>
            <a:ext cx="7920880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7030A0"/>
                </a:solidFill>
              </a:rPr>
              <a:t>Различные виды</a:t>
            </a:r>
          </a:p>
          <a:p>
            <a:r>
              <a:rPr lang="ru-RU" sz="3600" b="1" dirty="0">
                <a:solidFill>
                  <a:srgbClr val="7030A0"/>
                </a:solidFill>
              </a:rPr>
              <a:t>дыхательных упражнений.</a:t>
            </a:r>
          </a:p>
          <a:p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Лечебное воздействие гимнастики </a:t>
            </a:r>
            <a:r>
              <a:rPr lang="ru-RU" sz="2000" dirty="0" smtClean="0"/>
              <a:t>А.Н. Стрельниковой</a:t>
            </a:r>
            <a:endParaRPr lang="ru-RU" sz="2000" dirty="0"/>
          </a:p>
          <a:p>
            <a:endParaRPr lang="ru-R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Эта гимнастика восстанавливает дыхание, </a:t>
            </a:r>
            <a:r>
              <a:rPr lang="ru-RU" sz="2000" dirty="0" smtClean="0"/>
              <a:t>голос певцам </a:t>
            </a:r>
            <a:r>
              <a:rPr lang="ru-RU" sz="2000" dirty="0"/>
              <a:t>и </a:t>
            </a:r>
            <a:r>
              <a:rPr lang="ru-RU" sz="2000" dirty="0" smtClean="0"/>
              <a:t>чрезвычайно благотворно воздействует на </a:t>
            </a:r>
            <a:r>
              <a:rPr lang="ru-RU" sz="2000" dirty="0"/>
              <a:t>организм в целом:</a:t>
            </a:r>
          </a:p>
          <a:p>
            <a:endParaRPr lang="ru-R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восстанавливает нарушенное носовое дыхание</a:t>
            </a:r>
          </a:p>
          <a:p>
            <a:endParaRPr lang="ru-R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улучшает дренажную функцию бронхов</a:t>
            </a:r>
          </a:p>
          <a:p>
            <a:endParaRPr lang="ru-R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                          положительно </a:t>
            </a:r>
            <a:r>
              <a:rPr lang="ru-RU" sz="2000" dirty="0"/>
              <a:t>влияет на обменные </a:t>
            </a:r>
            <a:r>
              <a:rPr lang="ru-RU" sz="2000" dirty="0" smtClean="0"/>
              <a:t>процессы,              играющие важную </a:t>
            </a:r>
            <a:r>
              <a:rPr lang="ru-RU" sz="2000" dirty="0"/>
              <a:t>роль в </a:t>
            </a:r>
            <a:r>
              <a:rPr lang="ru-RU" sz="2000" dirty="0" err="1"/>
              <a:t>кровеснабжении</a:t>
            </a:r>
            <a:r>
              <a:rPr lang="ru-RU" sz="2000" dirty="0"/>
              <a:t>, в </a:t>
            </a:r>
            <a:r>
              <a:rPr lang="ru-RU" sz="2000" dirty="0" smtClean="0"/>
              <a:t>том числе </a:t>
            </a:r>
            <a:r>
              <a:rPr lang="ru-RU" sz="2000" dirty="0"/>
              <a:t>и лёгочной </a:t>
            </a:r>
            <a:r>
              <a:rPr lang="ru-RU" sz="2000" dirty="0" smtClean="0"/>
              <a:t>ткани  </a:t>
            </a:r>
            <a:endParaRPr lang="ru-RU" sz="2000" dirty="0"/>
          </a:p>
          <a:p>
            <a:endParaRPr lang="ru-R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                       повышает </a:t>
            </a:r>
            <a:r>
              <a:rPr lang="ru-RU" sz="2000" dirty="0"/>
              <a:t>общую сопротивляемость </a:t>
            </a:r>
            <a:r>
              <a:rPr lang="ru-RU" sz="2000" dirty="0" smtClean="0"/>
              <a:t>организма, его </a:t>
            </a:r>
            <a:r>
              <a:rPr lang="ru-RU" sz="2000" dirty="0"/>
              <a:t>тонус; </a:t>
            </a:r>
            <a:r>
              <a:rPr lang="ru-RU" sz="2000" dirty="0" smtClean="0"/>
              <a:t>               улучшает нервно-психическое состояние</a:t>
            </a:r>
            <a:r>
              <a:rPr lang="ru-RU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5815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489</Words>
  <Application>Microsoft Office PowerPoint</Application>
  <PresentationFormat>Экран (4:3)</PresentationFormat>
  <Paragraphs>90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Здоровьесберегающие технологии на уроке  музыки </vt:lpstr>
      <vt:lpstr>Что  такое здоровьесберегающие технологии? </vt:lpstr>
      <vt:lpstr>Зачем это нужно?</vt:lpstr>
      <vt:lpstr>Виды музыкальной деятельности, способствующие здоровьесбережению</vt:lpstr>
      <vt:lpstr>"Кто много поет, того хворь не берет!"</vt:lpstr>
      <vt:lpstr>Звукосочетания </vt:lpstr>
      <vt:lpstr>Пальчиковые  игры </vt:lpstr>
      <vt:lpstr>Здоровьесберегающие технологии хорового пения:</vt:lpstr>
      <vt:lpstr>Презентация PowerPoint</vt:lpstr>
      <vt:lpstr>Презентация PowerPoint</vt:lpstr>
      <vt:lpstr>Реализация здоровьесберегающих технологий</vt:lpstr>
      <vt:lpstr>Результаты  музыкально-оздоровительной работы</vt:lpstr>
      <vt:lpstr>Спасибо за 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«Детский 4»</dc:title>
  <dc:creator>Ольга</dc:creator>
  <cp:lastModifiedBy>Наталья</cp:lastModifiedBy>
  <cp:revision>19</cp:revision>
  <dcterms:created xsi:type="dcterms:W3CDTF">2016-05-26T19:45:43Z</dcterms:created>
  <dcterms:modified xsi:type="dcterms:W3CDTF">2023-07-06T16:27:14Z</dcterms:modified>
</cp:coreProperties>
</file>