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67" r:id="rId3"/>
    <p:sldId id="264" r:id="rId4"/>
    <p:sldId id="278" r:id="rId5"/>
    <p:sldId id="279" r:id="rId6"/>
    <p:sldId id="265" r:id="rId7"/>
    <p:sldId id="268" r:id="rId8"/>
    <p:sldId id="284" r:id="rId9"/>
    <p:sldId id="270" r:id="rId10"/>
    <p:sldId id="276" r:id="rId11"/>
    <p:sldId id="280" r:id="rId12"/>
    <p:sldId id="283" r:id="rId13"/>
    <p:sldId id="28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579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9EEA96B-E11F-4165-A54C-E9EE8AA95822}" type="doc">
      <dgm:prSet loTypeId="urn:microsoft.com/office/officeart/2005/8/layout/default#1" loCatId="list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103B2ED6-6D9D-478E-A0ED-DCDACC8533E5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Воспитание гармонически развитой творческой личности обучающихся</a:t>
          </a:r>
          <a:endParaRPr lang="ru-RU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38C260B-AFFC-4F0C-9A79-4DFC04EADCB3}" type="parTrans" cxnId="{E81B7AFA-3CA9-4292-89D4-4DBB6DC71A4C}">
      <dgm:prSet/>
      <dgm:spPr/>
      <dgm:t>
        <a:bodyPr/>
        <a:lstStyle/>
        <a:p>
          <a:endParaRPr lang="ru-RU"/>
        </a:p>
      </dgm:t>
    </dgm:pt>
    <dgm:pt modelId="{521814D4-9F99-4424-A716-13839EC9FEB5}" type="sibTrans" cxnId="{E81B7AFA-3CA9-4292-89D4-4DBB6DC71A4C}">
      <dgm:prSet/>
      <dgm:spPr/>
      <dgm:t>
        <a:bodyPr/>
        <a:lstStyle/>
        <a:p>
          <a:endParaRPr lang="ru-RU"/>
        </a:p>
      </dgm:t>
    </dgm:pt>
    <dgm:pt modelId="{D92F597C-76C5-4D1F-A849-13FC88D59D7F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Формирование активной жизненной позиции родителей и обучающихся</a:t>
          </a:r>
          <a:endParaRPr lang="ru-RU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BFEBFE5-C3ED-4503-9D42-2D13408F3C1A}" type="parTrans" cxnId="{9F22A571-6A47-47D5-BECE-F366BFD5CE71}">
      <dgm:prSet/>
      <dgm:spPr/>
      <dgm:t>
        <a:bodyPr/>
        <a:lstStyle/>
        <a:p>
          <a:endParaRPr lang="ru-RU"/>
        </a:p>
      </dgm:t>
    </dgm:pt>
    <dgm:pt modelId="{B10A7349-DA8C-4C67-B7E7-8E464A35CAB3}" type="sibTrans" cxnId="{9F22A571-6A47-47D5-BECE-F366BFD5CE71}">
      <dgm:prSet/>
      <dgm:spPr/>
      <dgm:t>
        <a:bodyPr/>
        <a:lstStyle/>
        <a:p>
          <a:endParaRPr lang="ru-RU"/>
        </a:p>
      </dgm:t>
    </dgm:pt>
    <dgm:pt modelId="{18BF8BBF-7FA7-4250-9016-863E1013A7A5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Привитие навыков здорового образа жизни</a:t>
          </a:r>
          <a:endParaRPr lang="ru-RU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A0000CE-0BB2-4178-BBFE-74CB16B4F028}" type="parTrans" cxnId="{43EFD8C5-F411-462F-9E64-85939D9A6065}">
      <dgm:prSet/>
      <dgm:spPr/>
      <dgm:t>
        <a:bodyPr/>
        <a:lstStyle/>
        <a:p>
          <a:endParaRPr lang="ru-RU"/>
        </a:p>
      </dgm:t>
    </dgm:pt>
    <dgm:pt modelId="{0A399F2B-E38E-4E91-9776-AC467A596CA0}" type="sibTrans" cxnId="{43EFD8C5-F411-462F-9E64-85939D9A6065}">
      <dgm:prSet/>
      <dgm:spPr/>
      <dgm:t>
        <a:bodyPr/>
        <a:lstStyle/>
        <a:p>
          <a:endParaRPr lang="ru-RU"/>
        </a:p>
      </dgm:t>
    </dgm:pt>
    <dgm:pt modelId="{E2E8E51D-5C28-499D-B933-6D7C38162A63}">
      <dgm:prSet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Развитие интересов, склонностей, способностей обучающихся</a:t>
          </a:r>
          <a:endParaRPr lang="ru-RU" b="1" dirty="0">
            <a:solidFill>
              <a:schemeClr val="tx1"/>
            </a:solidFill>
          </a:endParaRPr>
        </a:p>
      </dgm:t>
    </dgm:pt>
    <dgm:pt modelId="{0804BC38-28B3-4BDC-BDAE-AA51DF251097}" type="parTrans" cxnId="{8B3895AB-E857-40A1-8C57-8BC244D76266}">
      <dgm:prSet/>
      <dgm:spPr/>
      <dgm:t>
        <a:bodyPr/>
        <a:lstStyle/>
        <a:p>
          <a:endParaRPr lang="ru-RU"/>
        </a:p>
      </dgm:t>
    </dgm:pt>
    <dgm:pt modelId="{09A4AC41-A069-4CF1-94F6-840ED92D8FBB}" type="sibTrans" cxnId="{8B3895AB-E857-40A1-8C57-8BC244D76266}">
      <dgm:prSet/>
      <dgm:spPr/>
      <dgm:t>
        <a:bodyPr/>
        <a:lstStyle/>
        <a:p>
          <a:endParaRPr lang="ru-RU"/>
        </a:p>
      </dgm:t>
    </dgm:pt>
    <dgm:pt modelId="{9B7C7592-07D4-4173-8BE6-E43D4F74851C}">
      <dgm:prSet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Подготовка ребёнка к саморазвитию и самовоспитанию</a:t>
          </a:r>
          <a:endParaRPr lang="ru-RU" b="1" dirty="0">
            <a:solidFill>
              <a:schemeClr val="tx1"/>
            </a:solidFill>
          </a:endParaRPr>
        </a:p>
      </dgm:t>
    </dgm:pt>
    <dgm:pt modelId="{1F9A5D19-5F64-4AA9-A4AD-7DA1F49DB05B}" type="parTrans" cxnId="{975D4699-FA9F-46F9-9087-386F99505EA6}">
      <dgm:prSet/>
      <dgm:spPr/>
      <dgm:t>
        <a:bodyPr/>
        <a:lstStyle/>
        <a:p>
          <a:endParaRPr lang="ru-RU"/>
        </a:p>
      </dgm:t>
    </dgm:pt>
    <dgm:pt modelId="{C725E038-41B0-4D96-9298-A51C52ABE940}" type="sibTrans" cxnId="{975D4699-FA9F-46F9-9087-386F99505EA6}">
      <dgm:prSet/>
      <dgm:spPr/>
      <dgm:t>
        <a:bodyPr/>
        <a:lstStyle/>
        <a:p>
          <a:endParaRPr lang="ru-RU"/>
        </a:p>
      </dgm:t>
    </dgm:pt>
    <dgm:pt modelId="{87AEAC0C-4F5B-47C8-A422-1A11A35A9430}" type="pres">
      <dgm:prSet presAssocID="{59EEA96B-E11F-4165-A54C-E9EE8AA9582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DF005C2-C5F9-4EC9-996A-0E732B55B063}" type="pres">
      <dgm:prSet presAssocID="{103B2ED6-6D9D-478E-A0ED-DCDACC8533E5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3ACC3F-C755-4F24-A87B-B2877196F97A}" type="pres">
      <dgm:prSet presAssocID="{521814D4-9F99-4424-A716-13839EC9FEB5}" presName="sibTrans" presStyleCnt="0"/>
      <dgm:spPr/>
    </dgm:pt>
    <dgm:pt modelId="{BCD1DA08-420E-49DB-A48F-5492F2322332}" type="pres">
      <dgm:prSet presAssocID="{D92F597C-76C5-4D1F-A849-13FC88D59D7F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8772A8-A121-4F11-9F59-B6C1943F6157}" type="pres">
      <dgm:prSet presAssocID="{B10A7349-DA8C-4C67-B7E7-8E464A35CAB3}" presName="sibTrans" presStyleCnt="0"/>
      <dgm:spPr/>
    </dgm:pt>
    <dgm:pt modelId="{117E695E-C91E-4348-983C-ED2CDB7AA830}" type="pres">
      <dgm:prSet presAssocID="{18BF8BBF-7FA7-4250-9016-863E1013A7A5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1CF469-B41F-4C9C-8E9C-70AEB5481967}" type="pres">
      <dgm:prSet presAssocID="{0A399F2B-E38E-4E91-9776-AC467A596CA0}" presName="sibTrans" presStyleCnt="0"/>
      <dgm:spPr/>
    </dgm:pt>
    <dgm:pt modelId="{626B62A1-0972-4806-B904-CC91B354B4E2}" type="pres">
      <dgm:prSet presAssocID="{E2E8E51D-5C28-499D-B933-6D7C38162A63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4F7F4A-F40B-487B-9290-78A1B7BCA0F1}" type="pres">
      <dgm:prSet presAssocID="{09A4AC41-A069-4CF1-94F6-840ED92D8FBB}" presName="sibTrans" presStyleCnt="0"/>
      <dgm:spPr/>
    </dgm:pt>
    <dgm:pt modelId="{2265D2B8-932A-42FC-849E-9EC7F3769ACC}" type="pres">
      <dgm:prSet presAssocID="{9B7C7592-07D4-4173-8BE6-E43D4F74851C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C5C77B4-9AC5-4DFE-9E8B-9010C4E2F0F3}" type="presOf" srcId="{9B7C7592-07D4-4173-8BE6-E43D4F74851C}" destId="{2265D2B8-932A-42FC-849E-9EC7F3769ACC}" srcOrd="0" destOrd="0" presId="urn:microsoft.com/office/officeart/2005/8/layout/default#1"/>
    <dgm:cxn modelId="{17F0F50B-3DE8-4D30-B94F-868A0459BAE0}" type="presOf" srcId="{E2E8E51D-5C28-499D-B933-6D7C38162A63}" destId="{626B62A1-0972-4806-B904-CC91B354B4E2}" srcOrd="0" destOrd="0" presId="urn:microsoft.com/office/officeart/2005/8/layout/default#1"/>
    <dgm:cxn modelId="{9F22A571-6A47-47D5-BECE-F366BFD5CE71}" srcId="{59EEA96B-E11F-4165-A54C-E9EE8AA95822}" destId="{D92F597C-76C5-4D1F-A849-13FC88D59D7F}" srcOrd="1" destOrd="0" parTransId="{4BFEBFE5-C3ED-4503-9D42-2D13408F3C1A}" sibTransId="{B10A7349-DA8C-4C67-B7E7-8E464A35CAB3}"/>
    <dgm:cxn modelId="{975D4699-FA9F-46F9-9087-386F99505EA6}" srcId="{59EEA96B-E11F-4165-A54C-E9EE8AA95822}" destId="{9B7C7592-07D4-4173-8BE6-E43D4F74851C}" srcOrd="4" destOrd="0" parTransId="{1F9A5D19-5F64-4AA9-A4AD-7DA1F49DB05B}" sibTransId="{C725E038-41B0-4D96-9298-A51C52ABE940}"/>
    <dgm:cxn modelId="{864F9AA8-58CF-4A61-AFAE-E6C1EE36012C}" type="presOf" srcId="{103B2ED6-6D9D-478E-A0ED-DCDACC8533E5}" destId="{5DF005C2-C5F9-4EC9-996A-0E732B55B063}" srcOrd="0" destOrd="0" presId="urn:microsoft.com/office/officeart/2005/8/layout/default#1"/>
    <dgm:cxn modelId="{E81B7AFA-3CA9-4292-89D4-4DBB6DC71A4C}" srcId="{59EEA96B-E11F-4165-A54C-E9EE8AA95822}" destId="{103B2ED6-6D9D-478E-A0ED-DCDACC8533E5}" srcOrd="0" destOrd="0" parTransId="{538C260B-AFFC-4F0C-9A79-4DFC04EADCB3}" sibTransId="{521814D4-9F99-4424-A716-13839EC9FEB5}"/>
    <dgm:cxn modelId="{B472F63E-42BE-48A7-A02F-C6B606B9705A}" type="presOf" srcId="{18BF8BBF-7FA7-4250-9016-863E1013A7A5}" destId="{117E695E-C91E-4348-983C-ED2CDB7AA830}" srcOrd="0" destOrd="0" presId="urn:microsoft.com/office/officeart/2005/8/layout/default#1"/>
    <dgm:cxn modelId="{C8124825-FEC7-46FC-A788-1211F32DD822}" type="presOf" srcId="{59EEA96B-E11F-4165-A54C-E9EE8AA95822}" destId="{87AEAC0C-4F5B-47C8-A422-1A11A35A9430}" srcOrd="0" destOrd="0" presId="urn:microsoft.com/office/officeart/2005/8/layout/default#1"/>
    <dgm:cxn modelId="{914D5BC8-0A00-439D-B45F-792C3A6E740D}" type="presOf" srcId="{D92F597C-76C5-4D1F-A849-13FC88D59D7F}" destId="{BCD1DA08-420E-49DB-A48F-5492F2322332}" srcOrd="0" destOrd="0" presId="urn:microsoft.com/office/officeart/2005/8/layout/default#1"/>
    <dgm:cxn modelId="{43EFD8C5-F411-462F-9E64-85939D9A6065}" srcId="{59EEA96B-E11F-4165-A54C-E9EE8AA95822}" destId="{18BF8BBF-7FA7-4250-9016-863E1013A7A5}" srcOrd="2" destOrd="0" parTransId="{5A0000CE-0BB2-4178-BBFE-74CB16B4F028}" sibTransId="{0A399F2B-E38E-4E91-9776-AC467A596CA0}"/>
    <dgm:cxn modelId="{8B3895AB-E857-40A1-8C57-8BC244D76266}" srcId="{59EEA96B-E11F-4165-A54C-E9EE8AA95822}" destId="{E2E8E51D-5C28-499D-B933-6D7C38162A63}" srcOrd="3" destOrd="0" parTransId="{0804BC38-28B3-4BDC-BDAE-AA51DF251097}" sibTransId="{09A4AC41-A069-4CF1-94F6-840ED92D8FBB}"/>
    <dgm:cxn modelId="{2296C12C-4481-4C6F-A658-36C071D6933C}" type="presParOf" srcId="{87AEAC0C-4F5B-47C8-A422-1A11A35A9430}" destId="{5DF005C2-C5F9-4EC9-996A-0E732B55B063}" srcOrd="0" destOrd="0" presId="urn:microsoft.com/office/officeart/2005/8/layout/default#1"/>
    <dgm:cxn modelId="{198F05D7-AC15-43D1-916B-AD4F2BC17561}" type="presParOf" srcId="{87AEAC0C-4F5B-47C8-A422-1A11A35A9430}" destId="{583ACC3F-C755-4F24-A87B-B2877196F97A}" srcOrd="1" destOrd="0" presId="urn:microsoft.com/office/officeart/2005/8/layout/default#1"/>
    <dgm:cxn modelId="{BC015AD8-196A-4FF8-8B51-699DC807A888}" type="presParOf" srcId="{87AEAC0C-4F5B-47C8-A422-1A11A35A9430}" destId="{BCD1DA08-420E-49DB-A48F-5492F2322332}" srcOrd="2" destOrd="0" presId="urn:microsoft.com/office/officeart/2005/8/layout/default#1"/>
    <dgm:cxn modelId="{D1947E89-185A-4729-B91F-EFFBC233613D}" type="presParOf" srcId="{87AEAC0C-4F5B-47C8-A422-1A11A35A9430}" destId="{418772A8-A121-4F11-9F59-B6C1943F6157}" srcOrd="3" destOrd="0" presId="urn:microsoft.com/office/officeart/2005/8/layout/default#1"/>
    <dgm:cxn modelId="{62E4D923-9282-4E12-84AB-4CBDCDE7BB46}" type="presParOf" srcId="{87AEAC0C-4F5B-47C8-A422-1A11A35A9430}" destId="{117E695E-C91E-4348-983C-ED2CDB7AA830}" srcOrd="4" destOrd="0" presId="urn:microsoft.com/office/officeart/2005/8/layout/default#1"/>
    <dgm:cxn modelId="{94C8DBCE-DD21-4676-80FB-F9DC334E9704}" type="presParOf" srcId="{87AEAC0C-4F5B-47C8-A422-1A11A35A9430}" destId="{661CF469-B41F-4C9C-8E9C-70AEB5481967}" srcOrd="5" destOrd="0" presId="urn:microsoft.com/office/officeart/2005/8/layout/default#1"/>
    <dgm:cxn modelId="{1C64C85F-5E06-4304-8907-F17801AC20AF}" type="presParOf" srcId="{87AEAC0C-4F5B-47C8-A422-1A11A35A9430}" destId="{626B62A1-0972-4806-B904-CC91B354B4E2}" srcOrd="6" destOrd="0" presId="urn:microsoft.com/office/officeart/2005/8/layout/default#1"/>
    <dgm:cxn modelId="{2C31607D-AEDC-44D9-877E-71941DFD1E67}" type="presParOf" srcId="{87AEAC0C-4F5B-47C8-A422-1A11A35A9430}" destId="{C84F7F4A-F40B-487B-9290-78A1B7BCA0F1}" srcOrd="7" destOrd="0" presId="urn:microsoft.com/office/officeart/2005/8/layout/default#1"/>
    <dgm:cxn modelId="{214525E2-6EA1-4838-AD10-35D5585F68A3}" type="presParOf" srcId="{87AEAC0C-4F5B-47C8-A422-1A11A35A9430}" destId="{2265D2B8-932A-42FC-849E-9EC7F3769ACC}" srcOrd="8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F005C2-C5F9-4EC9-996A-0E732B55B063}">
      <dsp:nvSpPr>
        <dsp:cNvPr id="0" name=""/>
        <dsp:cNvSpPr/>
      </dsp:nvSpPr>
      <dsp:spPr>
        <a:xfrm>
          <a:off x="0" y="894091"/>
          <a:ext cx="2745898" cy="1647538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contourW="19050" prstMaterial="flat">
          <a:bevelT w="63500" h="63500"/>
          <a:contourClr>
            <a:schemeClr val="accent5">
              <a:hueOff val="0"/>
              <a:satOff val="0"/>
              <a:lumOff val="0"/>
              <a:alphaOff val="0"/>
              <a:shade val="25000"/>
              <a:satMod val="18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>
              <a:solidFill>
                <a:schemeClr val="tx1"/>
              </a:solidFill>
            </a:rPr>
            <a:t>Воспитание гармонически развитой творческой личности обучающихся</a:t>
          </a:r>
          <a:endParaRPr lang="ru-RU" sz="2100" b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0" y="894091"/>
        <a:ext cx="2745898" cy="1647538"/>
      </dsp:txXfrm>
    </dsp:sp>
    <dsp:sp modelId="{BCD1DA08-420E-49DB-A48F-5492F2322332}">
      <dsp:nvSpPr>
        <dsp:cNvPr id="0" name=""/>
        <dsp:cNvSpPr/>
      </dsp:nvSpPr>
      <dsp:spPr>
        <a:xfrm>
          <a:off x="3020487" y="894091"/>
          <a:ext cx="2745898" cy="1647538"/>
        </a:xfrm>
        <a:prstGeom prst="rect">
          <a:avLst/>
        </a:prstGeom>
        <a:gradFill rotWithShape="0">
          <a:gsLst>
            <a:gs pos="0">
              <a:schemeClr val="accent5">
                <a:hueOff val="2042989"/>
                <a:satOff val="1394"/>
                <a:lumOff val="-3921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5">
                <a:hueOff val="2042989"/>
                <a:satOff val="1394"/>
                <a:lumOff val="-3921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contourW="19050" prstMaterial="flat">
          <a:bevelT w="63500" h="63500"/>
          <a:contourClr>
            <a:schemeClr val="accent5">
              <a:hueOff val="2042989"/>
              <a:satOff val="1394"/>
              <a:lumOff val="-3921"/>
              <a:alphaOff val="0"/>
              <a:shade val="25000"/>
              <a:satMod val="18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>
              <a:solidFill>
                <a:schemeClr val="tx1"/>
              </a:solidFill>
            </a:rPr>
            <a:t>Формирование активной жизненной позиции родителей и обучающихся</a:t>
          </a:r>
          <a:endParaRPr lang="ru-RU" sz="2100" b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020487" y="894091"/>
        <a:ext cx="2745898" cy="1647538"/>
      </dsp:txXfrm>
    </dsp:sp>
    <dsp:sp modelId="{117E695E-C91E-4348-983C-ED2CDB7AA830}">
      <dsp:nvSpPr>
        <dsp:cNvPr id="0" name=""/>
        <dsp:cNvSpPr/>
      </dsp:nvSpPr>
      <dsp:spPr>
        <a:xfrm>
          <a:off x="6040975" y="894091"/>
          <a:ext cx="2745898" cy="1647538"/>
        </a:xfrm>
        <a:prstGeom prst="rect">
          <a:avLst/>
        </a:prstGeom>
        <a:gradFill rotWithShape="0">
          <a:gsLst>
            <a:gs pos="0">
              <a:schemeClr val="accent5">
                <a:hueOff val="4085978"/>
                <a:satOff val="2788"/>
                <a:lumOff val="-7843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5">
                <a:hueOff val="4085978"/>
                <a:satOff val="2788"/>
                <a:lumOff val="-7843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contourW="19050" prstMaterial="flat">
          <a:bevelT w="63500" h="63500"/>
          <a:contourClr>
            <a:schemeClr val="accent5">
              <a:hueOff val="4085978"/>
              <a:satOff val="2788"/>
              <a:lumOff val="-7843"/>
              <a:alphaOff val="0"/>
              <a:shade val="25000"/>
              <a:satMod val="18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>
              <a:solidFill>
                <a:schemeClr val="tx1"/>
              </a:solidFill>
            </a:rPr>
            <a:t>Привитие навыков здорового образа жизни</a:t>
          </a:r>
          <a:endParaRPr lang="ru-RU" sz="2100" b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6040975" y="894091"/>
        <a:ext cx="2745898" cy="1647538"/>
      </dsp:txXfrm>
    </dsp:sp>
    <dsp:sp modelId="{626B62A1-0972-4806-B904-CC91B354B4E2}">
      <dsp:nvSpPr>
        <dsp:cNvPr id="0" name=""/>
        <dsp:cNvSpPr/>
      </dsp:nvSpPr>
      <dsp:spPr>
        <a:xfrm>
          <a:off x="1510243" y="2816219"/>
          <a:ext cx="2745898" cy="1647538"/>
        </a:xfrm>
        <a:prstGeom prst="rect">
          <a:avLst/>
        </a:prstGeom>
        <a:gradFill rotWithShape="0">
          <a:gsLst>
            <a:gs pos="0">
              <a:schemeClr val="accent5">
                <a:hueOff val="6128967"/>
                <a:satOff val="4183"/>
                <a:lumOff val="-11764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5">
                <a:hueOff val="6128967"/>
                <a:satOff val="4183"/>
                <a:lumOff val="-11764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contourW="19050" prstMaterial="flat">
          <a:bevelT w="63500" h="63500"/>
          <a:contourClr>
            <a:schemeClr val="accent5">
              <a:hueOff val="6128967"/>
              <a:satOff val="4183"/>
              <a:lumOff val="-11764"/>
              <a:alphaOff val="0"/>
              <a:shade val="25000"/>
              <a:satMod val="18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>
              <a:solidFill>
                <a:schemeClr val="tx1"/>
              </a:solidFill>
            </a:rPr>
            <a:t>Развитие интересов, склонностей, способностей обучающихся</a:t>
          </a:r>
          <a:endParaRPr lang="ru-RU" sz="2100" b="1" kern="1200" dirty="0">
            <a:solidFill>
              <a:schemeClr val="tx1"/>
            </a:solidFill>
          </a:endParaRPr>
        </a:p>
      </dsp:txBody>
      <dsp:txXfrm>
        <a:off x="1510243" y="2816219"/>
        <a:ext cx="2745898" cy="1647538"/>
      </dsp:txXfrm>
    </dsp:sp>
    <dsp:sp modelId="{2265D2B8-932A-42FC-849E-9EC7F3769ACC}">
      <dsp:nvSpPr>
        <dsp:cNvPr id="0" name=""/>
        <dsp:cNvSpPr/>
      </dsp:nvSpPr>
      <dsp:spPr>
        <a:xfrm>
          <a:off x="4530731" y="2816219"/>
          <a:ext cx="2745898" cy="1647538"/>
        </a:xfrm>
        <a:prstGeom prst="rect">
          <a:avLst/>
        </a:prstGeom>
        <a:gradFill rotWithShape="0">
          <a:gsLst>
            <a:gs pos="0">
              <a:schemeClr val="accent5">
                <a:hueOff val="8171956"/>
                <a:satOff val="5577"/>
                <a:lumOff val="-15685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5">
                <a:hueOff val="8171956"/>
                <a:satOff val="5577"/>
                <a:lumOff val="-15685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contourW="19050" prstMaterial="flat">
          <a:bevelT w="63500" h="63500"/>
          <a:contourClr>
            <a:schemeClr val="accent5">
              <a:hueOff val="8171956"/>
              <a:satOff val="5577"/>
              <a:lumOff val="-15685"/>
              <a:alphaOff val="0"/>
              <a:shade val="25000"/>
              <a:satMod val="18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>
              <a:solidFill>
                <a:schemeClr val="tx1"/>
              </a:solidFill>
            </a:rPr>
            <a:t>Подготовка ребёнка к саморазвитию и самовоспитанию</a:t>
          </a:r>
          <a:endParaRPr lang="ru-RU" sz="2100" b="1" kern="1200" dirty="0">
            <a:solidFill>
              <a:schemeClr val="tx1"/>
            </a:solidFill>
          </a:endParaRPr>
        </a:p>
      </dsp:txBody>
      <dsp:txXfrm>
        <a:off x="4530731" y="2816219"/>
        <a:ext cx="2745898" cy="164753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4213F-C425-467B-B36E-8CE0F292A32F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CEF23-8C3F-4937-A8CA-52F083285E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4213F-C425-467B-B36E-8CE0F292A32F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CEF23-8C3F-4937-A8CA-52F083285E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4213F-C425-467B-B36E-8CE0F292A32F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CEF23-8C3F-4937-A8CA-52F083285E9F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4213F-C425-467B-B36E-8CE0F292A32F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CEF23-8C3F-4937-A8CA-52F083285E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4213F-C425-467B-B36E-8CE0F292A32F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CEF23-8C3F-4937-A8CA-52F083285E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4213F-C425-467B-B36E-8CE0F292A32F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CEF23-8C3F-4937-A8CA-52F083285E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4213F-C425-467B-B36E-8CE0F292A32F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CEF23-8C3F-4937-A8CA-52F083285E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4213F-C425-467B-B36E-8CE0F292A32F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CEF23-8C3F-4937-A8CA-52F083285E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4213F-C425-467B-B36E-8CE0F292A32F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CEF23-8C3F-4937-A8CA-52F083285E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4213F-C425-467B-B36E-8CE0F292A32F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CEF23-8C3F-4937-A8CA-52F083285E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4213F-C425-467B-B36E-8CE0F292A32F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CEF23-8C3F-4937-A8CA-52F083285E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77F4213F-C425-467B-B36E-8CE0F292A32F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94CEF23-8C3F-4937-A8CA-52F083285E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1071546"/>
            <a:ext cx="7772400" cy="178010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 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Эффективные методы взаимодействия с родителями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1071546"/>
            <a:ext cx="7232848" cy="1728193"/>
          </a:xfrm>
        </p:spPr>
        <p:txBody>
          <a:bodyPr>
            <a:normAutofit/>
          </a:bodyPr>
          <a:lstStyle/>
          <a:p>
            <a:pPr algn="r"/>
            <a:r>
              <a:rPr lang="ru-RU" b="1" dirty="0" smtClean="0">
                <a:solidFill>
                  <a:schemeClr val="tx1"/>
                </a:solidFill>
              </a:rPr>
              <a:t>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786314" y="3786190"/>
            <a:ext cx="4057624" cy="220873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60000" lnSpcReduction="2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b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Выполнила:</a:t>
            </a:r>
            <a:r>
              <a:rPr kumimoji="0" lang="ru-RU" sz="4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учитель математики МКОУ «Гороховская СОШ»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baseline="0" dirty="0" err="1" smtClean="0">
                <a:latin typeface="+mj-lt"/>
                <a:ea typeface="+mj-ea"/>
                <a:cs typeface="+mj-cs"/>
              </a:rPr>
              <a:t>Ильинова</a:t>
            </a:r>
            <a:r>
              <a:rPr lang="ru-RU" sz="4400" b="1" baseline="0" dirty="0" smtClean="0">
                <a:latin typeface="+mj-lt"/>
                <a:ea typeface="+mj-ea"/>
                <a:cs typeface="+mj-cs"/>
              </a:rPr>
              <a:t> Марина</a:t>
            </a:r>
            <a:r>
              <a:rPr lang="ru-RU" sz="4400" b="1" dirty="0" smtClean="0">
                <a:latin typeface="+mj-lt"/>
                <a:ea typeface="+mj-ea"/>
                <a:cs typeface="+mj-cs"/>
              </a:rPr>
              <a:t> Сергеевна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10812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Н</a:t>
            </a:r>
            <a:r>
              <a:rPr lang="ru-RU" b="1" dirty="0" smtClean="0"/>
              <a:t>овшества </a:t>
            </a:r>
            <a:r>
              <a:rPr lang="ru-RU" b="1" dirty="0"/>
              <a:t>и  </a:t>
            </a:r>
            <a:r>
              <a:rPr lang="ru-RU" b="1" dirty="0" smtClean="0"/>
              <a:t>изменения,</a:t>
            </a:r>
            <a:r>
              <a:rPr lang="ru-RU" b="1" dirty="0"/>
              <a:t>  происходящих в школе: ЕГЭ, </a:t>
            </a:r>
            <a:endParaRPr lang="ru-RU" b="1" dirty="0" smtClean="0"/>
          </a:p>
          <a:p>
            <a:r>
              <a:rPr lang="ru-RU" b="1" dirty="0" smtClean="0"/>
              <a:t>ОГЭ, </a:t>
            </a:r>
          </a:p>
          <a:p>
            <a:r>
              <a:rPr lang="ru-RU" b="1" dirty="0" smtClean="0"/>
              <a:t>ФГОС</a:t>
            </a:r>
            <a:r>
              <a:rPr lang="ru-RU" b="1" dirty="0"/>
              <a:t>, </a:t>
            </a:r>
            <a:endParaRPr lang="ru-RU" b="1" dirty="0" smtClean="0"/>
          </a:p>
          <a:p>
            <a:r>
              <a:rPr lang="ru-RU" b="1" dirty="0" smtClean="0"/>
              <a:t>«</a:t>
            </a:r>
            <a:r>
              <a:rPr lang="ru-RU" b="1" dirty="0"/>
              <a:t>Школьная форма</a:t>
            </a:r>
            <a:r>
              <a:rPr lang="ru-RU" b="1" dirty="0" smtClean="0"/>
              <a:t>»,</a:t>
            </a:r>
          </a:p>
          <a:p>
            <a:r>
              <a:rPr lang="ru-RU" b="1" dirty="0" smtClean="0"/>
              <a:t> ВПР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2010552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0000"/>
                </a:solidFill>
              </a:rPr>
              <a:t>Информирование о содержании учебно-</a:t>
            </a:r>
            <a:br>
              <a:rPr lang="ru-RU" b="1" dirty="0">
                <a:solidFill>
                  <a:srgbClr val="000000"/>
                </a:solidFill>
              </a:rPr>
            </a:br>
            <a:r>
              <a:rPr lang="ru-RU" b="1" dirty="0">
                <a:solidFill>
                  <a:srgbClr val="000000"/>
                </a:solidFill>
              </a:rPr>
              <a:t>воспитательного процесса</a:t>
            </a:r>
            <a:r>
              <a:rPr lang="en-US" b="1" dirty="0"/>
              <a:t/>
            </a:r>
            <a:br>
              <a:rPr lang="en-US" b="1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13276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дни открытых дверей; </a:t>
            </a:r>
          </a:p>
          <a:p>
            <a:r>
              <a:rPr lang="ru-RU" b="1" dirty="0" smtClean="0"/>
              <a:t> </a:t>
            </a:r>
            <a:r>
              <a:rPr lang="ru-RU" b="1" dirty="0"/>
              <a:t>дни творчества детей и их родителей; </a:t>
            </a:r>
          </a:p>
          <a:p>
            <a:r>
              <a:rPr lang="ru-RU" b="1" dirty="0" smtClean="0"/>
              <a:t>открытые </a:t>
            </a:r>
            <a:r>
              <a:rPr lang="ru-RU" b="1" dirty="0"/>
              <a:t>уроки и внеклассные мероприятия; </a:t>
            </a:r>
          </a:p>
          <a:p>
            <a:r>
              <a:rPr lang="ru-RU" b="1" dirty="0" smtClean="0"/>
              <a:t> </a:t>
            </a:r>
            <a:r>
              <a:rPr lang="ru-RU" b="1" dirty="0"/>
              <a:t>помощь в организации и проведении внеклассных дел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2154568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0000"/>
                </a:solidFill>
              </a:rPr>
              <a:t>Совместная деятельность родителей</a:t>
            </a:r>
            <a:br>
              <a:rPr lang="ru-RU" b="1" dirty="0">
                <a:solidFill>
                  <a:srgbClr val="000000"/>
                </a:solidFill>
              </a:rPr>
            </a:br>
            <a:r>
              <a:rPr lang="ru-RU" b="1" dirty="0">
                <a:solidFill>
                  <a:srgbClr val="000000"/>
                </a:solidFill>
              </a:rPr>
              <a:t>и обучающихся</a:t>
            </a:r>
            <a:r>
              <a:rPr lang="en-US" b="1" dirty="0"/>
              <a:t/>
            </a:r>
            <a:br>
              <a:rPr lang="en-US" b="1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754903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72816"/>
            <a:ext cx="5688012" cy="4852616"/>
          </a:xfrm>
        </p:spPr>
        <p:txBody>
          <a:bodyPr>
            <a:normAutofit fontScale="92500" lnSpcReduction="10000"/>
          </a:bodyPr>
          <a:lstStyle/>
          <a:p>
            <a:pPr marL="0" indent="0">
              <a:buFontTx/>
              <a:buNone/>
              <a:defRPr/>
            </a:pPr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качество; </a:t>
            </a:r>
            <a:endParaRPr lang="ru-RU" sz="36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FontTx/>
              <a:buNone/>
              <a:defRPr/>
            </a:pPr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личность;</a:t>
            </a:r>
            <a:r>
              <a:rPr lang="ru-RU" sz="36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36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FontTx/>
              <a:buNone/>
              <a:defRPr/>
            </a:pP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активность</a:t>
            </a: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</a:t>
            </a:r>
            <a:endParaRPr lang="ru-RU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FontTx/>
              <a:buNone/>
              <a:defRPr/>
            </a:pPr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сердечность</a:t>
            </a: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</a:t>
            </a:r>
          </a:p>
          <a:p>
            <a:pPr marL="0" indent="0">
              <a:buFontTx/>
              <a:buNone/>
              <a:defRPr/>
            </a:pPr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сотрудничество; </a:t>
            </a:r>
          </a:p>
          <a:p>
            <a:pPr marL="0" indent="0">
              <a:buFontTx/>
              <a:buNone/>
              <a:defRPr/>
            </a:pPr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новации; </a:t>
            </a:r>
            <a:endParaRPr lang="ru-RU" sz="36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FontTx/>
              <a:buNone/>
              <a:defRPr/>
            </a:pPr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ЫЙ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окончание, </a:t>
            </a:r>
            <a:endParaRPr lang="en-US" sz="36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FontTx/>
              <a:buNone/>
              <a:defRPr/>
            </a:pP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которого  в  работе </a:t>
            </a:r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нет! </a:t>
            </a:r>
          </a:p>
        </p:txBody>
      </p:sp>
      <p:sp>
        <p:nvSpPr>
          <p:cNvPr id="5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50825" y="260350"/>
            <a:ext cx="8447088" cy="1080418"/>
          </a:xfrm>
        </p:spPr>
        <p:txBody>
          <a:bodyPr/>
          <a:lstStyle/>
          <a:p>
            <a:pPr>
              <a:defRPr/>
            </a:pPr>
            <a:r>
              <a:rPr lang="ru-RU" sz="18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</a:p>
        </p:txBody>
      </p:sp>
      <p:sp>
        <p:nvSpPr>
          <p:cNvPr id="2048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604250" y="6481763"/>
            <a:ext cx="431800" cy="47625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C4EB71B7-E78B-47AD-95D9-37C48FD72947}" type="slidenum">
              <a:rPr lang="ru-RU" altLang="ru-RU"/>
              <a:pPr eaLnBrk="1" hangingPunct="1"/>
              <a:t>12</a:t>
            </a:fld>
            <a:endParaRPr lang="ru-RU" altLang="ru-RU"/>
          </a:p>
        </p:txBody>
      </p:sp>
      <p:pic>
        <p:nvPicPr>
          <p:cNvPr id="6" name="Picture 2" descr="C:\Documents and Settings\Я\Мои документы\Мои рисунки\школа\0_29efb_ff807fe7_XL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319972" y="1983153"/>
            <a:ext cx="4429156" cy="332186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" name="Прямоугольник 1"/>
          <p:cNvSpPr/>
          <p:nvPr/>
        </p:nvSpPr>
        <p:spPr>
          <a:xfrm>
            <a:off x="611560" y="548646"/>
            <a:ext cx="7416824" cy="1146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75"/>
              </a:spcAft>
            </a:pPr>
            <a:r>
              <a:rPr lang="ru-RU" sz="3200" b="1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Классный </a:t>
            </a:r>
            <a:r>
              <a:rPr lang="ru-RU" sz="3200" b="1" dirty="0" smtClean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руководитель- архитектор ,творец и помощник </a:t>
            </a:r>
            <a:endParaRPr lang="ru-RU" sz="32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40321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924944"/>
            <a:ext cx="8229600" cy="3529821"/>
          </a:xfrm>
        </p:spPr>
        <p:txBody>
          <a:bodyPr>
            <a:prstTxWarp prst="textDeflateInflate">
              <a:avLst/>
            </a:prstTxWarp>
          </a:bodyPr>
          <a:lstStyle/>
          <a:p>
            <a:pPr algn="ctr">
              <a:buNone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Спасибо за внимание!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47281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75719" y="2719388"/>
            <a:ext cx="4000500" cy="336232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>
                <a:solidFill>
                  <a:schemeClr val="tx1"/>
                </a:solidFill>
              </a:rPr>
              <a:t>Самое сложное в работе с детьми </a:t>
            </a:r>
            <a:r>
              <a:rPr lang="ru-RU" sz="3600" b="1" dirty="0" smtClean="0">
                <a:solidFill>
                  <a:schemeClr val="tx1"/>
                </a:solidFill>
              </a:rPr>
              <a:t>–</a:t>
            </a:r>
            <a:br>
              <a:rPr lang="ru-RU" sz="3600" b="1" dirty="0" smtClean="0">
                <a:solidFill>
                  <a:schemeClr val="tx1"/>
                </a:solidFill>
              </a:rPr>
            </a:br>
            <a:r>
              <a:rPr lang="ru-RU" sz="3600" b="1" dirty="0" smtClean="0">
                <a:solidFill>
                  <a:schemeClr val="tx1"/>
                </a:solidFill>
              </a:rPr>
              <a:t> </a:t>
            </a:r>
            <a:r>
              <a:rPr lang="ru-RU" sz="3600" b="1" dirty="0">
                <a:solidFill>
                  <a:schemeClr val="tx1"/>
                </a:solidFill>
              </a:rPr>
              <a:t>это работа с их родителями 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61291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Задача учителя: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sz="3600" b="1" dirty="0">
                <a:solidFill>
                  <a:schemeClr val="tx1"/>
                </a:solidFill>
              </a:rPr>
              <a:t>сделать родителей активными участниками педагогического процесса</a:t>
            </a:r>
          </a:p>
          <a:p>
            <a:endParaRPr lang="ru-RU" sz="36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5025" y="2924944"/>
            <a:ext cx="3822700" cy="277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64500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Задачи взаимодействия: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/>
          </p:nvPr>
        </p:nvGraphicFramePr>
        <p:xfrm>
          <a:off x="214282" y="1000108"/>
          <a:ext cx="8786874" cy="5357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721513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490" name="AutoShape 2"/>
          <p:cNvSpPr>
            <a:spLocks noChangeArrowheads="1"/>
          </p:cNvSpPr>
          <p:nvPr/>
        </p:nvSpPr>
        <p:spPr bwMode="ltGray">
          <a:xfrm rot="5400000">
            <a:off x="-2422526" y="1627188"/>
            <a:ext cx="4824413" cy="4770438"/>
          </a:xfrm>
          <a:custGeom>
            <a:avLst/>
            <a:gdLst>
              <a:gd name="G0" fmla="+- 10478 0 0"/>
              <a:gd name="G1" fmla="+- -11739500 0 0"/>
              <a:gd name="G2" fmla="+- 0 0 -11739500"/>
              <a:gd name="T0" fmla="*/ 0 256 1"/>
              <a:gd name="T1" fmla="*/ 180 256 1"/>
              <a:gd name="G3" fmla="+- -11739500 T0 T1"/>
              <a:gd name="T2" fmla="*/ 0 256 1"/>
              <a:gd name="T3" fmla="*/ 90 256 1"/>
              <a:gd name="G4" fmla="+- -11739500 T2 T3"/>
              <a:gd name="G5" fmla="*/ G4 2 1"/>
              <a:gd name="T4" fmla="*/ 90 256 1"/>
              <a:gd name="T5" fmla="*/ 0 256 1"/>
              <a:gd name="G6" fmla="+- -11739500 T4 T5"/>
              <a:gd name="G7" fmla="*/ G6 2 1"/>
              <a:gd name="G8" fmla="abs -1173950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10478"/>
              <a:gd name="G18" fmla="*/ 10478 1 2"/>
              <a:gd name="G19" fmla="+- G18 5400 0"/>
              <a:gd name="G20" fmla="cos G19 -11739500"/>
              <a:gd name="G21" fmla="sin G19 -11739500"/>
              <a:gd name="G22" fmla="+- G20 10800 0"/>
              <a:gd name="G23" fmla="+- G21 10800 0"/>
              <a:gd name="G24" fmla="+- 10800 0 G20"/>
              <a:gd name="G25" fmla="+- 10478 10800 0"/>
              <a:gd name="G26" fmla="?: G9 G17 G25"/>
              <a:gd name="G27" fmla="?: G9 0 21600"/>
              <a:gd name="G28" fmla="cos 10800 -11739500"/>
              <a:gd name="G29" fmla="sin 10800 -11739500"/>
              <a:gd name="G30" fmla="sin 10478 -11739500"/>
              <a:gd name="G31" fmla="+- G28 10800 0"/>
              <a:gd name="G32" fmla="+- G29 10800 0"/>
              <a:gd name="G33" fmla="+- G30 10800 0"/>
              <a:gd name="G34" fmla="?: G4 0 G31"/>
              <a:gd name="G35" fmla="?: -11739500 G34 0"/>
              <a:gd name="G36" fmla="?: G6 G35 G31"/>
              <a:gd name="G37" fmla="+- 21600 0 G36"/>
              <a:gd name="G38" fmla="?: G4 0 G33"/>
              <a:gd name="G39" fmla="?: -1173950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162 w 21600"/>
              <a:gd name="T15" fmla="*/ 10638 h 21600"/>
              <a:gd name="T16" fmla="*/ 10800 w 21600"/>
              <a:gd name="T17" fmla="*/ 322 h 21600"/>
              <a:gd name="T18" fmla="*/ 21438 w 21600"/>
              <a:gd name="T19" fmla="*/ 10638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323" y="10641"/>
                </a:moveTo>
                <a:cubicBezTo>
                  <a:pt x="410" y="4916"/>
                  <a:pt x="5075" y="321"/>
                  <a:pt x="10800" y="322"/>
                </a:cubicBezTo>
                <a:cubicBezTo>
                  <a:pt x="16524" y="322"/>
                  <a:pt x="21189" y="4916"/>
                  <a:pt x="21276" y="10641"/>
                </a:cubicBezTo>
                <a:lnTo>
                  <a:pt x="21598" y="10636"/>
                </a:lnTo>
                <a:cubicBezTo>
                  <a:pt x="21509" y="4736"/>
                  <a:pt x="16700" y="-1"/>
                  <a:pt x="10799" y="0"/>
                </a:cubicBezTo>
                <a:cubicBezTo>
                  <a:pt x="4899" y="0"/>
                  <a:pt x="90" y="4736"/>
                  <a:pt x="1" y="10636"/>
                </a:cubicBezTo>
                <a:close/>
              </a:path>
            </a:pathLst>
          </a:custGeom>
          <a:gradFill rotWithShape="0">
            <a:gsLst>
              <a:gs pos="0">
                <a:srgbClr val="B0BAD8">
                  <a:gamma/>
                  <a:tint val="45490"/>
                  <a:invGamma/>
                </a:srgbClr>
              </a:gs>
              <a:gs pos="100000">
                <a:srgbClr val="B0BAD8"/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9491" name="AutoShape 3"/>
          <p:cNvSpPr>
            <a:spLocks noChangeArrowheads="1"/>
          </p:cNvSpPr>
          <p:nvPr/>
        </p:nvSpPr>
        <p:spPr bwMode="ltGray">
          <a:xfrm rot="5400000" flipH="1">
            <a:off x="-2016918" y="2062956"/>
            <a:ext cx="4032250" cy="3929063"/>
          </a:xfrm>
          <a:custGeom>
            <a:avLst/>
            <a:gdLst>
              <a:gd name="G0" fmla="+- 56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6"/>
              <a:gd name="G18" fmla="*/ 56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6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6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5372 w 21600"/>
              <a:gd name="T15" fmla="*/ 10800 h 21600"/>
              <a:gd name="T16" fmla="*/ 10800 w 21600"/>
              <a:gd name="T17" fmla="*/ 10744 h 21600"/>
              <a:gd name="T18" fmla="*/ 16228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744" y="10800"/>
                </a:moveTo>
                <a:cubicBezTo>
                  <a:pt x="10744" y="10769"/>
                  <a:pt x="10769" y="10744"/>
                  <a:pt x="10800" y="10744"/>
                </a:cubicBezTo>
                <a:cubicBezTo>
                  <a:pt x="10830" y="10743"/>
                  <a:pt x="10855" y="10769"/>
                  <a:pt x="10856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gradFill rotWithShape="0">
            <a:gsLst>
              <a:gs pos="0">
                <a:srgbClr val="B8CCFE">
                  <a:gamma/>
                  <a:tint val="39216"/>
                  <a:invGamma/>
                </a:srgbClr>
              </a:gs>
              <a:gs pos="100000">
                <a:srgbClr val="B8CCFE"/>
              </a:gs>
            </a:gsLst>
            <a:lin ang="0" scaled="1"/>
          </a:gra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9492" name="AutoShape 4"/>
          <p:cNvSpPr>
            <a:spLocks noChangeArrowheads="1"/>
          </p:cNvSpPr>
          <p:nvPr/>
        </p:nvSpPr>
        <p:spPr bwMode="gray">
          <a:xfrm>
            <a:off x="1981200" y="5251450"/>
            <a:ext cx="4419600" cy="5080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B7E7FF">
                  <a:gamma/>
                  <a:tint val="0"/>
                  <a:invGamma/>
                </a:srgbClr>
              </a:gs>
              <a:gs pos="100000">
                <a:srgbClr val="B7E7FF"/>
              </a:gs>
            </a:gsLst>
            <a:lin ang="0" scaled="1"/>
          </a:gradFill>
          <a:ln w="28575" algn="ctr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 smtClean="0">
                <a:solidFill>
                  <a:srgbClr val="000000"/>
                </a:solidFill>
              </a:rPr>
              <a:t>Совместная деятельность родителей</a:t>
            </a:r>
          </a:p>
          <a:p>
            <a:pPr algn="ctr"/>
            <a:r>
              <a:rPr lang="ru-RU" b="1" dirty="0" smtClean="0">
                <a:solidFill>
                  <a:srgbClr val="000000"/>
                </a:solidFill>
              </a:rPr>
              <a:t>и обучающихся</a:t>
            </a:r>
            <a:endParaRPr lang="en-US" b="1" dirty="0"/>
          </a:p>
        </p:txBody>
      </p:sp>
      <p:sp>
        <p:nvSpPr>
          <p:cNvPr id="319493" name="AutoShape 5"/>
          <p:cNvSpPr>
            <a:spLocks noChangeArrowheads="1"/>
          </p:cNvSpPr>
          <p:nvPr/>
        </p:nvSpPr>
        <p:spPr bwMode="gray">
          <a:xfrm>
            <a:off x="2393950" y="4424363"/>
            <a:ext cx="5321322" cy="5080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E7F5CF">
                  <a:gamma/>
                  <a:tint val="0"/>
                  <a:invGamma/>
                </a:srgbClr>
              </a:gs>
              <a:gs pos="100000">
                <a:srgbClr val="E7F5CF"/>
              </a:gs>
            </a:gsLst>
            <a:lin ang="0" scaled="1"/>
          </a:gradFill>
          <a:ln w="28575" algn="ctr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 smtClean="0">
                <a:solidFill>
                  <a:srgbClr val="000000"/>
                </a:solidFill>
              </a:rPr>
              <a:t>Информирование о содержании </a:t>
            </a:r>
            <a:r>
              <a:rPr lang="ru-RU" b="1" dirty="0" err="1" smtClean="0">
                <a:solidFill>
                  <a:srgbClr val="000000"/>
                </a:solidFill>
              </a:rPr>
              <a:t>учебно</a:t>
            </a:r>
            <a:r>
              <a:rPr lang="ru-RU" b="1" dirty="0" smtClean="0">
                <a:solidFill>
                  <a:srgbClr val="000000"/>
                </a:solidFill>
              </a:rPr>
              <a:t>-</a:t>
            </a:r>
          </a:p>
          <a:p>
            <a:pPr algn="ctr"/>
            <a:r>
              <a:rPr lang="ru-RU" b="1" dirty="0" smtClean="0">
                <a:solidFill>
                  <a:srgbClr val="000000"/>
                </a:solidFill>
              </a:rPr>
              <a:t>воспитательного процесса</a:t>
            </a:r>
            <a:endParaRPr lang="en-US" b="1" dirty="0"/>
          </a:p>
        </p:txBody>
      </p:sp>
      <p:sp>
        <p:nvSpPr>
          <p:cNvPr id="319494" name="AutoShape 6"/>
          <p:cNvSpPr>
            <a:spLocks noChangeArrowheads="1"/>
          </p:cNvSpPr>
          <p:nvPr/>
        </p:nvSpPr>
        <p:spPr bwMode="gray">
          <a:xfrm>
            <a:off x="2438400" y="3611563"/>
            <a:ext cx="6419880" cy="5080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B7E7FF">
                  <a:gamma/>
                  <a:tint val="0"/>
                  <a:invGamma/>
                </a:srgbClr>
              </a:gs>
              <a:gs pos="100000">
                <a:srgbClr val="B7E7FF"/>
              </a:gs>
            </a:gsLst>
            <a:lin ang="0" scaled="1"/>
          </a:gradFill>
          <a:ln w="28575" algn="ctr">
            <a:solidFill>
              <a:srgbClr val="B2B2B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 smtClean="0"/>
              <a:t>Привлечение родителей к управлению образовательным </a:t>
            </a:r>
          </a:p>
          <a:p>
            <a:pPr algn="ctr"/>
            <a:r>
              <a:rPr lang="ru-RU" b="1" dirty="0" smtClean="0"/>
              <a:t>учреждением, образовательным процессом</a:t>
            </a:r>
            <a:endParaRPr lang="ru-RU" dirty="0"/>
          </a:p>
        </p:txBody>
      </p:sp>
      <p:sp>
        <p:nvSpPr>
          <p:cNvPr id="319495" name="AutoShape 7"/>
          <p:cNvSpPr>
            <a:spLocks noChangeArrowheads="1"/>
          </p:cNvSpPr>
          <p:nvPr/>
        </p:nvSpPr>
        <p:spPr bwMode="gray">
          <a:xfrm>
            <a:off x="2286000" y="2743200"/>
            <a:ext cx="5500710" cy="5080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E7F5CF">
                  <a:gamma/>
                  <a:tint val="0"/>
                  <a:invGamma/>
                </a:srgbClr>
              </a:gs>
              <a:gs pos="100000">
                <a:srgbClr val="E7F5CF"/>
              </a:gs>
            </a:gsLst>
            <a:lin ang="0" scaled="1"/>
          </a:gradFill>
          <a:ln w="28575" algn="ctr">
            <a:solidFill>
              <a:srgbClr val="B2B2B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 smtClean="0"/>
              <a:t>Психолого-педагогическое просвещение родителей</a:t>
            </a:r>
            <a:endParaRPr lang="ru-RU" dirty="0"/>
          </a:p>
        </p:txBody>
      </p:sp>
      <p:sp>
        <p:nvSpPr>
          <p:cNvPr id="319496" name="AutoShape 8"/>
          <p:cNvSpPr>
            <a:spLocks noChangeArrowheads="1"/>
          </p:cNvSpPr>
          <p:nvPr/>
        </p:nvSpPr>
        <p:spPr bwMode="gray">
          <a:xfrm>
            <a:off x="1765300" y="1973263"/>
            <a:ext cx="4419600" cy="5080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B7E7FF">
                  <a:gamma/>
                  <a:tint val="0"/>
                  <a:invGamma/>
                </a:srgbClr>
              </a:gs>
              <a:gs pos="100000">
                <a:srgbClr val="B7E7FF"/>
              </a:gs>
            </a:gsLst>
            <a:lin ang="0" scaled="1"/>
          </a:gradFill>
          <a:ln w="28575" algn="ctr">
            <a:solidFill>
              <a:srgbClr val="B2B2B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 smtClean="0"/>
              <a:t>Изучение семей обучающихся</a:t>
            </a:r>
            <a:endParaRPr lang="en-US" b="1" dirty="0"/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1447800" y="2062163"/>
            <a:ext cx="381000" cy="381000"/>
            <a:chOff x="2078" y="1680"/>
            <a:chExt cx="1615" cy="1615"/>
          </a:xfrm>
        </p:grpSpPr>
        <p:sp>
          <p:nvSpPr>
            <p:cNvPr id="319498" name="Oval 10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9499" name="Oval 11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63529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63529"/>
                    <a:invGamma/>
                  </a:srgbClr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9500" name="Oval 12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319501" name="Oval 13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FFCC00">
                    <a:gamma/>
                    <a:shade val="0"/>
                    <a:invGamma/>
                  </a:srgbClr>
                </a:gs>
                <a:gs pos="100000">
                  <a:srgbClr val="FFCC00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319502" name="Oval 14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319503" name="Oval 15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CC00">
                    <a:gamma/>
                    <a:shade val="48627"/>
                    <a:invGamma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1981200" y="2849563"/>
            <a:ext cx="381000" cy="381000"/>
            <a:chOff x="2078" y="1680"/>
            <a:chExt cx="1615" cy="1615"/>
          </a:xfrm>
        </p:grpSpPr>
        <p:sp>
          <p:nvSpPr>
            <p:cNvPr id="319505" name="Oval 17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9506" name="Oval 18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63529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63529"/>
                    <a:invGamma/>
                  </a:srgbClr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9507" name="Oval 19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319508" name="Oval 20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48BE67">
                    <a:gamma/>
                    <a:shade val="0"/>
                    <a:invGamma/>
                  </a:srgbClr>
                </a:gs>
                <a:gs pos="100000">
                  <a:srgbClr val="48BE67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319509" name="Oval 21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319510" name="Oval 22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48BE67"/>
                </a:gs>
                <a:gs pos="100000">
                  <a:srgbClr val="48BE67">
                    <a:gamma/>
                    <a:shade val="48627"/>
                    <a:invGamma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2133600" y="3687763"/>
            <a:ext cx="381000" cy="381000"/>
            <a:chOff x="2078" y="1680"/>
            <a:chExt cx="1615" cy="1615"/>
          </a:xfrm>
        </p:grpSpPr>
        <p:sp>
          <p:nvSpPr>
            <p:cNvPr id="319512" name="Oval 24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9513" name="Oval 25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63529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63529"/>
                    <a:invGamma/>
                  </a:srgbClr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9514" name="Oval 26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319515" name="Oval 27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21B3E1"/>
                </a:gs>
                <a:gs pos="100000">
                  <a:srgbClr val="21B3E1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319516" name="Oval 28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319517" name="Oval 29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21B3E1"/>
                </a:gs>
                <a:gs pos="100000">
                  <a:srgbClr val="21B3E1">
                    <a:gamma/>
                    <a:shade val="48627"/>
                    <a:invGamma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  <p:grpSp>
        <p:nvGrpSpPr>
          <p:cNvPr id="5" name="Group 30"/>
          <p:cNvGrpSpPr>
            <a:grpSpLocks/>
          </p:cNvGrpSpPr>
          <p:nvPr/>
        </p:nvGrpSpPr>
        <p:grpSpPr bwMode="auto">
          <a:xfrm>
            <a:off x="2057400" y="4525963"/>
            <a:ext cx="381000" cy="381000"/>
            <a:chOff x="2078" y="1680"/>
            <a:chExt cx="1615" cy="1615"/>
          </a:xfrm>
        </p:grpSpPr>
        <p:sp>
          <p:nvSpPr>
            <p:cNvPr id="319519" name="Oval 31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9520" name="Oval 32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63529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63529"/>
                    <a:invGamma/>
                  </a:srgbClr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9521" name="Oval 33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319522" name="Oval 34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8D67E1">
                    <a:gamma/>
                    <a:shade val="0"/>
                    <a:invGamma/>
                  </a:srgbClr>
                </a:gs>
                <a:gs pos="100000">
                  <a:srgbClr val="8D67E1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319523" name="Oval 35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319524" name="Oval 36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8D67E1"/>
                </a:gs>
                <a:gs pos="100000">
                  <a:srgbClr val="8D67E1">
                    <a:gamma/>
                    <a:shade val="48627"/>
                    <a:invGamma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  <p:grpSp>
        <p:nvGrpSpPr>
          <p:cNvPr id="6" name="Group 37"/>
          <p:cNvGrpSpPr>
            <a:grpSpLocks/>
          </p:cNvGrpSpPr>
          <p:nvPr/>
        </p:nvGrpSpPr>
        <p:grpSpPr bwMode="auto">
          <a:xfrm>
            <a:off x="1682750" y="5300663"/>
            <a:ext cx="355600" cy="381000"/>
            <a:chOff x="2078" y="1680"/>
            <a:chExt cx="1615" cy="1615"/>
          </a:xfrm>
        </p:grpSpPr>
        <p:sp>
          <p:nvSpPr>
            <p:cNvPr id="319526" name="Oval 38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9527" name="Oval 39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63529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63529"/>
                    <a:invGamma/>
                  </a:srgbClr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9528" name="Oval 40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319529" name="Oval 41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E35E23">
                    <a:gamma/>
                    <a:shade val="0"/>
                    <a:invGamma/>
                  </a:srgbClr>
                </a:gs>
                <a:gs pos="100000">
                  <a:srgbClr val="E35E23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319530" name="Oval 42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319531" name="Oval 43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E35E23"/>
                </a:gs>
                <a:gs pos="100000">
                  <a:srgbClr val="E35E23">
                    <a:gamma/>
                    <a:shade val="48627"/>
                    <a:invGamma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  <p:sp>
        <p:nvSpPr>
          <p:cNvPr id="319532" name="Rectangle 4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6908"/>
          </a:xfrm>
          <a:noFill/>
          <a:ln/>
        </p:spPr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b="1" dirty="0" smtClean="0">
                <a:ln/>
                <a:solidFill>
                  <a:srgbClr val="7030A0"/>
                </a:solidFill>
              </a:rPr>
              <a:t>Направления:</a:t>
            </a:r>
            <a:endParaRPr lang="en-US" b="1" dirty="0">
              <a:ln/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90082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Изучение семей </a:t>
            </a:r>
            <a:r>
              <a:rPr lang="ru-RU" b="1" dirty="0" smtClean="0">
                <a:solidFill>
                  <a:schemeClr val="tx1"/>
                </a:solidFill>
              </a:rPr>
              <a:t> обучающихся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2679192"/>
            <a:ext cx="4247327" cy="344728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dirty="0" smtClean="0">
                <a:solidFill>
                  <a:schemeClr val="tx1"/>
                </a:solidFill>
              </a:rPr>
              <a:t>  Наблюдение</a:t>
            </a:r>
          </a:p>
          <a:p>
            <a:pPr marL="0" indent="0" algn="ctr">
              <a:buNone/>
            </a:pPr>
            <a:r>
              <a:rPr lang="ru-RU" sz="4400" b="1" dirty="0" smtClean="0">
                <a:solidFill>
                  <a:schemeClr val="tx1"/>
                </a:solidFill>
              </a:rPr>
              <a:t>Тестирование</a:t>
            </a:r>
          </a:p>
          <a:p>
            <a:pPr marL="0" indent="0" algn="ctr">
              <a:buNone/>
            </a:pPr>
            <a:r>
              <a:rPr lang="ru-RU" sz="4400" b="1" dirty="0" smtClean="0">
                <a:solidFill>
                  <a:schemeClr val="tx1"/>
                </a:solidFill>
              </a:rPr>
              <a:t>Анкетирование</a:t>
            </a:r>
          </a:p>
          <a:p>
            <a:pPr marL="0" indent="0" algn="ctr">
              <a:buNone/>
            </a:pPr>
            <a:r>
              <a:rPr lang="ru-RU" sz="4400" b="1" dirty="0" smtClean="0">
                <a:solidFill>
                  <a:schemeClr val="tx1"/>
                </a:solidFill>
              </a:rPr>
              <a:t>Беседа</a:t>
            </a:r>
            <a:endParaRPr lang="ru-RU" sz="4400" b="1" dirty="0">
              <a:solidFill>
                <a:schemeClr val="tx1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16016" y="2852936"/>
            <a:ext cx="3456384" cy="2880320"/>
          </a:xfrm>
        </p:spPr>
      </p:pic>
    </p:spTree>
    <p:extLst>
      <p:ext uri="{BB962C8B-B14F-4D97-AF65-F5344CB8AC3E}">
        <p14:creationId xmlns:p14="http://schemas.microsoft.com/office/powerpoint/2010/main" xmlns="" val="3461033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91880" y="1591056"/>
            <a:ext cx="5112568" cy="403244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b="1" dirty="0" err="1">
                <a:solidFill>
                  <a:schemeClr val="tx1"/>
                </a:solidFill>
              </a:rPr>
              <a:t>П</a:t>
            </a:r>
            <a:r>
              <a:rPr lang="ru-RU" b="1" dirty="0" err="1" smtClean="0">
                <a:solidFill>
                  <a:schemeClr val="tx1"/>
                </a:solidFill>
              </a:rPr>
              <a:t>сихолого</a:t>
            </a:r>
            <a:r>
              <a:rPr lang="ru-RU" b="1" dirty="0" smtClean="0">
                <a:solidFill>
                  <a:schemeClr val="tx1"/>
                </a:solidFill>
              </a:rPr>
              <a:t> - педагогическое просвещение </a:t>
            </a:r>
            <a:r>
              <a:rPr lang="ru-RU" b="1" dirty="0">
                <a:solidFill>
                  <a:schemeClr val="tx1"/>
                </a:solidFill>
              </a:rPr>
              <a:t>родителей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24048" y="2204864"/>
            <a:ext cx="32403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333333"/>
                </a:solidFill>
                <a:latin typeface="Helvetica" panose="020B0604020202020204" pitchFamily="34" charset="0"/>
                <a:ea typeface="Times New Roman" panose="02020603050405020304" pitchFamily="18" charset="0"/>
              </a:rPr>
              <a:t>Родительское собрание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57201" y="3244334"/>
            <a:ext cx="320720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333333"/>
                </a:solidFill>
                <a:latin typeface="Helvetica" panose="020B0604020202020204" pitchFamily="34" charset="0"/>
                <a:ea typeface="Times New Roman" panose="02020603050405020304" pitchFamily="18" charset="0"/>
              </a:rPr>
              <a:t>К</a:t>
            </a:r>
            <a:r>
              <a:rPr lang="ru-RU" sz="2800" dirty="0" smtClean="0">
                <a:solidFill>
                  <a:srgbClr val="333333"/>
                </a:solidFill>
                <a:latin typeface="Helvetica" panose="020B0604020202020204" pitchFamily="34" charset="0"/>
                <a:ea typeface="Times New Roman" panose="02020603050405020304" pitchFamily="18" charset="0"/>
              </a:rPr>
              <a:t>онференция </a:t>
            </a:r>
          </a:p>
          <a:p>
            <a:r>
              <a:rPr lang="ru-RU" sz="2800" dirty="0">
                <a:solidFill>
                  <a:srgbClr val="333333"/>
                </a:solidFill>
                <a:latin typeface="Helvetica" panose="020B0604020202020204" pitchFamily="34" charset="0"/>
                <a:ea typeface="Times New Roman" panose="02020603050405020304" pitchFamily="18" charset="0"/>
              </a:rPr>
              <a:t>П</a:t>
            </a:r>
            <a:r>
              <a:rPr lang="ru-RU" sz="2800" dirty="0" smtClean="0">
                <a:solidFill>
                  <a:srgbClr val="333333"/>
                </a:solidFill>
                <a:latin typeface="Helvetica" panose="020B0604020202020204" pitchFamily="34" charset="0"/>
                <a:ea typeface="Times New Roman" panose="02020603050405020304" pitchFamily="18" charset="0"/>
              </a:rPr>
              <a:t>рактикум</a:t>
            </a:r>
          </a:p>
          <a:p>
            <a:r>
              <a:rPr lang="ru-RU" sz="2800" dirty="0">
                <a:solidFill>
                  <a:srgbClr val="333333"/>
                </a:solidFill>
                <a:latin typeface="Helvetica" panose="020B0604020202020204" pitchFamily="34" charset="0"/>
                <a:ea typeface="Times New Roman" panose="02020603050405020304" pitchFamily="18" charset="0"/>
              </a:rPr>
              <a:t>Д</a:t>
            </a:r>
            <a:r>
              <a:rPr lang="ru-RU" sz="2800" dirty="0" smtClean="0">
                <a:solidFill>
                  <a:srgbClr val="333333"/>
                </a:solidFill>
                <a:latin typeface="Helvetica" panose="020B0604020202020204" pitchFamily="34" charset="0"/>
                <a:ea typeface="Times New Roman" panose="02020603050405020304" pitchFamily="18" charset="0"/>
              </a:rPr>
              <a:t>еловая </a:t>
            </a:r>
            <a:r>
              <a:rPr lang="ru-RU" sz="2800" dirty="0">
                <a:solidFill>
                  <a:srgbClr val="333333"/>
                </a:solidFill>
                <a:latin typeface="Helvetica" panose="020B0604020202020204" pitchFamily="34" charset="0"/>
                <a:ea typeface="Times New Roman" panose="02020603050405020304" pitchFamily="18" charset="0"/>
              </a:rPr>
              <a:t>игра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53513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Индивидуальная работа 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с родителями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chemeClr val="tx1"/>
                </a:solidFill>
              </a:rPr>
              <a:t>- индивидуальные беседы</a:t>
            </a:r>
            <a:endParaRPr lang="ru-RU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chemeClr val="tx1"/>
                </a:solidFill>
              </a:rPr>
              <a:t>- консультации </a:t>
            </a:r>
            <a:r>
              <a:rPr lang="ru-RU" b="1" dirty="0">
                <a:solidFill>
                  <a:schemeClr val="tx1"/>
                </a:solidFill>
              </a:rPr>
              <a:t>по вопросам обучения и </a:t>
            </a:r>
            <a:r>
              <a:rPr lang="ru-RU" b="1" dirty="0" smtClean="0">
                <a:solidFill>
                  <a:schemeClr val="tx1"/>
                </a:solidFill>
              </a:rPr>
              <a:t>воспитания</a:t>
            </a:r>
            <a:endParaRPr lang="ru-RU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chemeClr val="tx1"/>
                </a:solidFill>
              </a:rPr>
              <a:t>- индивидуальная </a:t>
            </a:r>
            <a:r>
              <a:rPr lang="ru-RU" b="1" dirty="0">
                <a:solidFill>
                  <a:schemeClr val="tx1"/>
                </a:solidFill>
              </a:rPr>
              <a:t>работа с родителями слабоуспевающих и одарённых детей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chemeClr val="tx1"/>
                </a:solidFill>
              </a:rPr>
              <a:t>-   сначала положительная оценка ученика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tx1"/>
                </a:solidFill>
              </a:rPr>
              <a:t>-    затем проблемы</a:t>
            </a:r>
          </a:p>
          <a:p>
            <a:pPr marL="0" indent="0">
              <a:buNone/>
            </a:pPr>
            <a:r>
              <a:rPr lang="ru-RU" b="1" smtClean="0">
                <a:solidFill>
                  <a:schemeClr val="tx1"/>
                </a:solidFill>
              </a:rPr>
              <a:t>-    </a:t>
            </a:r>
            <a:r>
              <a:rPr lang="ru-RU" b="1">
                <a:solidFill>
                  <a:schemeClr val="tx1"/>
                </a:solidFill>
              </a:rPr>
              <a:t>в</a:t>
            </a:r>
            <a:r>
              <a:rPr lang="ru-RU" b="1" smtClean="0">
                <a:solidFill>
                  <a:schemeClr val="tx1"/>
                </a:solidFill>
              </a:rPr>
              <a:t> результате пути </a:t>
            </a:r>
            <a:r>
              <a:rPr lang="ru-RU" b="1" dirty="0" smtClean="0">
                <a:solidFill>
                  <a:schemeClr val="tx1"/>
                </a:solidFill>
              </a:rPr>
              <a:t>решения ( со стороны ребёнка, родителей, учителя)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85402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2658624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Привлечение родителей к управлению образовательным </a:t>
            </a:r>
            <a:br>
              <a:rPr lang="ru-RU" b="1" dirty="0">
                <a:solidFill>
                  <a:schemeClr val="tx1"/>
                </a:solidFill>
              </a:rPr>
            </a:br>
            <a:r>
              <a:rPr lang="ru-RU" b="1" dirty="0">
                <a:solidFill>
                  <a:schemeClr val="tx1"/>
                </a:solidFill>
              </a:rPr>
              <a:t>учреждением, образовательным процессом</a:t>
            </a: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 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3600" b="1" dirty="0">
                <a:solidFill>
                  <a:schemeClr val="tx1"/>
                </a:solidFill>
              </a:rPr>
              <a:t>Родительский комитет –координатор  всех </a:t>
            </a:r>
            <a:r>
              <a:rPr lang="ru-RU" sz="3600" b="1" dirty="0" smtClean="0">
                <a:solidFill>
                  <a:schemeClr val="tx1"/>
                </a:solidFill>
              </a:rPr>
              <a:t> школьных дел.</a:t>
            </a:r>
            <a:endParaRPr lang="ru-RU" sz="36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79794" y="2812034"/>
            <a:ext cx="2953162" cy="3181794"/>
          </a:xfrm>
        </p:spPr>
      </p:pic>
    </p:spTree>
    <p:extLst>
      <p:ext uri="{BB962C8B-B14F-4D97-AF65-F5344CB8AC3E}">
        <p14:creationId xmlns:p14="http://schemas.microsoft.com/office/powerpoint/2010/main" xmlns="" val="378197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343</TotalTime>
  <Words>217</Words>
  <Application>Microsoft Office PowerPoint</Application>
  <PresentationFormat>Экран (4:3)</PresentationFormat>
  <Paragraphs>65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Волна</vt:lpstr>
      <vt:lpstr>  Эффективные методы взаимодействия с родителями</vt:lpstr>
      <vt:lpstr>Самое сложное в работе с детьми –  это работа с их родителями </vt:lpstr>
      <vt:lpstr>Задача учителя:</vt:lpstr>
      <vt:lpstr>Задачи взаимодействия:</vt:lpstr>
      <vt:lpstr>Направления:</vt:lpstr>
      <vt:lpstr>Изучение семей  обучающихся</vt:lpstr>
      <vt:lpstr> Психолого - педагогическое просвещение родителей</vt:lpstr>
      <vt:lpstr>Индивидуальная работа  с родителями</vt:lpstr>
      <vt:lpstr>Привлечение родителей к управлению образовательным  учреждением, образовательным процессом  </vt:lpstr>
      <vt:lpstr>Информирование о содержании учебно- воспитательного процесса </vt:lpstr>
      <vt:lpstr>Совместная деятельность родителей и обучающихся </vt:lpstr>
      <vt:lpstr> </vt:lpstr>
      <vt:lpstr> 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Шушик</cp:lastModifiedBy>
  <cp:revision>24</cp:revision>
  <dcterms:created xsi:type="dcterms:W3CDTF">2019-05-26T15:43:01Z</dcterms:created>
  <dcterms:modified xsi:type="dcterms:W3CDTF">2023-07-07T19:51:23Z</dcterms:modified>
</cp:coreProperties>
</file>