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311" r:id="rId4"/>
    <p:sldId id="261" r:id="rId5"/>
    <p:sldId id="262" r:id="rId6"/>
    <p:sldId id="263" r:id="rId7"/>
    <p:sldId id="277" r:id="rId8"/>
    <p:sldId id="312" r:id="rId9"/>
    <p:sldId id="313" r:id="rId10"/>
    <p:sldId id="314" r:id="rId11"/>
    <p:sldId id="315" r:id="rId12"/>
    <p:sldId id="317" r:id="rId13"/>
    <p:sldId id="318" r:id="rId14"/>
    <p:sldId id="319" r:id="rId15"/>
    <p:sldId id="320" r:id="rId16"/>
    <p:sldId id="321" r:id="rId17"/>
    <p:sldId id="278" r:id="rId18"/>
    <p:sldId id="279" r:id="rId19"/>
    <p:sldId id="280" r:id="rId20"/>
    <p:sldId id="281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5" r:id="rId33"/>
    <p:sldId id="296" r:id="rId34"/>
    <p:sldId id="297" r:id="rId35"/>
    <p:sldId id="268" r:id="rId36"/>
    <p:sldId id="270" r:id="rId37"/>
    <p:sldId id="271" r:id="rId38"/>
    <p:sldId id="273" r:id="rId39"/>
    <p:sldId id="274" r:id="rId40"/>
  </p:sldIdLst>
  <p:sldSz cx="9144000" cy="6858000" type="screen4x3"/>
  <p:notesSz cx="6797675" cy="9926638"/>
  <p:custDataLst>
    <p:tags r:id="rId4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16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61CA95-91B0-4E46-9B56-84848AC9BA32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75033A-AA60-4A77-A51A-284D803960B4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Умение анализировать</a:t>
          </a:r>
          <a:endParaRPr lang="ru-RU" dirty="0"/>
        </a:p>
      </dgm:t>
    </dgm:pt>
    <dgm:pt modelId="{7E11C2B5-6146-4F00-A199-5B53AC8F21A7}" type="parTrans" cxnId="{79096CEF-324B-40F7-9D5A-DF7EB9E89F74}">
      <dgm:prSet/>
      <dgm:spPr/>
      <dgm:t>
        <a:bodyPr/>
        <a:lstStyle/>
        <a:p>
          <a:endParaRPr lang="ru-RU"/>
        </a:p>
      </dgm:t>
    </dgm:pt>
    <dgm:pt modelId="{71B31ADB-9063-414F-AC0E-1E4CEB5D564F}" type="sibTrans" cxnId="{79096CEF-324B-40F7-9D5A-DF7EB9E89F74}">
      <dgm:prSet/>
      <dgm:spPr/>
      <dgm:t>
        <a:bodyPr/>
        <a:lstStyle/>
        <a:p>
          <a:endParaRPr lang="ru-RU"/>
        </a:p>
      </dgm:t>
    </dgm:pt>
    <dgm:pt modelId="{19CBC5BA-33B1-4349-B4A2-5C80DF2F5635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Умение мыслить</a:t>
          </a:r>
          <a:endParaRPr lang="ru-RU" dirty="0"/>
        </a:p>
      </dgm:t>
    </dgm:pt>
    <dgm:pt modelId="{F776F051-1CDA-4BF9-800D-A97A7F2A8896}" type="parTrans" cxnId="{DBAD41EE-2306-40F7-ABF7-17DA66896F35}">
      <dgm:prSet/>
      <dgm:spPr/>
      <dgm:t>
        <a:bodyPr/>
        <a:lstStyle/>
        <a:p>
          <a:endParaRPr lang="ru-RU"/>
        </a:p>
      </dgm:t>
    </dgm:pt>
    <dgm:pt modelId="{B082186E-59B4-40BA-881E-8B8B21EB0775}" type="sibTrans" cxnId="{DBAD41EE-2306-40F7-ABF7-17DA66896F35}">
      <dgm:prSet/>
      <dgm:spPr/>
      <dgm:t>
        <a:bodyPr/>
        <a:lstStyle/>
        <a:p>
          <a:endParaRPr lang="ru-RU"/>
        </a:p>
      </dgm:t>
    </dgm:pt>
    <dgm:pt modelId="{BABF0B1B-9F12-4E0F-8B36-E3D7BF9A907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Умение рассуждать</a:t>
          </a:r>
          <a:endParaRPr lang="ru-RU" dirty="0"/>
        </a:p>
      </dgm:t>
    </dgm:pt>
    <dgm:pt modelId="{BF78A276-472D-4284-93F5-5F1A080A9B8B}" type="parTrans" cxnId="{44C95919-C740-497A-ACDC-21E16F9504E2}">
      <dgm:prSet/>
      <dgm:spPr/>
      <dgm:t>
        <a:bodyPr/>
        <a:lstStyle/>
        <a:p>
          <a:endParaRPr lang="ru-RU"/>
        </a:p>
      </dgm:t>
    </dgm:pt>
    <dgm:pt modelId="{8E15612B-0FD1-4BBF-982C-DC7D155EE037}" type="sibTrans" cxnId="{44C95919-C740-497A-ACDC-21E16F9504E2}">
      <dgm:prSet/>
      <dgm:spPr/>
      <dgm:t>
        <a:bodyPr/>
        <a:lstStyle/>
        <a:p>
          <a:endParaRPr lang="ru-RU"/>
        </a:p>
      </dgm:t>
    </dgm:pt>
    <dgm:pt modelId="{6EC16A13-B471-4799-BEE2-822FB61CD1CB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35983F94-77EA-4F9B-BC93-407C6EE111A2}" type="sibTrans" cxnId="{8524513A-D141-4D20-99D3-0846B6AB3574}">
      <dgm:prSet/>
      <dgm:spPr/>
      <dgm:t>
        <a:bodyPr/>
        <a:lstStyle/>
        <a:p>
          <a:endParaRPr lang="ru-RU"/>
        </a:p>
      </dgm:t>
    </dgm:pt>
    <dgm:pt modelId="{75EDED2F-CB14-43B0-B27B-38D4E5809DD5}" type="parTrans" cxnId="{8524513A-D141-4D20-99D3-0846B6AB3574}">
      <dgm:prSet/>
      <dgm:spPr/>
      <dgm:t>
        <a:bodyPr/>
        <a:lstStyle/>
        <a:p>
          <a:endParaRPr lang="ru-RU"/>
        </a:p>
      </dgm:t>
    </dgm:pt>
    <dgm:pt modelId="{E78A996C-744E-4363-A161-0F671B4926CD}" type="pres">
      <dgm:prSet presAssocID="{A761CA95-91B0-4E46-9B56-84848AC9BA3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9602DAF-14E6-4008-B636-D817EC931C42}" type="pres">
      <dgm:prSet presAssocID="{6EC16A13-B471-4799-BEE2-822FB61CD1CB}" presName="root" presStyleCnt="0"/>
      <dgm:spPr/>
    </dgm:pt>
    <dgm:pt modelId="{987447DF-5AAC-4163-8067-37C54C79D57F}" type="pres">
      <dgm:prSet presAssocID="{6EC16A13-B471-4799-BEE2-822FB61CD1CB}" presName="rootComposite" presStyleCnt="0"/>
      <dgm:spPr/>
    </dgm:pt>
    <dgm:pt modelId="{331D79B0-B358-428B-8C99-C73B4DB50202}" type="pres">
      <dgm:prSet presAssocID="{6EC16A13-B471-4799-BEE2-822FB61CD1CB}" presName="rootText" presStyleLbl="node1" presStyleIdx="0" presStyleCnt="1" custScaleX="241013" custScaleY="199856" custLinFactNeighborX="23592" custLinFactNeighborY="-6197"/>
      <dgm:spPr/>
      <dgm:t>
        <a:bodyPr/>
        <a:lstStyle/>
        <a:p>
          <a:endParaRPr lang="ru-RU"/>
        </a:p>
      </dgm:t>
    </dgm:pt>
    <dgm:pt modelId="{C78158CD-044E-4F5D-9A06-E0E1F1D4BE96}" type="pres">
      <dgm:prSet presAssocID="{6EC16A13-B471-4799-BEE2-822FB61CD1CB}" presName="rootConnector" presStyleLbl="node1" presStyleIdx="0" presStyleCnt="1"/>
      <dgm:spPr/>
      <dgm:t>
        <a:bodyPr/>
        <a:lstStyle/>
        <a:p>
          <a:endParaRPr lang="ru-RU"/>
        </a:p>
      </dgm:t>
    </dgm:pt>
    <dgm:pt modelId="{A5449FC6-2CF8-4CDF-B81F-A9D7F92E43FA}" type="pres">
      <dgm:prSet presAssocID="{6EC16A13-B471-4799-BEE2-822FB61CD1CB}" presName="childShape" presStyleCnt="0"/>
      <dgm:spPr/>
    </dgm:pt>
    <dgm:pt modelId="{CF3EB00C-7642-414B-BBB0-68DAB92D22D6}" type="pres">
      <dgm:prSet presAssocID="{BF78A276-472D-4284-93F5-5F1A080A9B8B}" presName="Name13" presStyleLbl="parChTrans1D2" presStyleIdx="0" presStyleCnt="3"/>
      <dgm:spPr/>
      <dgm:t>
        <a:bodyPr/>
        <a:lstStyle/>
        <a:p>
          <a:endParaRPr lang="ru-RU"/>
        </a:p>
      </dgm:t>
    </dgm:pt>
    <dgm:pt modelId="{94D41393-DC65-4163-92D7-75AA872D9736}" type="pres">
      <dgm:prSet presAssocID="{BABF0B1B-9F12-4E0F-8B36-E3D7BF9A9070}" presName="childText" presStyleLbl="bgAcc1" presStyleIdx="0" presStyleCnt="3" custScaleX="257864" custLinFactNeighborX="28574" custLinFactNeighborY="3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6A022-EE08-4170-80D4-E9AB33DF4DD8}" type="pres">
      <dgm:prSet presAssocID="{7E11C2B5-6146-4F00-A199-5B53AC8F21A7}" presName="Name13" presStyleLbl="parChTrans1D2" presStyleIdx="1" presStyleCnt="3"/>
      <dgm:spPr/>
      <dgm:t>
        <a:bodyPr/>
        <a:lstStyle/>
        <a:p>
          <a:endParaRPr lang="ru-RU"/>
        </a:p>
      </dgm:t>
    </dgm:pt>
    <dgm:pt modelId="{BF727AFB-D5EB-4AD5-9AA5-BE9A1B3E5694}" type="pres">
      <dgm:prSet presAssocID="{0575033A-AA60-4A77-A51A-284D803960B4}" presName="childText" presStyleLbl="bgAcc1" presStyleIdx="1" presStyleCnt="3" custScaleX="257864" custLinFactNeighborX="29962" custLinFactNeighborY="-18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80FEED-553A-432A-AF09-B020009A4B86}" type="pres">
      <dgm:prSet presAssocID="{F776F051-1CDA-4BF9-800D-A97A7F2A8896}" presName="Name13" presStyleLbl="parChTrans1D2" presStyleIdx="2" presStyleCnt="3"/>
      <dgm:spPr/>
      <dgm:t>
        <a:bodyPr/>
        <a:lstStyle/>
        <a:p>
          <a:endParaRPr lang="ru-RU"/>
        </a:p>
      </dgm:t>
    </dgm:pt>
    <dgm:pt modelId="{BBEB3563-B3D8-4F06-9115-9DE2C5C9ECB0}" type="pres">
      <dgm:prSet presAssocID="{19CBC5BA-33B1-4349-B4A2-5C80DF2F5635}" presName="childText" presStyleLbl="bgAcc1" presStyleIdx="2" presStyleCnt="3" custScaleX="257864" custLinFactNeighborX="29962" custLinFactNeighborY="-5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9FD898-DB3B-4E75-B908-D9834F53E46A}" type="presOf" srcId="{BF78A276-472D-4284-93F5-5F1A080A9B8B}" destId="{CF3EB00C-7642-414B-BBB0-68DAB92D22D6}" srcOrd="0" destOrd="0" presId="urn:microsoft.com/office/officeart/2005/8/layout/hierarchy3"/>
    <dgm:cxn modelId="{1AC43737-2F72-4E4B-B8B6-3A847A955DEA}" type="presOf" srcId="{0575033A-AA60-4A77-A51A-284D803960B4}" destId="{BF727AFB-D5EB-4AD5-9AA5-BE9A1B3E5694}" srcOrd="0" destOrd="0" presId="urn:microsoft.com/office/officeart/2005/8/layout/hierarchy3"/>
    <dgm:cxn modelId="{8524513A-D141-4D20-99D3-0846B6AB3574}" srcId="{A761CA95-91B0-4E46-9B56-84848AC9BA32}" destId="{6EC16A13-B471-4799-BEE2-822FB61CD1CB}" srcOrd="0" destOrd="0" parTransId="{75EDED2F-CB14-43B0-B27B-38D4E5809DD5}" sibTransId="{35983F94-77EA-4F9B-BC93-407C6EE111A2}"/>
    <dgm:cxn modelId="{98796A8D-DCA9-4CCA-8E95-9A7D1DDE1D1A}" type="presOf" srcId="{6EC16A13-B471-4799-BEE2-822FB61CD1CB}" destId="{331D79B0-B358-428B-8C99-C73B4DB50202}" srcOrd="0" destOrd="0" presId="urn:microsoft.com/office/officeart/2005/8/layout/hierarchy3"/>
    <dgm:cxn modelId="{6427604E-29B0-4B00-B63E-099A0F7DB789}" type="presOf" srcId="{A761CA95-91B0-4E46-9B56-84848AC9BA32}" destId="{E78A996C-744E-4363-A161-0F671B4926CD}" srcOrd="0" destOrd="0" presId="urn:microsoft.com/office/officeart/2005/8/layout/hierarchy3"/>
    <dgm:cxn modelId="{B7AE1C45-3417-4617-9844-45AD98F883D7}" type="presOf" srcId="{6EC16A13-B471-4799-BEE2-822FB61CD1CB}" destId="{C78158CD-044E-4F5D-9A06-E0E1F1D4BE96}" srcOrd="1" destOrd="0" presId="urn:microsoft.com/office/officeart/2005/8/layout/hierarchy3"/>
    <dgm:cxn modelId="{44C95919-C740-497A-ACDC-21E16F9504E2}" srcId="{6EC16A13-B471-4799-BEE2-822FB61CD1CB}" destId="{BABF0B1B-9F12-4E0F-8B36-E3D7BF9A9070}" srcOrd="0" destOrd="0" parTransId="{BF78A276-472D-4284-93F5-5F1A080A9B8B}" sibTransId="{8E15612B-0FD1-4BBF-982C-DC7D155EE037}"/>
    <dgm:cxn modelId="{3A0E7618-5374-4DF1-A98E-1F1E6F999FFE}" type="presOf" srcId="{BABF0B1B-9F12-4E0F-8B36-E3D7BF9A9070}" destId="{94D41393-DC65-4163-92D7-75AA872D9736}" srcOrd="0" destOrd="0" presId="urn:microsoft.com/office/officeart/2005/8/layout/hierarchy3"/>
    <dgm:cxn modelId="{DBAD41EE-2306-40F7-ABF7-17DA66896F35}" srcId="{6EC16A13-B471-4799-BEE2-822FB61CD1CB}" destId="{19CBC5BA-33B1-4349-B4A2-5C80DF2F5635}" srcOrd="2" destOrd="0" parTransId="{F776F051-1CDA-4BF9-800D-A97A7F2A8896}" sibTransId="{B082186E-59B4-40BA-881E-8B8B21EB0775}"/>
    <dgm:cxn modelId="{79096CEF-324B-40F7-9D5A-DF7EB9E89F74}" srcId="{6EC16A13-B471-4799-BEE2-822FB61CD1CB}" destId="{0575033A-AA60-4A77-A51A-284D803960B4}" srcOrd="1" destOrd="0" parTransId="{7E11C2B5-6146-4F00-A199-5B53AC8F21A7}" sibTransId="{71B31ADB-9063-414F-AC0E-1E4CEB5D564F}"/>
    <dgm:cxn modelId="{31117552-D7AA-4A8D-9C95-B8F484FE1B8A}" type="presOf" srcId="{7E11C2B5-6146-4F00-A199-5B53AC8F21A7}" destId="{EED6A022-EE08-4170-80D4-E9AB33DF4DD8}" srcOrd="0" destOrd="0" presId="urn:microsoft.com/office/officeart/2005/8/layout/hierarchy3"/>
    <dgm:cxn modelId="{410821FA-F990-407A-AB62-10BCBF23368E}" type="presOf" srcId="{19CBC5BA-33B1-4349-B4A2-5C80DF2F5635}" destId="{BBEB3563-B3D8-4F06-9115-9DE2C5C9ECB0}" srcOrd="0" destOrd="0" presId="urn:microsoft.com/office/officeart/2005/8/layout/hierarchy3"/>
    <dgm:cxn modelId="{D5C849BB-0FDA-4BA5-93F3-09C8AF09677F}" type="presOf" srcId="{F776F051-1CDA-4BF9-800D-A97A7F2A8896}" destId="{D480FEED-553A-432A-AF09-B020009A4B86}" srcOrd="0" destOrd="0" presId="urn:microsoft.com/office/officeart/2005/8/layout/hierarchy3"/>
    <dgm:cxn modelId="{CD82717F-3C37-479C-98AC-EFF28CD069CB}" type="presParOf" srcId="{E78A996C-744E-4363-A161-0F671B4926CD}" destId="{99602DAF-14E6-4008-B636-D817EC931C42}" srcOrd="0" destOrd="0" presId="urn:microsoft.com/office/officeart/2005/8/layout/hierarchy3"/>
    <dgm:cxn modelId="{51B37C76-B369-401B-B093-B902E4A2009B}" type="presParOf" srcId="{99602DAF-14E6-4008-B636-D817EC931C42}" destId="{987447DF-5AAC-4163-8067-37C54C79D57F}" srcOrd="0" destOrd="0" presId="urn:microsoft.com/office/officeart/2005/8/layout/hierarchy3"/>
    <dgm:cxn modelId="{2A4D013F-E1DD-4150-881A-092472EBC2C5}" type="presParOf" srcId="{987447DF-5AAC-4163-8067-37C54C79D57F}" destId="{331D79B0-B358-428B-8C99-C73B4DB50202}" srcOrd="0" destOrd="0" presId="urn:microsoft.com/office/officeart/2005/8/layout/hierarchy3"/>
    <dgm:cxn modelId="{08B9D9F3-D0D5-4470-B3EC-A615B931D53E}" type="presParOf" srcId="{987447DF-5AAC-4163-8067-37C54C79D57F}" destId="{C78158CD-044E-4F5D-9A06-E0E1F1D4BE96}" srcOrd="1" destOrd="0" presId="urn:microsoft.com/office/officeart/2005/8/layout/hierarchy3"/>
    <dgm:cxn modelId="{4A956F1E-920A-43FD-9219-11406FD413A1}" type="presParOf" srcId="{99602DAF-14E6-4008-B636-D817EC931C42}" destId="{A5449FC6-2CF8-4CDF-B81F-A9D7F92E43FA}" srcOrd="1" destOrd="0" presId="urn:microsoft.com/office/officeart/2005/8/layout/hierarchy3"/>
    <dgm:cxn modelId="{05FD8B28-6C09-44D5-9A89-1359DA949D44}" type="presParOf" srcId="{A5449FC6-2CF8-4CDF-B81F-A9D7F92E43FA}" destId="{CF3EB00C-7642-414B-BBB0-68DAB92D22D6}" srcOrd="0" destOrd="0" presId="urn:microsoft.com/office/officeart/2005/8/layout/hierarchy3"/>
    <dgm:cxn modelId="{AE45908C-A944-4806-97B7-EBAC5364A248}" type="presParOf" srcId="{A5449FC6-2CF8-4CDF-B81F-A9D7F92E43FA}" destId="{94D41393-DC65-4163-92D7-75AA872D9736}" srcOrd="1" destOrd="0" presId="urn:microsoft.com/office/officeart/2005/8/layout/hierarchy3"/>
    <dgm:cxn modelId="{54531C6B-9FC4-40D9-84EE-94D6917A2C5D}" type="presParOf" srcId="{A5449FC6-2CF8-4CDF-B81F-A9D7F92E43FA}" destId="{EED6A022-EE08-4170-80D4-E9AB33DF4DD8}" srcOrd="2" destOrd="0" presId="urn:microsoft.com/office/officeart/2005/8/layout/hierarchy3"/>
    <dgm:cxn modelId="{93FEEFF7-91DF-414B-91BB-80B1790007A0}" type="presParOf" srcId="{A5449FC6-2CF8-4CDF-B81F-A9D7F92E43FA}" destId="{BF727AFB-D5EB-4AD5-9AA5-BE9A1B3E5694}" srcOrd="3" destOrd="0" presId="urn:microsoft.com/office/officeart/2005/8/layout/hierarchy3"/>
    <dgm:cxn modelId="{C801EAFB-D9AA-4D17-9760-7B5EC8344CF6}" type="presParOf" srcId="{A5449FC6-2CF8-4CDF-B81F-A9D7F92E43FA}" destId="{D480FEED-553A-432A-AF09-B020009A4B86}" srcOrd="4" destOrd="0" presId="urn:microsoft.com/office/officeart/2005/8/layout/hierarchy3"/>
    <dgm:cxn modelId="{7E5C02DD-6BC7-4096-9111-5365F7937A2F}" type="presParOf" srcId="{A5449FC6-2CF8-4CDF-B81F-A9D7F92E43FA}" destId="{BBEB3563-B3D8-4F06-9115-9DE2C5C9ECB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94324-18C0-4C91-A3B5-5788BEFC245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4AB974-2A51-4BC4-A2A6-F39C962F7559}">
      <dgm:prSet phldrT="[Текст]" custT="1"/>
      <dgm:spPr/>
      <dgm:t>
        <a:bodyPr/>
        <a:lstStyle/>
        <a:p>
          <a:r>
            <a:rPr lang="ru-RU" sz="2400" b="1" dirty="0" smtClean="0"/>
            <a:t>Организация режима дня и питания</a:t>
          </a:r>
          <a:endParaRPr lang="ru-RU" sz="2400" b="1" dirty="0"/>
        </a:p>
      </dgm:t>
    </dgm:pt>
    <dgm:pt modelId="{ED9FECDB-0DBA-4AC3-B4B5-57D91292AC33}" type="parTrans" cxnId="{F08902F1-E510-4A20-A3F4-CC238B1AB49F}">
      <dgm:prSet/>
      <dgm:spPr/>
      <dgm:t>
        <a:bodyPr/>
        <a:lstStyle/>
        <a:p>
          <a:endParaRPr lang="ru-RU" b="1"/>
        </a:p>
      </dgm:t>
    </dgm:pt>
    <dgm:pt modelId="{67A3FDAB-4D0B-4B0E-93B2-D7AC215EA917}" type="sibTrans" cxnId="{F08902F1-E510-4A20-A3F4-CC238B1AB49F}">
      <dgm:prSet/>
      <dgm:spPr/>
      <dgm:t>
        <a:bodyPr/>
        <a:lstStyle/>
        <a:p>
          <a:endParaRPr lang="ru-RU" b="1"/>
        </a:p>
      </dgm:t>
    </dgm:pt>
    <dgm:pt modelId="{08368E34-6C7E-4892-BFEB-B8B91BCC29E5}">
      <dgm:prSet phldrT="[Текст]" custT="1"/>
      <dgm:spPr/>
      <dgm:t>
        <a:bodyPr/>
        <a:lstStyle/>
        <a:p>
          <a:r>
            <a:rPr lang="ru-RU" sz="1400" b="1" dirty="0" smtClean="0"/>
            <a:t>сон не менее 8 часов</a:t>
          </a:r>
          <a:endParaRPr lang="ru-RU" sz="1400" b="1" dirty="0"/>
        </a:p>
      </dgm:t>
    </dgm:pt>
    <dgm:pt modelId="{279A394C-4464-4FD7-AF4E-B5B84A3F2D59}" type="parTrans" cxnId="{F70AD07E-ECBF-4424-AB68-325B3B5CC635}">
      <dgm:prSet/>
      <dgm:spPr/>
      <dgm:t>
        <a:bodyPr/>
        <a:lstStyle/>
        <a:p>
          <a:endParaRPr lang="ru-RU" b="1"/>
        </a:p>
      </dgm:t>
    </dgm:pt>
    <dgm:pt modelId="{0BDA2FBD-5773-4969-B8F6-CB93791C6FF8}" type="sibTrans" cxnId="{F70AD07E-ECBF-4424-AB68-325B3B5CC635}">
      <dgm:prSet/>
      <dgm:spPr/>
      <dgm:t>
        <a:bodyPr/>
        <a:lstStyle/>
        <a:p>
          <a:endParaRPr lang="ru-RU" b="1"/>
        </a:p>
      </dgm:t>
    </dgm:pt>
    <dgm:pt modelId="{D1E3EB2E-B0D1-4166-99B5-E5411A78C062}">
      <dgm:prSet phldrT="[Текст]" custT="1"/>
      <dgm:spPr/>
      <dgm:t>
        <a:bodyPr/>
        <a:lstStyle/>
        <a:p>
          <a:r>
            <a:rPr lang="ru-RU" sz="1400" b="1" dirty="0" smtClean="0"/>
            <a:t>полноценное питание (</a:t>
          </a:r>
          <a:r>
            <a:rPr lang="ru-RU" sz="1400" b="1" i="0" dirty="0" smtClean="0"/>
            <a:t>рыба, творог, орехи, курага и т. д. стимулируют работу головного мозга)</a:t>
          </a:r>
          <a:endParaRPr lang="ru-RU" sz="1400" b="1" dirty="0"/>
        </a:p>
      </dgm:t>
    </dgm:pt>
    <dgm:pt modelId="{1937537E-6729-42DE-AC27-68CE3125DD67}" type="parTrans" cxnId="{F5883324-5ABE-474C-9EC6-4A70664E5DE9}">
      <dgm:prSet/>
      <dgm:spPr/>
      <dgm:t>
        <a:bodyPr/>
        <a:lstStyle/>
        <a:p>
          <a:endParaRPr lang="ru-RU" b="1"/>
        </a:p>
      </dgm:t>
    </dgm:pt>
    <dgm:pt modelId="{8F2F3C2E-DCCA-4F37-BB86-D1D835551276}" type="sibTrans" cxnId="{F5883324-5ABE-474C-9EC6-4A70664E5DE9}">
      <dgm:prSet/>
      <dgm:spPr/>
      <dgm:t>
        <a:bodyPr/>
        <a:lstStyle/>
        <a:p>
          <a:endParaRPr lang="ru-RU" b="1"/>
        </a:p>
      </dgm:t>
    </dgm:pt>
    <dgm:pt modelId="{D831E889-9E33-4851-9E4B-81B20C609955}">
      <dgm:prSet custT="1"/>
      <dgm:spPr/>
      <dgm:t>
        <a:bodyPr/>
        <a:lstStyle/>
        <a:p>
          <a:r>
            <a:rPr lang="ru-RU" sz="1400" b="1" i="0" dirty="0" smtClean="0"/>
            <a:t>избегать в этот период просмотров кинофильмов и телевизионных передач</a:t>
          </a:r>
          <a:endParaRPr lang="ru-RU" sz="1400" b="1" dirty="0"/>
        </a:p>
      </dgm:t>
    </dgm:pt>
    <dgm:pt modelId="{59D326B3-3821-4888-835A-18A8D82B4F3F}" type="parTrans" cxnId="{D33A124C-82CB-42F6-B799-1CEA3FB8FBFC}">
      <dgm:prSet/>
      <dgm:spPr/>
      <dgm:t>
        <a:bodyPr/>
        <a:lstStyle/>
        <a:p>
          <a:endParaRPr lang="ru-RU" b="1"/>
        </a:p>
      </dgm:t>
    </dgm:pt>
    <dgm:pt modelId="{6A3E2020-8F12-4E10-BEAD-8370E3940C85}" type="sibTrans" cxnId="{D33A124C-82CB-42F6-B799-1CEA3FB8FBFC}">
      <dgm:prSet/>
      <dgm:spPr/>
      <dgm:t>
        <a:bodyPr/>
        <a:lstStyle/>
        <a:p>
          <a:endParaRPr lang="ru-RU" b="1"/>
        </a:p>
      </dgm:t>
    </dgm:pt>
    <dgm:pt modelId="{24112A3E-74B9-4D9C-A514-FC78825E06F1}">
      <dgm:prSet custT="1"/>
      <dgm:spPr/>
      <dgm:t>
        <a:bodyPr/>
        <a:lstStyle/>
        <a:p>
          <a:r>
            <a:rPr lang="ru-RU" sz="1400" b="1" i="0" dirty="0" smtClean="0"/>
            <a:t>не допускать перегрузок (каждые 30-40 минут занятий обязательно нужно делать перерывы на 10-15 минут)</a:t>
          </a:r>
          <a:endParaRPr lang="ru-RU" sz="1400" b="1" dirty="0"/>
        </a:p>
      </dgm:t>
    </dgm:pt>
    <dgm:pt modelId="{34155DF2-0CE6-47DC-83A2-A559CCF6425A}" type="parTrans" cxnId="{D0D1C734-3D81-4869-A109-708E76D95CAC}">
      <dgm:prSet/>
      <dgm:spPr/>
      <dgm:t>
        <a:bodyPr/>
        <a:lstStyle/>
        <a:p>
          <a:endParaRPr lang="ru-RU" b="1"/>
        </a:p>
      </dgm:t>
    </dgm:pt>
    <dgm:pt modelId="{19259471-1596-4AF8-AC48-A5BC38884AE0}" type="sibTrans" cxnId="{D0D1C734-3D81-4869-A109-708E76D95CAC}">
      <dgm:prSet/>
      <dgm:spPr/>
      <dgm:t>
        <a:bodyPr/>
        <a:lstStyle/>
        <a:p>
          <a:endParaRPr lang="ru-RU" b="1"/>
        </a:p>
      </dgm:t>
    </dgm:pt>
    <dgm:pt modelId="{01D0E101-2D4D-4879-A794-F22AF6A7A0A0}" type="pres">
      <dgm:prSet presAssocID="{D7194324-18C0-4C91-A3B5-5788BEFC245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2423C1E-DC61-4C86-9AB8-EB5BF1846300}" type="pres">
      <dgm:prSet presAssocID="{AD4AB974-2A51-4BC4-A2A6-F39C962F7559}" presName="root" presStyleCnt="0"/>
      <dgm:spPr/>
    </dgm:pt>
    <dgm:pt modelId="{8B118363-5778-4A8C-A874-AC4035E902C0}" type="pres">
      <dgm:prSet presAssocID="{AD4AB974-2A51-4BC4-A2A6-F39C962F7559}" presName="rootComposite" presStyleCnt="0"/>
      <dgm:spPr/>
    </dgm:pt>
    <dgm:pt modelId="{6DAB0CB3-B044-45AA-BEE4-A40A72435E18}" type="pres">
      <dgm:prSet presAssocID="{AD4AB974-2A51-4BC4-A2A6-F39C962F7559}" presName="rootText" presStyleLbl="node1" presStyleIdx="0" presStyleCnt="1" custScaleX="271288"/>
      <dgm:spPr/>
      <dgm:t>
        <a:bodyPr/>
        <a:lstStyle/>
        <a:p>
          <a:endParaRPr lang="ru-RU"/>
        </a:p>
      </dgm:t>
    </dgm:pt>
    <dgm:pt modelId="{A4EAE871-A70B-408E-885D-E474D088B9A7}" type="pres">
      <dgm:prSet presAssocID="{AD4AB974-2A51-4BC4-A2A6-F39C962F7559}" presName="rootConnector" presStyleLbl="node1" presStyleIdx="0" presStyleCnt="1"/>
      <dgm:spPr/>
      <dgm:t>
        <a:bodyPr/>
        <a:lstStyle/>
        <a:p>
          <a:endParaRPr lang="ru-RU"/>
        </a:p>
      </dgm:t>
    </dgm:pt>
    <dgm:pt modelId="{C16884F4-EA02-4B4E-BD23-2C94B2ED8FC5}" type="pres">
      <dgm:prSet presAssocID="{AD4AB974-2A51-4BC4-A2A6-F39C962F7559}" presName="childShape" presStyleCnt="0"/>
      <dgm:spPr/>
    </dgm:pt>
    <dgm:pt modelId="{E3D5CE8D-741D-4287-9538-607B51E77F24}" type="pres">
      <dgm:prSet presAssocID="{279A394C-4464-4FD7-AF4E-B5B84A3F2D59}" presName="Name13" presStyleLbl="parChTrans1D2" presStyleIdx="0" presStyleCnt="4"/>
      <dgm:spPr/>
      <dgm:t>
        <a:bodyPr/>
        <a:lstStyle/>
        <a:p>
          <a:endParaRPr lang="ru-RU"/>
        </a:p>
      </dgm:t>
    </dgm:pt>
    <dgm:pt modelId="{BCBE858E-D398-4654-8D09-9E40FE9A7692}" type="pres">
      <dgm:prSet presAssocID="{08368E34-6C7E-4892-BFEB-B8B91BCC29E5}" presName="childText" presStyleLbl="bgAcc1" presStyleIdx="0" presStyleCnt="4" custScaleX="276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B908EB-97BD-44BE-A531-269A2B2A9DB2}" type="pres">
      <dgm:prSet presAssocID="{1937537E-6729-42DE-AC27-68CE3125DD67}" presName="Name13" presStyleLbl="parChTrans1D2" presStyleIdx="1" presStyleCnt="4"/>
      <dgm:spPr/>
      <dgm:t>
        <a:bodyPr/>
        <a:lstStyle/>
        <a:p>
          <a:endParaRPr lang="ru-RU"/>
        </a:p>
      </dgm:t>
    </dgm:pt>
    <dgm:pt modelId="{9343D386-787F-46D6-8E76-40E39815108F}" type="pres">
      <dgm:prSet presAssocID="{D1E3EB2E-B0D1-4166-99B5-E5411A78C062}" presName="childText" presStyleLbl="bgAcc1" presStyleIdx="1" presStyleCnt="4" custScaleX="276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B4CE29-9F3D-4C4B-B60E-7E7141CAA75E}" type="pres">
      <dgm:prSet presAssocID="{59D326B3-3821-4888-835A-18A8D82B4F3F}" presName="Name13" presStyleLbl="parChTrans1D2" presStyleIdx="2" presStyleCnt="4"/>
      <dgm:spPr/>
      <dgm:t>
        <a:bodyPr/>
        <a:lstStyle/>
        <a:p>
          <a:endParaRPr lang="ru-RU"/>
        </a:p>
      </dgm:t>
    </dgm:pt>
    <dgm:pt modelId="{7F105F53-6D43-4681-959C-BA3D6DC012C5}" type="pres">
      <dgm:prSet presAssocID="{D831E889-9E33-4851-9E4B-81B20C609955}" presName="childText" presStyleLbl="bgAcc1" presStyleIdx="2" presStyleCnt="4" custScaleX="276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BD574C-B0AC-46D7-9C6E-18E02B7CD9A9}" type="pres">
      <dgm:prSet presAssocID="{34155DF2-0CE6-47DC-83A2-A559CCF6425A}" presName="Name13" presStyleLbl="parChTrans1D2" presStyleIdx="3" presStyleCnt="4"/>
      <dgm:spPr/>
      <dgm:t>
        <a:bodyPr/>
        <a:lstStyle/>
        <a:p>
          <a:endParaRPr lang="ru-RU"/>
        </a:p>
      </dgm:t>
    </dgm:pt>
    <dgm:pt modelId="{468C1D93-1E97-4BFB-BBCF-DE0737285945}" type="pres">
      <dgm:prSet presAssocID="{24112A3E-74B9-4D9C-A514-FC78825E06F1}" presName="childText" presStyleLbl="bgAcc1" presStyleIdx="3" presStyleCnt="4" custScaleX="276895" custScaleY="74193" custLinFactNeighborX="-168" custLinFactNeighborY="3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4DAECA-1A12-43EA-9B5A-F6C3A696D08B}" type="presOf" srcId="{AD4AB974-2A51-4BC4-A2A6-F39C962F7559}" destId="{A4EAE871-A70B-408E-885D-E474D088B9A7}" srcOrd="1" destOrd="0" presId="urn:microsoft.com/office/officeart/2005/8/layout/hierarchy3"/>
    <dgm:cxn modelId="{7B73D1C2-760E-4944-AA7F-6B6F735FF532}" type="presOf" srcId="{D1E3EB2E-B0D1-4166-99B5-E5411A78C062}" destId="{9343D386-787F-46D6-8E76-40E39815108F}" srcOrd="0" destOrd="0" presId="urn:microsoft.com/office/officeart/2005/8/layout/hierarchy3"/>
    <dgm:cxn modelId="{EA22C25E-75F2-4F34-BF69-C6C294E8A84B}" type="presOf" srcId="{34155DF2-0CE6-47DC-83A2-A559CCF6425A}" destId="{68BD574C-B0AC-46D7-9C6E-18E02B7CD9A9}" srcOrd="0" destOrd="0" presId="urn:microsoft.com/office/officeart/2005/8/layout/hierarchy3"/>
    <dgm:cxn modelId="{796D575B-E369-4D4F-A1C3-DCA323C841A9}" type="presOf" srcId="{D7194324-18C0-4C91-A3B5-5788BEFC2456}" destId="{01D0E101-2D4D-4879-A794-F22AF6A7A0A0}" srcOrd="0" destOrd="0" presId="urn:microsoft.com/office/officeart/2005/8/layout/hierarchy3"/>
    <dgm:cxn modelId="{464F050A-5CC1-4075-A547-1EF6DE36B5DC}" type="presOf" srcId="{279A394C-4464-4FD7-AF4E-B5B84A3F2D59}" destId="{E3D5CE8D-741D-4287-9538-607B51E77F24}" srcOrd="0" destOrd="0" presId="urn:microsoft.com/office/officeart/2005/8/layout/hierarchy3"/>
    <dgm:cxn modelId="{F08902F1-E510-4A20-A3F4-CC238B1AB49F}" srcId="{D7194324-18C0-4C91-A3B5-5788BEFC2456}" destId="{AD4AB974-2A51-4BC4-A2A6-F39C962F7559}" srcOrd="0" destOrd="0" parTransId="{ED9FECDB-0DBA-4AC3-B4B5-57D91292AC33}" sibTransId="{67A3FDAB-4D0B-4B0E-93B2-D7AC215EA917}"/>
    <dgm:cxn modelId="{F720844B-BA58-4A7A-AACE-873F2CAABC9A}" type="presOf" srcId="{1937537E-6729-42DE-AC27-68CE3125DD67}" destId="{BEB908EB-97BD-44BE-A531-269A2B2A9DB2}" srcOrd="0" destOrd="0" presId="urn:microsoft.com/office/officeart/2005/8/layout/hierarchy3"/>
    <dgm:cxn modelId="{D0D1C734-3D81-4869-A109-708E76D95CAC}" srcId="{AD4AB974-2A51-4BC4-A2A6-F39C962F7559}" destId="{24112A3E-74B9-4D9C-A514-FC78825E06F1}" srcOrd="3" destOrd="0" parTransId="{34155DF2-0CE6-47DC-83A2-A559CCF6425A}" sibTransId="{19259471-1596-4AF8-AC48-A5BC38884AE0}"/>
    <dgm:cxn modelId="{E737B4BB-68AF-4873-8436-CF0A17724A27}" type="presOf" srcId="{AD4AB974-2A51-4BC4-A2A6-F39C962F7559}" destId="{6DAB0CB3-B044-45AA-BEE4-A40A72435E18}" srcOrd="0" destOrd="0" presId="urn:microsoft.com/office/officeart/2005/8/layout/hierarchy3"/>
    <dgm:cxn modelId="{8B51E16D-921D-413D-91AB-B0972CBF9B5D}" type="presOf" srcId="{59D326B3-3821-4888-835A-18A8D82B4F3F}" destId="{EFB4CE29-9F3D-4C4B-B60E-7E7141CAA75E}" srcOrd="0" destOrd="0" presId="urn:microsoft.com/office/officeart/2005/8/layout/hierarchy3"/>
    <dgm:cxn modelId="{F7282CBA-ECAD-4961-B411-F54AF9C5C51C}" type="presOf" srcId="{D831E889-9E33-4851-9E4B-81B20C609955}" destId="{7F105F53-6D43-4681-959C-BA3D6DC012C5}" srcOrd="0" destOrd="0" presId="urn:microsoft.com/office/officeart/2005/8/layout/hierarchy3"/>
    <dgm:cxn modelId="{D33A124C-82CB-42F6-B799-1CEA3FB8FBFC}" srcId="{AD4AB974-2A51-4BC4-A2A6-F39C962F7559}" destId="{D831E889-9E33-4851-9E4B-81B20C609955}" srcOrd="2" destOrd="0" parTransId="{59D326B3-3821-4888-835A-18A8D82B4F3F}" sibTransId="{6A3E2020-8F12-4E10-BEAD-8370E3940C85}"/>
    <dgm:cxn modelId="{4A3363B9-B1B6-4FDF-AB35-B3F3063E5ED9}" type="presOf" srcId="{08368E34-6C7E-4892-BFEB-B8B91BCC29E5}" destId="{BCBE858E-D398-4654-8D09-9E40FE9A7692}" srcOrd="0" destOrd="0" presId="urn:microsoft.com/office/officeart/2005/8/layout/hierarchy3"/>
    <dgm:cxn modelId="{4B773A7F-2D18-4518-869C-5B0C08361C2B}" type="presOf" srcId="{24112A3E-74B9-4D9C-A514-FC78825E06F1}" destId="{468C1D93-1E97-4BFB-BBCF-DE0737285945}" srcOrd="0" destOrd="0" presId="urn:microsoft.com/office/officeart/2005/8/layout/hierarchy3"/>
    <dgm:cxn modelId="{F70AD07E-ECBF-4424-AB68-325B3B5CC635}" srcId="{AD4AB974-2A51-4BC4-A2A6-F39C962F7559}" destId="{08368E34-6C7E-4892-BFEB-B8B91BCC29E5}" srcOrd="0" destOrd="0" parTransId="{279A394C-4464-4FD7-AF4E-B5B84A3F2D59}" sibTransId="{0BDA2FBD-5773-4969-B8F6-CB93791C6FF8}"/>
    <dgm:cxn modelId="{F5883324-5ABE-474C-9EC6-4A70664E5DE9}" srcId="{AD4AB974-2A51-4BC4-A2A6-F39C962F7559}" destId="{D1E3EB2E-B0D1-4166-99B5-E5411A78C062}" srcOrd="1" destOrd="0" parTransId="{1937537E-6729-42DE-AC27-68CE3125DD67}" sibTransId="{8F2F3C2E-DCCA-4F37-BB86-D1D835551276}"/>
    <dgm:cxn modelId="{F7C25F1E-5F15-405E-BE4B-C5429B08D57F}" type="presParOf" srcId="{01D0E101-2D4D-4879-A794-F22AF6A7A0A0}" destId="{E2423C1E-DC61-4C86-9AB8-EB5BF1846300}" srcOrd="0" destOrd="0" presId="urn:microsoft.com/office/officeart/2005/8/layout/hierarchy3"/>
    <dgm:cxn modelId="{6F0E135E-610A-4EF7-AFEE-8DBFD37E38E2}" type="presParOf" srcId="{E2423C1E-DC61-4C86-9AB8-EB5BF1846300}" destId="{8B118363-5778-4A8C-A874-AC4035E902C0}" srcOrd="0" destOrd="0" presId="urn:microsoft.com/office/officeart/2005/8/layout/hierarchy3"/>
    <dgm:cxn modelId="{9029FC7B-2F2D-4B28-B233-A9C6829EB4C5}" type="presParOf" srcId="{8B118363-5778-4A8C-A874-AC4035E902C0}" destId="{6DAB0CB3-B044-45AA-BEE4-A40A72435E18}" srcOrd="0" destOrd="0" presId="urn:microsoft.com/office/officeart/2005/8/layout/hierarchy3"/>
    <dgm:cxn modelId="{B73127C6-ECD9-4061-8188-D52801DA472E}" type="presParOf" srcId="{8B118363-5778-4A8C-A874-AC4035E902C0}" destId="{A4EAE871-A70B-408E-885D-E474D088B9A7}" srcOrd="1" destOrd="0" presId="urn:microsoft.com/office/officeart/2005/8/layout/hierarchy3"/>
    <dgm:cxn modelId="{DB428282-EF04-41AE-8960-3315CDD912D7}" type="presParOf" srcId="{E2423C1E-DC61-4C86-9AB8-EB5BF1846300}" destId="{C16884F4-EA02-4B4E-BD23-2C94B2ED8FC5}" srcOrd="1" destOrd="0" presId="urn:microsoft.com/office/officeart/2005/8/layout/hierarchy3"/>
    <dgm:cxn modelId="{6F8AEB3C-9725-4DAD-A110-D3F32975F138}" type="presParOf" srcId="{C16884F4-EA02-4B4E-BD23-2C94B2ED8FC5}" destId="{E3D5CE8D-741D-4287-9538-607B51E77F24}" srcOrd="0" destOrd="0" presId="urn:microsoft.com/office/officeart/2005/8/layout/hierarchy3"/>
    <dgm:cxn modelId="{26EADF6C-BC29-4F7C-BE4E-306E095C8252}" type="presParOf" srcId="{C16884F4-EA02-4B4E-BD23-2C94B2ED8FC5}" destId="{BCBE858E-D398-4654-8D09-9E40FE9A7692}" srcOrd="1" destOrd="0" presId="urn:microsoft.com/office/officeart/2005/8/layout/hierarchy3"/>
    <dgm:cxn modelId="{0E7876E9-EF1E-4BC3-B800-13CCA74BCC1F}" type="presParOf" srcId="{C16884F4-EA02-4B4E-BD23-2C94B2ED8FC5}" destId="{BEB908EB-97BD-44BE-A531-269A2B2A9DB2}" srcOrd="2" destOrd="0" presId="urn:microsoft.com/office/officeart/2005/8/layout/hierarchy3"/>
    <dgm:cxn modelId="{D0811279-CCCD-401A-B283-8B4A77FF268D}" type="presParOf" srcId="{C16884F4-EA02-4B4E-BD23-2C94B2ED8FC5}" destId="{9343D386-787F-46D6-8E76-40E39815108F}" srcOrd="3" destOrd="0" presId="urn:microsoft.com/office/officeart/2005/8/layout/hierarchy3"/>
    <dgm:cxn modelId="{323417E9-1554-4BDE-93EC-6785779171D2}" type="presParOf" srcId="{C16884F4-EA02-4B4E-BD23-2C94B2ED8FC5}" destId="{EFB4CE29-9F3D-4C4B-B60E-7E7141CAA75E}" srcOrd="4" destOrd="0" presId="urn:microsoft.com/office/officeart/2005/8/layout/hierarchy3"/>
    <dgm:cxn modelId="{DB29F5B7-F558-4469-BFAB-DC32B766B280}" type="presParOf" srcId="{C16884F4-EA02-4B4E-BD23-2C94B2ED8FC5}" destId="{7F105F53-6D43-4681-959C-BA3D6DC012C5}" srcOrd="5" destOrd="0" presId="urn:microsoft.com/office/officeart/2005/8/layout/hierarchy3"/>
    <dgm:cxn modelId="{BA9124B3-84B4-463B-940D-EF4A3EF17DB4}" type="presParOf" srcId="{C16884F4-EA02-4B4E-BD23-2C94B2ED8FC5}" destId="{68BD574C-B0AC-46D7-9C6E-18E02B7CD9A9}" srcOrd="6" destOrd="0" presId="urn:microsoft.com/office/officeart/2005/8/layout/hierarchy3"/>
    <dgm:cxn modelId="{C92A595E-0C1F-4649-A46F-A3190436F14A}" type="presParOf" srcId="{C16884F4-EA02-4B4E-BD23-2C94B2ED8FC5}" destId="{468C1D93-1E97-4BFB-BBCF-DE0737285945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D79B0-B358-428B-8C99-C73B4DB50202}">
      <dsp:nvSpPr>
        <dsp:cNvPr id="0" name=""/>
        <dsp:cNvSpPr/>
      </dsp:nvSpPr>
      <dsp:spPr>
        <a:xfrm>
          <a:off x="1222471" y="0"/>
          <a:ext cx="4549159" cy="188615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1277715" y="55244"/>
        <a:ext cx="4438671" cy="1775669"/>
      </dsp:txXfrm>
    </dsp:sp>
    <dsp:sp modelId="{CF3EB00C-7642-414B-BBB0-68DAB92D22D6}">
      <dsp:nvSpPr>
        <dsp:cNvPr id="0" name=""/>
        <dsp:cNvSpPr/>
      </dsp:nvSpPr>
      <dsp:spPr>
        <a:xfrm>
          <a:off x="1677387" y="1886157"/>
          <a:ext cx="441084" cy="739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9223"/>
              </a:lnTo>
              <a:lnTo>
                <a:pt x="441084" y="7392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D41393-DC65-4163-92D7-75AA872D9736}">
      <dsp:nvSpPr>
        <dsp:cNvPr id="0" name=""/>
        <dsp:cNvSpPr/>
      </dsp:nvSpPr>
      <dsp:spPr>
        <a:xfrm>
          <a:off x="2118472" y="2153501"/>
          <a:ext cx="3893780" cy="94375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Умение рассуждать</a:t>
          </a:r>
          <a:endParaRPr lang="ru-RU" sz="2900" kern="1200" dirty="0"/>
        </a:p>
      </dsp:txBody>
      <dsp:txXfrm>
        <a:off x="2146114" y="2181143"/>
        <a:ext cx="3838496" cy="888474"/>
      </dsp:txXfrm>
    </dsp:sp>
    <dsp:sp modelId="{EED6A022-EE08-4170-80D4-E9AB33DF4DD8}">
      <dsp:nvSpPr>
        <dsp:cNvPr id="0" name=""/>
        <dsp:cNvSpPr/>
      </dsp:nvSpPr>
      <dsp:spPr>
        <a:xfrm>
          <a:off x="1677387" y="1886157"/>
          <a:ext cx="462043" cy="1871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874"/>
              </a:lnTo>
              <a:lnTo>
                <a:pt x="462043" y="18718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27AFB-D5EB-4AD5-9AA5-BE9A1B3E5694}">
      <dsp:nvSpPr>
        <dsp:cNvPr id="0" name=""/>
        <dsp:cNvSpPr/>
      </dsp:nvSpPr>
      <dsp:spPr>
        <a:xfrm>
          <a:off x="2139431" y="3286153"/>
          <a:ext cx="3893780" cy="94375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Умение анализировать</a:t>
          </a:r>
          <a:endParaRPr lang="ru-RU" sz="2900" kern="1200" dirty="0"/>
        </a:p>
      </dsp:txBody>
      <dsp:txXfrm>
        <a:off x="2167073" y="3313795"/>
        <a:ext cx="3838496" cy="888474"/>
      </dsp:txXfrm>
    </dsp:sp>
    <dsp:sp modelId="{D480FEED-553A-432A-AF09-B020009A4B86}">
      <dsp:nvSpPr>
        <dsp:cNvPr id="0" name=""/>
        <dsp:cNvSpPr/>
      </dsp:nvSpPr>
      <dsp:spPr>
        <a:xfrm>
          <a:off x="1677387" y="1886157"/>
          <a:ext cx="462043" cy="3014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4879"/>
              </a:lnTo>
              <a:lnTo>
                <a:pt x="462043" y="30148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EB3563-B3D8-4F06-9115-9DE2C5C9ECB0}">
      <dsp:nvSpPr>
        <dsp:cNvPr id="0" name=""/>
        <dsp:cNvSpPr/>
      </dsp:nvSpPr>
      <dsp:spPr>
        <a:xfrm>
          <a:off x="2139431" y="4429157"/>
          <a:ext cx="3893780" cy="94375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Умение мыслить</a:t>
          </a:r>
          <a:endParaRPr lang="ru-RU" sz="2900" kern="1200" dirty="0"/>
        </a:p>
      </dsp:txBody>
      <dsp:txXfrm>
        <a:off x="2167073" y="4456799"/>
        <a:ext cx="3838496" cy="8884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B0CB3-B044-45AA-BEE4-A40A72435E18}">
      <dsp:nvSpPr>
        <dsp:cNvPr id="0" name=""/>
        <dsp:cNvSpPr/>
      </dsp:nvSpPr>
      <dsp:spPr>
        <a:xfrm>
          <a:off x="74447" y="3235"/>
          <a:ext cx="5124196" cy="944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Организация режима дня и питания</a:t>
          </a:r>
          <a:endParaRPr lang="ru-RU" sz="2400" b="1" kern="1200" dirty="0"/>
        </a:p>
      </dsp:txBody>
      <dsp:txXfrm>
        <a:off x="102108" y="30896"/>
        <a:ext cx="5068874" cy="889098"/>
      </dsp:txXfrm>
    </dsp:sp>
    <dsp:sp modelId="{E3D5CE8D-741D-4287-9538-607B51E77F24}">
      <dsp:nvSpPr>
        <dsp:cNvPr id="0" name=""/>
        <dsp:cNvSpPr/>
      </dsp:nvSpPr>
      <dsp:spPr>
        <a:xfrm>
          <a:off x="586867" y="947655"/>
          <a:ext cx="512419" cy="7083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8315"/>
              </a:lnTo>
              <a:lnTo>
                <a:pt x="512419" y="708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BE858E-D398-4654-8D09-9E40FE9A7692}">
      <dsp:nvSpPr>
        <dsp:cNvPr id="0" name=""/>
        <dsp:cNvSpPr/>
      </dsp:nvSpPr>
      <dsp:spPr>
        <a:xfrm>
          <a:off x="1099287" y="1183760"/>
          <a:ext cx="4184083" cy="944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сон не менее 8 часов</a:t>
          </a:r>
          <a:endParaRPr lang="ru-RU" sz="1400" b="1" kern="1200" dirty="0"/>
        </a:p>
      </dsp:txBody>
      <dsp:txXfrm>
        <a:off x="1126948" y="1211421"/>
        <a:ext cx="4128761" cy="889098"/>
      </dsp:txXfrm>
    </dsp:sp>
    <dsp:sp modelId="{BEB908EB-97BD-44BE-A531-269A2B2A9DB2}">
      <dsp:nvSpPr>
        <dsp:cNvPr id="0" name=""/>
        <dsp:cNvSpPr/>
      </dsp:nvSpPr>
      <dsp:spPr>
        <a:xfrm>
          <a:off x="586867" y="947655"/>
          <a:ext cx="512419" cy="1888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8840"/>
              </a:lnTo>
              <a:lnTo>
                <a:pt x="512419" y="1888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43D386-787F-46D6-8E76-40E39815108F}">
      <dsp:nvSpPr>
        <dsp:cNvPr id="0" name=""/>
        <dsp:cNvSpPr/>
      </dsp:nvSpPr>
      <dsp:spPr>
        <a:xfrm>
          <a:off x="1099287" y="2364285"/>
          <a:ext cx="4184083" cy="944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полноценное питание (</a:t>
          </a:r>
          <a:r>
            <a:rPr lang="ru-RU" sz="1400" b="1" i="0" kern="1200" dirty="0" smtClean="0"/>
            <a:t>рыба, творог, орехи, курага и т. д. стимулируют работу головного мозга)</a:t>
          </a:r>
          <a:endParaRPr lang="ru-RU" sz="1400" b="1" kern="1200" dirty="0"/>
        </a:p>
      </dsp:txBody>
      <dsp:txXfrm>
        <a:off x="1126948" y="2391946"/>
        <a:ext cx="4128761" cy="889098"/>
      </dsp:txXfrm>
    </dsp:sp>
    <dsp:sp modelId="{EFB4CE29-9F3D-4C4B-B60E-7E7141CAA75E}">
      <dsp:nvSpPr>
        <dsp:cNvPr id="0" name=""/>
        <dsp:cNvSpPr/>
      </dsp:nvSpPr>
      <dsp:spPr>
        <a:xfrm>
          <a:off x="586867" y="947655"/>
          <a:ext cx="512419" cy="3069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9365"/>
              </a:lnTo>
              <a:lnTo>
                <a:pt x="512419" y="30693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05F53-6D43-4681-959C-BA3D6DC012C5}">
      <dsp:nvSpPr>
        <dsp:cNvPr id="0" name=""/>
        <dsp:cNvSpPr/>
      </dsp:nvSpPr>
      <dsp:spPr>
        <a:xfrm>
          <a:off x="1099287" y="3544810"/>
          <a:ext cx="4184083" cy="944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/>
            <a:t>избегать в этот период просмотров кинофильмов и телевизионных передач</a:t>
          </a:r>
          <a:endParaRPr lang="ru-RU" sz="1400" b="1" kern="1200" dirty="0"/>
        </a:p>
      </dsp:txBody>
      <dsp:txXfrm>
        <a:off x="1126948" y="3572471"/>
        <a:ext cx="4128761" cy="889098"/>
      </dsp:txXfrm>
    </dsp:sp>
    <dsp:sp modelId="{68BD574C-B0AC-46D7-9C6E-18E02B7CD9A9}">
      <dsp:nvSpPr>
        <dsp:cNvPr id="0" name=""/>
        <dsp:cNvSpPr/>
      </dsp:nvSpPr>
      <dsp:spPr>
        <a:xfrm>
          <a:off x="586867" y="947655"/>
          <a:ext cx="509881" cy="41312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1262"/>
              </a:lnTo>
              <a:lnTo>
                <a:pt x="509881" y="41312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8C1D93-1E97-4BFB-BBCF-DE0737285945}">
      <dsp:nvSpPr>
        <dsp:cNvPr id="0" name=""/>
        <dsp:cNvSpPr/>
      </dsp:nvSpPr>
      <dsp:spPr>
        <a:xfrm>
          <a:off x="1096748" y="4728570"/>
          <a:ext cx="4184083" cy="700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/>
            <a:t>не допускать перегрузок (каждые 30-40 минут занятий обязательно нужно делать перерывы на 10-15 минут)</a:t>
          </a:r>
          <a:endParaRPr lang="ru-RU" sz="1400" b="1" kern="1200" dirty="0"/>
        </a:p>
      </dsp:txBody>
      <dsp:txXfrm>
        <a:off x="1117271" y="4749093"/>
        <a:ext cx="4143037" cy="659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0448-2BC5-4311-8C14-DA8C5C3FB813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8" Target="../media/image9.jpeg" Type="http://schemas.openxmlformats.org/officeDocument/2006/relationships/image"/><Relationship Id="rId3" Target="../diagrams/layout1.xml" Type="http://schemas.openxmlformats.org/officeDocument/2006/relationships/diagramLayout"/><Relationship Id="rId7" Target="../media/image14.jpeg" Type="http://schemas.openxmlformats.org/officeDocument/2006/relationships/image"/><Relationship Id="rId2" Target="../diagrams/data1.xml" Type="http://schemas.openxmlformats.org/officeDocument/2006/relationships/diagramData"/><Relationship Id="rId1" Target="../slideLayouts/slideLayout4.xml" Type="http://schemas.openxmlformats.org/officeDocument/2006/relationships/slideLayout"/><Relationship Id="rId6" Target="../diagrams/drawing1.xml" Type="http://schemas.microsoft.com/office/2007/relationships/diagramDrawing"/><Relationship Id="rId5" Target="../diagrams/colors1.xml" Type="http://schemas.openxmlformats.org/officeDocument/2006/relationships/diagramColors"/><Relationship Id="rId4" Target="../diagrams/quickStyle1.xml" Type="http://schemas.openxmlformats.org/officeDocument/2006/relationships/diagramQuickStyle"/></Relationships>
</file>

<file path=ppt/slides/_rels/slide11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8" Target="../diagrams/drawing2.xml" Type="http://schemas.microsoft.com/office/2007/relationships/diagramDrawing"/><Relationship Id="rId3" Target="../media/image22.jpeg" Type="http://schemas.openxmlformats.org/officeDocument/2006/relationships/image"/><Relationship Id="rId7" Target="../diagrams/colors2.xml" Type="http://schemas.openxmlformats.org/officeDocument/2006/relationships/diagramColors"/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Relationship Id="rId6" Target="../diagrams/quickStyle2.xml" Type="http://schemas.openxmlformats.org/officeDocument/2006/relationships/diagramQuickStyle"/><Relationship Id="rId5" Target="../diagrams/layout2.xml" Type="http://schemas.openxmlformats.org/officeDocument/2006/relationships/diagramLayout"/><Relationship Id="rId4" Target="../diagrams/data2.xml" Type="http://schemas.openxmlformats.org/officeDocument/2006/relationships/diagramData"/></Relationships>
</file>

<file path=ppt/slides/_rels/slide16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25.jpeg" Type="http://schemas.openxmlformats.org/officeDocument/2006/relationships/image"/><Relationship Id="rId4" Target="../media/image24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1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323528" y="836712"/>
            <a:ext cx="8572560" cy="4137664"/>
            <a:chOff x="1147218" y="451863"/>
            <a:chExt cx="7165477" cy="536711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47218" y="451863"/>
              <a:ext cx="7165477" cy="49903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B0F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Microsoft Tai Le" panose="020B0502040204020203" pitchFamily="34" charset="0"/>
                </a:rPr>
                <a:t>Родительское собрание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200" b="1" dirty="0" smtClean="0">
                  <a:ln w="19050">
                    <a:solidFill>
                      <a:prstClr val="white"/>
                    </a:solidFill>
                    <a:prstDash val="solid"/>
                  </a:ln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Microsoft Tai Le" panose="020B0502040204020203" pitchFamily="34" charset="0"/>
                </a:rPr>
                <a:t>« Психологическая  подготовка   учащихся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200" b="1" dirty="0" smtClean="0">
                  <a:ln w="19050">
                    <a:solidFill>
                      <a:prstClr val="white"/>
                    </a:solidFill>
                    <a:prstDash val="solid"/>
                  </a:ln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Microsoft Tai Le" panose="020B0502040204020203" pitchFamily="34" charset="0"/>
                </a:rPr>
                <a:t>к Всероссийским проверочным работам»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4741065"/>
              <a:ext cx="5084703" cy="10779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Автор : </a:t>
              </a:r>
              <a:r>
                <a:rPr lang="ru-RU" sz="2400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Саидова</a:t>
              </a:r>
              <a:r>
                <a:rPr lang="ru-RU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</a:t>
              </a:r>
              <a:r>
                <a:rPr lang="ru-RU" sz="2400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Берлант</a:t>
              </a:r>
              <a:r>
                <a:rPr lang="ru-RU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</a:t>
              </a:r>
              <a:r>
                <a:rPr lang="ru-RU" sz="2400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Даидовна</a:t>
              </a:r>
              <a:endParaRPr lang="ru-RU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 </a:t>
              </a: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«Психологическая подготовка учащихся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к Всероссийским проверочным работам»</a:t>
            </a:r>
            <a:endParaRPr lang="ru-RU" dirty="0"/>
          </a:p>
        </p:txBody>
      </p:sp>
      <p:pic>
        <p:nvPicPr>
          <p:cNvPr id="8194" name="Picture 2" descr="https://1.bp.blogspot.com/-9ZxRt_LWSIs/WnK7gsxsqTI/AAAAAAAABmg/dVULFsNWIvwTmUYkAAQwAFHuLNOh4wh7QCLcBGAs/s1600/depositphotos-18915977-m-2015_1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789040"/>
            <a:ext cx="1464831" cy="1368152"/>
          </a:xfrm>
          <a:prstGeom prst="rect">
            <a:avLst/>
          </a:prstGeom>
          <a:noFill/>
        </p:spPr>
      </p:pic>
      <p:pic>
        <p:nvPicPr>
          <p:cNvPr id="8196" name="Picture 4" descr="https://static5.depositphotos.com/1007989/395/i/950/depositphotos_3953871-stock-photo-boy-wri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84984"/>
            <a:ext cx="1232695" cy="188119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55976" y="2996952"/>
            <a:ext cx="4464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Лучшие уроки дают экзамены.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С. Врублевский.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2786050" y="1428736"/>
          <a:ext cx="6357950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2786058"/>
            <a:ext cx="4253648" cy="3345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Заголовок 8"/>
          <p:cNvSpPr txBox="1">
            <a:spLocks/>
          </p:cNvSpPr>
          <p:nvPr/>
        </p:nvSpPr>
        <p:spPr bwMode="auto">
          <a:xfrm>
            <a:off x="428596" y="214290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28596" y="285728"/>
          <a:ext cx="850112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cs typeface="Aharoni" pitchFamily="2" charset="-79"/>
                        </a:rPr>
                        <a:t>Всероссийские проверочные работы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357166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16" y="6492875"/>
            <a:ext cx="2285984" cy="365125"/>
          </a:xfrm>
        </p:spPr>
        <p:txBody>
          <a:bodyPr/>
          <a:lstStyle/>
          <a:p>
            <a:fld id="{96C31CBF-7E0C-44C1-B3C2-80BC661F5452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8"/>
          <p:cNvSpPr txBox="1">
            <a:spLocks/>
          </p:cNvSpPr>
          <p:nvPr/>
        </p:nvSpPr>
        <p:spPr bwMode="auto">
          <a:xfrm>
            <a:off x="357158" y="142875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571480"/>
          <a:ext cx="850112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cs typeface="Aharoni" pitchFamily="2" charset="-79"/>
                        </a:rPr>
                        <a:t>Всероссийские проверочные работы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4765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4000496" y="1857364"/>
            <a:ext cx="485778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/>
            <a:r>
              <a:rPr lang="ru-RU" sz="2200" b="1" dirty="0" smtClean="0">
                <a:latin typeface="+mn-lt"/>
              </a:rPr>
              <a:t>Место проведения</a:t>
            </a:r>
          </a:p>
          <a:p>
            <a:pPr marL="266700" lvl="0"/>
            <a:r>
              <a:rPr lang="ru-RU" sz="2200" dirty="0" smtClean="0">
                <a:latin typeface="+mn-lt"/>
              </a:rPr>
              <a:t>Ученики пишут всероссийские проверочные работы в своих школах</a:t>
            </a:r>
            <a:endParaRPr lang="ru-RU" sz="2200" dirty="0"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143380"/>
            <a:ext cx="41434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/>
            <a:r>
              <a:rPr lang="ru-RU" sz="2200" b="1" dirty="0" smtClean="0">
                <a:latin typeface="+mn-lt"/>
              </a:rPr>
              <a:t>Начало  проведения</a:t>
            </a:r>
          </a:p>
          <a:p>
            <a:pPr marL="266700" lvl="0"/>
            <a:r>
              <a:rPr lang="ru-RU" sz="2200" dirty="0" smtClean="0">
                <a:latin typeface="+mn-lt"/>
              </a:rPr>
              <a:t>Второй-третий урок в школьном расписании</a:t>
            </a:r>
            <a:endParaRPr lang="ru-RU" sz="2200" dirty="0"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5643578"/>
            <a:ext cx="42148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/>
            <a:r>
              <a:rPr lang="ru-RU" sz="2200" b="1" dirty="0" smtClean="0">
                <a:latin typeface="+mn-lt"/>
              </a:rPr>
              <a:t>Продолжительность</a:t>
            </a:r>
          </a:p>
          <a:p>
            <a:pPr marL="266700" lvl="0"/>
            <a:r>
              <a:rPr lang="ru-RU" sz="2200" dirty="0" smtClean="0">
                <a:latin typeface="+mn-lt"/>
              </a:rPr>
              <a:t>От одного до двух уроков</a:t>
            </a:r>
            <a:endParaRPr lang="ru-RU" sz="2200" dirty="0"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6055" y="3500438"/>
            <a:ext cx="4848383" cy="302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571612"/>
            <a:ext cx="3215092" cy="2139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786578" y="6492875"/>
            <a:ext cx="2133600" cy="365125"/>
          </a:xfrm>
        </p:spPr>
        <p:txBody>
          <a:bodyPr/>
          <a:lstStyle/>
          <a:p>
            <a:fld id="{96C31CBF-7E0C-44C1-B3C2-80BC661F5452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8"/>
          <p:cNvSpPr txBox="1">
            <a:spLocks/>
          </p:cNvSpPr>
          <p:nvPr/>
        </p:nvSpPr>
        <p:spPr bwMode="auto">
          <a:xfrm>
            <a:off x="357158" y="142875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428604"/>
          <a:ext cx="850112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cs typeface="Aharoni" pitchFamily="2" charset="-79"/>
                        </a:rPr>
                        <a:t>Всероссийские проверочные работы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57158" y="1643050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975" lvl="0" indent="-180975"/>
            <a:r>
              <a:rPr lang="ru-RU" sz="2200" b="1" dirty="0" smtClean="0">
                <a:latin typeface="+mn-lt"/>
              </a:rPr>
              <a:t>Проверка работ проводится:</a:t>
            </a:r>
          </a:p>
          <a:p>
            <a:pPr marL="180975">
              <a:buFont typeface="Arial" pitchFamily="34" charset="0"/>
              <a:buChar char="•"/>
            </a:pPr>
            <a:r>
              <a:rPr lang="ru-RU" sz="2200" dirty="0" smtClean="0">
                <a:latin typeface="+mn-lt"/>
              </a:rPr>
              <a:t> в день проведения ВПР</a:t>
            </a:r>
          </a:p>
          <a:p>
            <a:pPr marL="180975" lvl="0">
              <a:buFont typeface="Arial" pitchFamily="34" charset="0"/>
              <a:buChar char="•"/>
            </a:pPr>
            <a:r>
              <a:rPr lang="ru-RU" sz="2200" dirty="0" smtClean="0">
                <a:latin typeface="+mn-lt"/>
              </a:rPr>
              <a:t> учителями школы</a:t>
            </a:r>
          </a:p>
          <a:p>
            <a:pPr marL="180975">
              <a:buFont typeface="Arial" pitchFamily="34" charset="0"/>
              <a:buChar char="•"/>
            </a:pPr>
            <a:r>
              <a:rPr lang="ru-RU" sz="2200" dirty="0" smtClean="0">
                <a:latin typeface="+mn-lt"/>
              </a:rPr>
              <a:t> по единым критериям</a:t>
            </a:r>
            <a:endParaRPr lang="ru-RU" sz="2200" b="1" dirty="0" smtClean="0"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4857760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200" b="1" dirty="0" smtClean="0">
                <a:latin typeface="+mn-lt"/>
              </a:rPr>
              <a:t>Результаты </a:t>
            </a:r>
          </a:p>
          <a:p>
            <a:pPr marL="180975" lvl="0"/>
            <a:r>
              <a:rPr lang="ru-RU" sz="2200" dirty="0" smtClean="0">
                <a:latin typeface="+mn-lt"/>
              </a:rPr>
              <a:t>вносятся школами в единую информационную систему</a:t>
            </a:r>
            <a:endParaRPr lang="ru-RU" sz="2200" dirty="0"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357298"/>
            <a:ext cx="452348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929066"/>
            <a:ext cx="362921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31CBF-7E0C-44C1-B3C2-80BC661F545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4572032" cy="3353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8"/>
          <p:cNvSpPr txBox="1">
            <a:spLocks/>
          </p:cNvSpPr>
          <p:nvPr/>
        </p:nvSpPr>
        <p:spPr bwMode="auto">
          <a:xfrm>
            <a:off x="357158" y="142875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214290"/>
          <a:ext cx="850112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cs typeface="Aharoni" pitchFamily="2" charset="-79"/>
                        </a:rPr>
                        <a:t>Всероссийские проверочные работы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929158" y="1500174"/>
            <a:ext cx="4214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/>
            <a:r>
              <a:rPr lang="ru-RU" sz="2400" b="1" dirty="0" smtClean="0"/>
              <a:t>Неудачный результат </a:t>
            </a:r>
            <a:br>
              <a:rPr lang="ru-RU" sz="2400" b="1" dirty="0" smtClean="0"/>
            </a:br>
            <a:r>
              <a:rPr lang="ru-RU" sz="2400" dirty="0" smtClean="0"/>
              <a:t>на ВПР </a:t>
            </a:r>
            <a:r>
              <a:rPr lang="ru-RU" sz="2400" b="1" dirty="0" smtClean="0"/>
              <a:t>- </a:t>
            </a:r>
            <a:r>
              <a:rPr lang="ru-RU" sz="2400" dirty="0" smtClean="0"/>
              <a:t>это сигнал для</a:t>
            </a:r>
          </a:p>
          <a:p>
            <a:pPr marL="180975">
              <a:buFont typeface="Arial" pitchFamily="34" charset="0"/>
              <a:buChar char="•"/>
            </a:pPr>
            <a:r>
              <a:rPr lang="ru-RU" sz="2400" dirty="0" smtClean="0"/>
              <a:t> школы</a:t>
            </a:r>
          </a:p>
          <a:p>
            <a:pPr marL="180975">
              <a:buFont typeface="Arial" pitchFamily="34" charset="0"/>
              <a:buChar char="•"/>
            </a:pPr>
            <a:r>
              <a:rPr lang="ru-RU" sz="2400" dirty="0" smtClean="0"/>
              <a:t> родителей</a:t>
            </a:r>
          </a:p>
          <a:p>
            <a:pPr marL="180975">
              <a:buFont typeface="Arial" pitchFamily="34" charset="0"/>
              <a:buChar char="•"/>
            </a:pPr>
            <a:r>
              <a:rPr lang="ru-RU" sz="2400" dirty="0" smtClean="0"/>
              <a:t> учеников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571876"/>
            <a:ext cx="2357486" cy="18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14282" y="4643446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ВПР – это</a:t>
            </a:r>
          </a:p>
          <a:p>
            <a:pPr marL="177800">
              <a:buFont typeface="Arial" pitchFamily="34" charset="0"/>
              <a:buChar char="•"/>
            </a:pPr>
            <a:r>
              <a:rPr lang="ru-RU" sz="2400" dirty="0" smtClean="0"/>
              <a:t> инструмент для выявления проблемных зон</a:t>
            </a:r>
          </a:p>
          <a:p>
            <a:pPr marL="355600" indent="-177800">
              <a:buFont typeface="Arial" pitchFamily="34" charset="0"/>
              <a:buChar char="•"/>
            </a:pPr>
            <a:r>
              <a:rPr lang="ru-RU" sz="2400" dirty="0" smtClean="0"/>
              <a:t>основа для выстраивания стратегии методической работы</a:t>
            </a:r>
            <a:endParaRPr lang="ru-RU" sz="24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31CBF-7E0C-44C1-B3C2-80BC661F545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8"/>
          <p:cNvSpPr txBox="1">
            <a:spLocks/>
          </p:cNvSpPr>
          <p:nvPr/>
        </p:nvSpPr>
        <p:spPr bwMode="auto">
          <a:xfrm>
            <a:off x="357158" y="142875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285728"/>
          <a:ext cx="850112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>
                          <a:cs typeface="Aharoni" pitchFamily="2" charset="-79"/>
                        </a:rPr>
                        <a:t>Советы родителям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0968" name="AutoShape 8" descr="https://bestseller.kz/upload/iblock/77a/77ad377a52b203b680363f3f45f475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85926"/>
            <a:ext cx="458500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4357686" y="1357298"/>
            <a:ext cx="45720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0" indent="-180975"/>
            <a:r>
              <a:rPr lang="ru-RU" sz="2400" b="1" dirty="0" smtClean="0">
                <a:latin typeface="+mn-lt"/>
              </a:rPr>
              <a:t>Проявлять заинтересованность:</a:t>
            </a:r>
          </a:p>
          <a:p>
            <a:pPr marL="180975" lvl="0" indent="-180975"/>
            <a:endParaRPr lang="ru-RU" sz="2400" b="1" dirty="0" smtClean="0">
              <a:latin typeface="+mn-lt"/>
            </a:endParaRPr>
          </a:p>
          <a:p>
            <a:pPr marL="361950" lvl="0" indent="-180975">
              <a:buFont typeface="Arial" pitchFamily="34" charset="0"/>
              <a:buChar char="•"/>
            </a:pPr>
            <a:r>
              <a:rPr lang="ru-RU" sz="2200" dirty="0" smtClean="0"/>
              <a:t>просмотреть вместе с ребенком образцы проверочной работы</a:t>
            </a:r>
          </a:p>
          <a:p>
            <a:pPr marL="361950" lvl="0" indent="-180975">
              <a:buFont typeface="Arial" pitchFamily="34" charset="0"/>
              <a:buChar char="•"/>
            </a:pPr>
            <a:endParaRPr lang="ru-RU" sz="2200" dirty="0" smtClean="0"/>
          </a:p>
          <a:p>
            <a:pPr marL="361950" lvl="0" indent="-180975">
              <a:buFont typeface="Arial" pitchFamily="34" charset="0"/>
              <a:buChar char="•"/>
            </a:pPr>
            <a:r>
              <a:rPr lang="ru-RU" sz="2200" dirty="0" smtClean="0"/>
              <a:t>помочь понять ребенку какие задания вызывают у него затруднения</a:t>
            </a:r>
          </a:p>
          <a:p>
            <a:pPr marL="361950" lvl="0" indent="-180975">
              <a:buFont typeface="Arial" pitchFamily="34" charset="0"/>
              <a:buChar char="•"/>
            </a:pPr>
            <a:endParaRPr lang="ru-RU" sz="2200" dirty="0" smtClean="0"/>
          </a:p>
          <a:p>
            <a:pPr marL="361950" lvl="0" indent="-180975">
              <a:buFont typeface="Arial" pitchFamily="34" charset="0"/>
              <a:buChar char="•"/>
            </a:pPr>
            <a:r>
              <a:rPr lang="ru-RU" sz="2200" dirty="0" smtClean="0"/>
              <a:t>помочь самостоятельно или обратиться за помощью к учителю для устранения пробелов в знаниях ребенка</a:t>
            </a:r>
            <a:endParaRPr lang="ru-RU" sz="2400" b="1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31CBF-7E0C-44C1-B3C2-80BC661F545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8"/>
          <p:cNvSpPr txBox="1">
            <a:spLocks/>
          </p:cNvSpPr>
          <p:nvPr/>
        </p:nvSpPr>
        <p:spPr bwMode="auto">
          <a:xfrm>
            <a:off x="357158" y="142875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285728"/>
          <a:ext cx="850112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>
                          <a:cs typeface="Aharoni" pitchFamily="2" charset="-79"/>
                        </a:rPr>
                        <a:t>Советы родителям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071678"/>
            <a:ext cx="4000528" cy="3764452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468987420"/>
              </p:ext>
            </p:extLst>
          </p:nvPr>
        </p:nvGraphicFramePr>
        <p:xfrm>
          <a:off x="3635896" y="1340768"/>
          <a:ext cx="5357818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96C31CBF-7E0C-44C1-B3C2-80BC661F5452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8"/>
          <p:cNvSpPr txBox="1">
            <a:spLocks/>
          </p:cNvSpPr>
          <p:nvPr/>
        </p:nvSpPr>
        <p:spPr bwMode="auto">
          <a:xfrm>
            <a:off x="357158" y="142875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285728"/>
          <a:ext cx="850112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>
                          <a:cs typeface="Aharoni" pitchFamily="2" charset="-79"/>
                        </a:rPr>
                        <a:t>Советы родителям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286124"/>
            <a:ext cx="471539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7158" y="1357298"/>
            <a:ext cx="4572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975" lvl="0" indent="-180975"/>
            <a:r>
              <a:rPr lang="ru-RU" sz="2400" b="1" dirty="0" smtClean="0">
                <a:latin typeface="+mn-lt"/>
              </a:rPr>
              <a:t>Психологическая поддержка:</a:t>
            </a:r>
          </a:p>
          <a:p>
            <a:pPr marL="180975" lvl="0">
              <a:buFont typeface="Arial" pitchFamily="34" charset="0"/>
              <a:buChar char="•"/>
            </a:pPr>
            <a:r>
              <a:rPr lang="ru-RU" sz="2200" dirty="0" smtClean="0"/>
              <a:t> Ты сможешь это сделать!</a:t>
            </a:r>
          </a:p>
          <a:p>
            <a:pPr marL="180975">
              <a:buFont typeface="Arial" pitchFamily="34" charset="0"/>
              <a:buChar char="•"/>
            </a:pPr>
            <a:r>
              <a:rPr lang="ru-RU" sz="2200" dirty="0" smtClean="0"/>
              <a:t> Ты уже так многого достиг!</a:t>
            </a:r>
          </a:p>
          <a:p>
            <a:pPr marL="180975" lvl="0">
              <a:buFont typeface="Arial" pitchFamily="34" charset="0"/>
              <a:buChar char="•"/>
            </a:pPr>
            <a:r>
              <a:rPr lang="ru-RU" sz="2200" dirty="0" smtClean="0"/>
              <a:t> Ты знаешь это очень хорошо!</a:t>
            </a:r>
          </a:p>
          <a:p>
            <a:pPr marL="361950" indent="-180975">
              <a:buFont typeface="Arial" pitchFamily="34" charset="0"/>
              <a:buChar char="•"/>
            </a:pPr>
            <a:r>
              <a:rPr lang="ru-RU" sz="2200" dirty="0" smtClean="0"/>
              <a:t>Зная тебя, я уверен, что ты все  сделаешь хорошо!</a:t>
            </a:r>
          </a:p>
          <a:p>
            <a:pPr lvl="0"/>
            <a:endParaRPr lang="ru-RU" sz="2400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65557">
            <a:off x="613471" y="3930124"/>
            <a:ext cx="3053877" cy="209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60654">
            <a:off x="5744946" y="1516631"/>
            <a:ext cx="2687768" cy="206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31CBF-7E0C-44C1-B3C2-80BC661F545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1475656" y="260648"/>
            <a:ext cx="5976664" cy="936104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Русский язык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7932F7D-8D5C-4316-8ECE-81C95BA9602F}"/>
              </a:ext>
            </a:extLst>
          </p:cNvPr>
          <p:cNvSpPr/>
          <p:nvPr/>
        </p:nvSpPr>
        <p:spPr>
          <a:xfrm>
            <a:off x="395536" y="1484784"/>
            <a:ext cx="8136904" cy="4104456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Проверочная работа по русскому языку состоит из двух частей, которые выполняются в разные дни и различаются по содержанию и количеству заданий. 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04A3E6E-EB92-49C1-93B8-B2D70B86157E}"/>
              </a:ext>
            </a:extLst>
          </p:cNvPr>
          <p:cNvSpPr/>
          <p:nvPr/>
        </p:nvSpPr>
        <p:spPr>
          <a:xfrm>
            <a:off x="382076" y="1481444"/>
            <a:ext cx="8136904" cy="4104456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На выполнение проверочной работы по русскому языку дается 90 минут. На выполнение заданий части 1 отводится 45 минут, в конце этого времени ответы на задания части 1 сдаются. На выполнение заданий части 2 отводится также 45 минут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30195"/>
            <a:ext cx="2374925" cy="195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02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2843808" y="332656"/>
            <a:ext cx="3888432" cy="936104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1 задание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7932F7D-8D5C-4316-8ECE-81C95BA9602F}"/>
              </a:ext>
            </a:extLst>
          </p:cNvPr>
          <p:cNvSpPr/>
          <p:nvPr/>
        </p:nvSpPr>
        <p:spPr>
          <a:xfrm>
            <a:off x="2195736" y="1453475"/>
            <a:ext cx="4932548" cy="79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Написать диктант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30195"/>
            <a:ext cx="2374925" cy="195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: линия 1">
            <a:extLst>
              <a:ext uri="{FF2B5EF4-FFF2-40B4-BE49-F238E27FC236}">
                <a16:creationId xmlns:a16="http://schemas.microsoft.com/office/drawing/2014/main" id="{E04971FC-2FEF-4D56-A69C-4299125C7A0A}"/>
              </a:ext>
            </a:extLst>
          </p:cNvPr>
          <p:cNvSpPr/>
          <p:nvPr/>
        </p:nvSpPr>
        <p:spPr>
          <a:xfrm flipH="1">
            <a:off x="3779912" y="2924944"/>
            <a:ext cx="2592288" cy="1152128"/>
          </a:xfrm>
          <a:prstGeom prst="borderCallout1">
            <a:avLst>
              <a:gd name="adj1" fmla="val 18750"/>
              <a:gd name="adj2" fmla="val -8333"/>
              <a:gd name="adj3" fmla="val 229545"/>
              <a:gd name="adj4" fmla="val -771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7 баллов</a:t>
            </a:r>
          </a:p>
        </p:txBody>
      </p:sp>
      <p:sp>
        <p:nvSpPr>
          <p:cNvPr id="6" name="Выноска: линия 5">
            <a:extLst>
              <a:ext uri="{FF2B5EF4-FFF2-40B4-BE49-F238E27FC236}">
                <a16:creationId xmlns:a16="http://schemas.microsoft.com/office/drawing/2014/main" id="{FDACD64D-D217-481C-ABDF-792DC8E36455}"/>
              </a:ext>
            </a:extLst>
          </p:cNvPr>
          <p:cNvSpPr/>
          <p:nvPr/>
        </p:nvSpPr>
        <p:spPr>
          <a:xfrm flipH="1">
            <a:off x="3779912" y="2924944"/>
            <a:ext cx="2592288" cy="1152128"/>
          </a:xfrm>
          <a:prstGeom prst="borderCallout1">
            <a:avLst>
              <a:gd name="adj1" fmla="val 18750"/>
              <a:gd name="adj2" fmla="val -8333"/>
              <a:gd name="adj3" fmla="val 229545"/>
              <a:gd name="adj4" fmla="val -771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4 + 3 б.</a:t>
            </a:r>
          </a:p>
        </p:txBody>
      </p:sp>
    </p:spTree>
    <p:extLst>
      <p:ext uri="{BB962C8B-B14F-4D97-AF65-F5344CB8AC3E}">
        <p14:creationId xmlns:p14="http://schemas.microsoft.com/office/powerpoint/2010/main" val="182613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93C869CC-3E6F-415B-873C-E6FF9089C747}"/>
              </a:ext>
            </a:extLst>
          </p:cNvPr>
          <p:cNvSpPr/>
          <p:nvPr/>
        </p:nvSpPr>
        <p:spPr>
          <a:xfrm>
            <a:off x="180691" y="407626"/>
            <a:ext cx="2654484" cy="1206297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Ежедневно читать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3F687708-FFC1-4369-AE32-1F8347932D1D}"/>
              </a:ext>
            </a:extLst>
          </p:cNvPr>
          <p:cNvSpPr/>
          <p:nvPr/>
        </p:nvSpPr>
        <p:spPr>
          <a:xfrm>
            <a:off x="3185970" y="398001"/>
            <a:ext cx="2435341" cy="1206296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Списывать тексты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E6080349-6F66-4BB4-9A25-C8602FD932FA}"/>
              </a:ext>
            </a:extLst>
          </p:cNvPr>
          <p:cNvSpPr/>
          <p:nvPr/>
        </p:nvSpPr>
        <p:spPr>
          <a:xfrm>
            <a:off x="180691" y="4649623"/>
            <a:ext cx="3254404" cy="576064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Самопроверка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1B10A863-6E05-4C74-A641-7CF04D003F63}"/>
              </a:ext>
            </a:extLst>
          </p:cNvPr>
          <p:cNvSpPr/>
          <p:nvPr/>
        </p:nvSpPr>
        <p:spPr>
          <a:xfrm>
            <a:off x="3495824" y="4856961"/>
            <a:ext cx="2804368" cy="1837899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Желание – быть грамотным!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2DA150AB-6A7F-4B6E-9CF8-49EA3882CF70}"/>
              </a:ext>
            </a:extLst>
          </p:cNvPr>
          <p:cNvCxnSpPr/>
          <p:nvPr/>
        </p:nvCxnSpPr>
        <p:spPr>
          <a:xfrm flipH="1" flipV="1">
            <a:off x="1692895" y="1608083"/>
            <a:ext cx="1008112" cy="884813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C1F4C5EC-999C-4B9B-B125-B198D27963B8}"/>
              </a:ext>
            </a:extLst>
          </p:cNvPr>
          <p:cNvCxnSpPr>
            <a:cxnSpLocks/>
          </p:cNvCxnSpPr>
          <p:nvPr/>
        </p:nvCxnSpPr>
        <p:spPr>
          <a:xfrm flipV="1">
            <a:off x="3995936" y="1608083"/>
            <a:ext cx="0" cy="100501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F83D8465-FC52-431D-A2EA-2528929DAD35}"/>
              </a:ext>
            </a:extLst>
          </p:cNvPr>
          <p:cNvCxnSpPr>
            <a:cxnSpLocks/>
          </p:cNvCxnSpPr>
          <p:nvPr/>
        </p:nvCxnSpPr>
        <p:spPr>
          <a:xfrm flipH="1">
            <a:off x="1324471" y="3386859"/>
            <a:ext cx="872480" cy="1195643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62A4DCE1-B593-49BC-B55A-6EDF3167F4C2}"/>
              </a:ext>
            </a:extLst>
          </p:cNvPr>
          <p:cNvCxnSpPr>
            <a:cxnSpLocks/>
          </p:cNvCxnSpPr>
          <p:nvPr/>
        </p:nvCxnSpPr>
        <p:spPr>
          <a:xfrm>
            <a:off x="4283968" y="3429000"/>
            <a:ext cx="0" cy="157579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FA134F90-6EB9-4665-B235-2D4A73BEFAAB}"/>
              </a:ext>
            </a:extLst>
          </p:cNvPr>
          <p:cNvSpPr/>
          <p:nvPr/>
        </p:nvSpPr>
        <p:spPr>
          <a:xfrm>
            <a:off x="5925422" y="401786"/>
            <a:ext cx="2857597" cy="1206297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Тренажеры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682B8843-78F9-4715-8BE7-EF83ADB52E18}"/>
              </a:ext>
            </a:extLst>
          </p:cNvPr>
          <p:cNvCxnSpPr>
            <a:cxnSpLocks/>
          </p:cNvCxnSpPr>
          <p:nvPr/>
        </p:nvCxnSpPr>
        <p:spPr>
          <a:xfrm flipV="1">
            <a:off x="5755485" y="1600512"/>
            <a:ext cx="832738" cy="94367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B2E55E5F-E6BA-4B77-B951-F730146FF38E}"/>
              </a:ext>
            </a:extLst>
          </p:cNvPr>
          <p:cNvSpPr/>
          <p:nvPr/>
        </p:nvSpPr>
        <p:spPr>
          <a:xfrm>
            <a:off x="6043021" y="3739576"/>
            <a:ext cx="2857597" cy="1072324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Таблицы с правилами</a:t>
            </a:r>
          </a:p>
        </p:txBody>
      </p: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46F326FA-062E-437C-B9ED-C62DBDAE08F4}"/>
              </a:ext>
            </a:extLst>
          </p:cNvPr>
          <p:cNvCxnSpPr>
            <a:cxnSpLocks/>
          </p:cNvCxnSpPr>
          <p:nvPr/>
        </p:nvCxnSpPr>
        <p:spPr>
          <a:xfrm>
            <a:off x="5292080" y="3429000"/>
            <a:ext cx="1008112" cy="36004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FFEF3BB2-A2E7-4789-AEE3-3EDCF1AADCBC}"/>
              </a:ext>
            </a:extLst>
          </p:cNvPr>
          <p:cNvSpPr/>
          <p:nvPr/>
        </p:nvSpPr>
        <p:spPr>
          <a:xfrm>
            <a:off x="1991073" y="2492896"/>
            <a:ext cx="5392216" cy="936104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Ваши рекомендации?</a:t>
            </a:r>
          </a:p>
        </p:txBody>
      </p:sp>
    </p:spTree>
    <p:extLst>
      <p:ext uri="{BB962C8B-B14F-4D97-AF65-F5344CB8AC3E}">
        <p14:creationId xmlns:p14="http://schemas.microsoft.com/office/powerpoint/2010/main" val="257936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3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1475656" y="332656"/>
            <a:ext cx="5976664" cy="936104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Настрой на работу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8D16D93-DD67-4BD7-BB94-8BCB1C3601E4}"/>
              </a:ext>
            </a:extLst>
          </p:cNvPr>
          <p:cNvSpPr/>
          <p:nvPr/>
        </p:nvSpPr>
        <p:spPr>
          <a:xfrm>
            <a:off x="1488914" y="4231937"/>
            <a:ext cx="5963406" cy="1850510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 каким настроением вы пришли на наше собрание?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B719E2E8-95F2-42CF-9846-5AFB417ACEA2}"/>
              </a:ext>
            </a:extLst>
          </p:cNvPr>
          <p:cNvSpPr/>
          <p:nvPr/>
        </p:nvSpPr>
        <p:spPr>
          <a:xfrm>
            <a:off x="1403648" y="1484784"/>
            <a:ext cx="6032795" cy="2495125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Добрый </a:t>
            </a:r>
            <a:r>
              <a:rPr lang="ru-RU" sz="4000" b="1" dirty="0" smtClean="0">
                <a:solidFill>
                  <a:schemeClr val="tx1"/>
                </a:solidFill>
              </a:rPr>
              <a:t>вечер, уважаемые родители!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1D0C0452-B86D-452A-A387-D063A1C36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30195"/>
            <a:ext cx="2374925" cy="195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18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1691680" y="264175"/>
            <a:ext cx="5976664" cy="648072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Методика Мельниковой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7932F7D-8D5C-4316-8ECE-81C95BA9602F}"/>
              </a:ext>
            </a:extLst>
          </p:cNvPr>
          <p:cNvSpPr/>
          <p:nvPr/>
        </p:nvSpPr>
        <p:spPr>
          <a:xfrm>
            <a:off x="208251" y="968353"/>
            <a:ext cx="8567613" cy="936104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chemeClr val="tx1"/>
                </a:solidFill>
              </a:rPr>
              <a:t>Логическая</a:t>
            </a:r>
            <a:r>
              <a:rPr lang="ru-RU" sz="2400" b="1" dirty="0">
                <a:solidFill>
                  <a:schemeClr val="tx1"/>
                </a:solidFill>
              </a:rPr>
              <a:t> (мы запоминаем материал, вдумываясь в его содержание, понимая его, а не просто зазубривая)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C47245A-5F45-4713-9146-546A906F961F}"/>
              </a:ext>
            </a:extLst>
          </p:cNvPr>
          <p:cNvSpPr/>
          <p:nvPr/>
        </p:nvSpPr>
        <p:spPr>
          <a:xfrm>
            <a:off x="208251" y="1960563"/>
            <a:ext cx="8532278" cy="936104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chemeClr val="tx1"/>
                </a:solidFill>
              </a:rPr>
              <a:t>Механическая </a:t>
            </a:r>
            <a:r>
              <a:rPr lang="ru-RU" sz="2400" b="1" dirty="0">
                <a:solidFill>
                  <a:schemeClr val="tx1"/>
                </a:solidFill>
              </a:rPr>
              <a:t>(вот здесь мы именно зубрим: таблицу умножения, стихотворение, даты по истории и пр.)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888B5C8-8283-45C3-9938-B51EBFCB76CB}"/>
              </a:ext>
            </a:extLst>
          </p:cNvPr>
          <p:cNvSpPr/>
          <p:nvPr/>
        </p:nvSpPr>
        <p:spPr>
          <a:xfrm>
            <a:off x="225918" y="3016404"/>
            <a:ext cx="8532278" cy="1439313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chemeClr val="tx1"/>
                </a:solidFill>
              </a:rPr>
              <a:t>Слуховая </a:t>
            </a:r>
            <a:r>
              <a:rPr lang="ru-RU" sz="2400" b="1" dirty="0">
                <a:solidFill>
                  <a:schemeClr val="tx1"/>
                </a:solidFill>
              </a:rPr>
              <a:t>(многие легко воспринимают материал на слух, поэтому различные аудио - уроки для них – это настоящий клад; в нашем случае - это постоянное проговаривание слов вслух)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0B985102-DD1C-4913-B6F3-8CCE6663103D}"/>
              </a:ext>
            </a:extLst>
          </p:cNvPr>
          <p:cNvSpPr/>
          <p:nvPr/>
        </p:nvSpPr>
        <p:spPr>
          <a:xfrm>
            <a:off x="243586" y="4530483"/>
            <a:ext cx="8532278" cy="1037181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chemeClr val="tx1"/>
                </a:solidFill>
              </a:rPr>
              <a:t>Моторная</a:t>
            </a:r>
            <a:r>
              <a:rPr lang="ru-RU" sz="2400" b="1" dirty="0">
                <a:solidFill>
                  <a:schemeClr val="tx1"/>
                </a:solidFill>
              </a:rPr>
              <a:t> ( человек запоминает движения, действия; при переписывании происходит развитие этой механической памяти, рука «запоминает», как слово пишется)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62FCB2D-636C-4F6E-BF62-E9F6A9E6324B}"/>
              </a:ext>
            </a:extLst>
          </p:cNvPr>
          <p:cNvSpPr/>
          <p:nvPr/>
        </p:nvSpPr>
        <p:spPr>
          <a:xfrm>
            <a:off x="305861" y="5674135"/>
            <a:ext cx="8532278" cy="936104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chemeClr val="tx1"/>
                </a:solidFill>
              </a:rPr>
              <a:t>Зрительная </a:t>
            </a:r>
            <a:r>
              <a:rPr lang="ru-RU" sz="2400" b="1" dirty="0">
                <a:solidFill>
                  <a:schemeClr val="tx1"/>
                </a:solidFill>
              </a:rPr>
              <a:t>(чем большее количество раз вы напишете слово, тем лучше запомните его написание)</a:t>
            </a:r>
          </a:p>
        </p:txBody>
      </p:sp>
    </p:spTree>
    <p:extLst>
      <p:ext uri="{BB962C8B-B14F-4D97-AF65-F5344CB8AC3E}">
        <p14:creationId xmlns:p14="http://schemas.microsoft.com/office/powerpoint/2010/main" val="364714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3707904" y="304105"/>
            <a:ext cx="3096344" cy="648072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2 задание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900F4888-245E-413D-975A-77F1F8D5EC5A}"/>
              </a:ext>
            </a:extLst>
          </p:cNvPr>
          <p:cNvSpPr/>
          <p:nvPr/>
        </p:nvSpPr>
        <p:spPr>
          <a:xfrm>
            <a:off x="252859" y="1268760"/>
            <a:ext cx="8481548" cy="3280001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Найди в тексте любое предложение с однородными сказуемыми. Выпиши это предложение. Подчеркни в нём однородные сказуемые. 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603757"/>
            <a:ext cx="2374925" cy="195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4E1ED055-7E29-44E9-9D68-3251A9560131}"/>
              </a:ext>
            </a:extLst>
          </p:cNvPr>
          <p:cNvSpPr/>
          <p:nvPr/>
        </p:nvSpPr>
        <p:spPr>
          <a:xfrm>
            <a:off x="683568" y="430934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3 б.</a:t>
            </a:r>
          </a:p>
        </p:txBody>
      </p:sp>
    </p:spTree>
    <p:extLst>
      <p:ext uri="{BB962C8B-B14F-4D97-AF65-F5344CB8AC3E}">
        <p14:creationId xmlns:p14="http://schemas.microsoft.com/office/powerpoint/2010/main" val="24012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7932F7D-8D5C-4316-8ECE-81C95BA9602F}"/>
              </a:ext>
            </a:extLst>
          </p:cNvPr>
          <p:cNvSpPr/>
          <p:nvPr/>
        </p:nvSpPr>
        <p:spPr>
          <a:xfrm>
            <a:off x="316706" y="1592798"/>
            <a:ext cx="8568283" cy="1944212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6000" b="1" dirty="0">
                <a:solidFill>
                  <a:schemeClr val="tx1"/>
                </a:solidFill>
              </a:rPr>
              <a:t>По дырявому снегу не скользят лыжи. 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73216"/>
            <a:ext cx="1713621" cy="140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21D29171-00B0-4176-8DEA-4B955087EA02}"/>
              </a:ext>
            </a:extLst>
          </p:cNvPr>
          <p:cNvCxnSpPr>
            <a:cxnSpLocks/>
          </p:cNvCxnSpPr>
          <p:nvPr/>
        </p:nvCxnSpPr>
        <p:spPr>
          <a:xfrm>
            <a:off x="611560" y="3463954"/>
            <a:ext cx="2664296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86B2A22D-BF4B-462F-915E-CA38CE0499A0}"/>
              </a:ext>
            </a:extLst>
          </p:cNvPr>
          <p:cNvCxnSpPr>
            <a:cxnSpLocks/>
          </p:cNvCxnSpPr>
          <p:nvPr/>
        </p:nvCxnSpPr>
        <p:spPr>
          <a:xfrm>
            <a:off x="611560" y="3390063"/>
            <a:ext cx="2664296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B628C526-A8A3-4A6C-A877-FA87D614918C}"/>
              </a:ext>
            </a:extLst>
          </p:cNvPr>
          <p:cNvSpPr/>
          <p:nvPr/>
        </p:nvSpPr>
        <p:spPr>
          <a:xfrm>
            <a:off x="233793" y="212971"/>
            <a:ext cx="8712967" cy="1127797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 из текста последнее предложение. Подчеркни в этом предложении главные члены.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каждым словом напиши, какой частью речи оно является.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6DB32B56-0532-4D17-BF26-5FD95E05BF8C}"/>
              </a:ext>
            </a:extLst>
          </p:cNvPr>
          <p:cNvCxnSpPr>
            <a:cxnSpLocks/>
          </p:cNvCxnSpPr>
          <p:nvPr/>
        </p:nvCxnSpPr>
        <p:spPr>
          <a:xfrm>
            <a:off x="3501398" y="3390063"/>
            <a:ext cx="2000626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12826A3-72A4-4CF9-913E-36E257E5295D}"/>
              </a:ext>
            </a:extLst>
          </p:cNvPr>
          <p:cNvSpPr txBox="1"/>
          <p:nvPr/>
        </p:nvSpPr>
        <p:spPr>
          <a:xfrm>
            <a:off x="0" y="1484784"/>
            <a:ext cx="1619672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предл.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24250C-B709-4E05-B9A8-CC51B72CAA8D}"/>
              </a:ext>
            </a:extLst>
          </p:cNvPr>
          <p:cNvSpPr txBox="1"/>
          <p:nvPr/>
        </p:nvSpPr>
        <p:spPr>
          <a:xfrm>
            <a:off x="2195736" y="1499302"/>
            <a:ext cx="1619672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прил.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16D9AA-7161-42B5-9195-9980C6F5B0B6}"/>
              </a:ext>
            </a:extLst>
          </p:cNvPr>
          <p:cNvSpPr txBox="1"/>
          <p:nvPr/>
        </p:nvSpPr>
        <p:spPr>
          <a:xfrm>
            <a:off x="5311547" y="1553857"/>
            <a:ext cx="1619672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сущ.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769EA8-2430-4705-B4C5-C93CD3D789FB}"/>
              </a:ext>
            </a:extLst>
          </p:cNvPr>
          <p:cNvSpPr txBox="1"/>
          <p:nvPr/>
        </p:nvSpPr>
        <p:spPr>
          <a:xfrm>
            <a:off x="611560" y="2437423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гл.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52531F-A4AB-4772-8EC9-E33862205A92}"/>
              </a:ext>
            </a:extLst>
          </p:cNvPr>
          <p:cNvSpPr txBox="1"/>
          <p:nvPr/>
        </p:nvSpPr>
        <p:spPr>
          <a:xfrm>
            <a:off x="3691875" y="2399339"/>
            <a:ext cx="1619672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сущ.</a:t>
            </a:r>
          </a:p>
        </p:txBody>
      </p:sp>
      <p:sp>
        <p:nvSpPr>
          <p:cNvPr id="22" name="Выноска: линия 21">
            <a:extLst>
              <a:ext uri="{FF2B5EF4-FFF2-40B4-BE49-F238E27FC236}">
                <a16:creationId xmlns:a16="http://schemas.microsoft.com/office/drawing/2014/main" id="{0D04E144-4BB0-4580-B340-8CFC912BE789}"/>
              </a:ext>
            </a:extLst>
          </p:cNvPr>
          <p:cNvSpPr/>
          <p:nvPr/>
        </p:nvSpPr>
        <p:spPr>
          <a:xfrm flipH="1">
            <a:off x="3099195" y="3817783"/>
            <a:ext cx="2592288" cy="1152128"/>
          </a:xfrm>
          <a:prstGeom prst="borderCallout1">
            <a:avLst>
              <a:gd name="adj1" fmla="val 39594"/>
              <a:gd name="adj2" fmla="val 575"/>
              <a:gd name="adj3" fmla="val 172626"/>
              <a:gd name="adj4" fmla="val -1142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4 б.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44E2E516-1223-48B4-B9AB-B8746C95B31F}"/>
              </a:ext>
            </a:extLst>
          </p:cNvPr>
          <p:cNvCxnSpPr>
            <a:cxnSpLocks/>
          </p:cNvCxnSpPr>
          <p:nvPr/>
        </p:nvCxnSpPr>
        <p:spPr>
          <a:xfrm>
            <a:off x="7189510" y="2447495"/>
            <a:ext cx="75866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9E4841C4-C6F3-48D6-BF79-E375E4F22EF9}"/>
              </a:ext>
            </a:extLst>
          </p:cNvPr>
          <p:cNvCxnSpPr>
            <a:cxnSpLocks/>
          </p:cNvCxnSpPr>
          <p:nvPr/>
        </p:nvCxnSpPr>
        <p:spPr>
          <a:xfrm>
            <a:off x="7189510" y="2564904"/>
            <a:ext cx="75866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35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7" grpId="0"/>
      <p:bldP spid="18" grpId="0"/>
      <p:bldP spid="19" grpId="0"/>
      <p:bldP spid="21" grpId="0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3203848" y="345997"/>
            <a:ext cx="2992454" cy="648072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4 задание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7932F7D-8D5C-4316-8ECE-81C95BA9602F}"/>
              </a:ext>
            </a:extLst>
          </p:cNvPr>
          <p:cNvSpPr/>
          <p:nvPr/>
        </p:nvSpPr>
        <p:spPr>
          <a:xfrm>
            <a:off x="395536" y="1340768"/>
            <a:ext cx="8208912" cy="605599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Поставь ударение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293B0CF-A7B0-41AB-9E5B-DBD61C93CE32}"/>
              </a:ext>
            </a:extLst>
          </p:cNvPr>
          <p:cNvSpPr/>
          <p:nvPr/>
        </p:nvSpPr>
        <p:spPr>
          <a:xfrm>
            <a:off x="395536" y="2135595"/>
            <a:ext cx="8208912" cy="1280081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Алфавит, брала, занята, километр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03221"/>
            <a:ext cx="1798861" cy="147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DFC8F2E8-E5A1-4D43-B46B-6A5106E62EBA}"/>
              </a:ext>
            </a:extLst>
          </p:cNvPr>
          <p:cNvSpPr/>
          <p:nvPr/>
        </p:nvSpPr>
        <p:spPr>
          <a:xfrm>
            <a:off x="683568" y="475044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2 б.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5F57E162-D538-4BD3-A977-2D5AADEBEBFB}"/>
              </a:ext>
            </a:extLst>
          </p:cNvPr>
          <p:cNvCxnSpPr/>
          <p:nvPr/>
        </p:nvCxnSpPr>
        <p:spPr>
          <a:xfrm flipH="1">
            <a:off x="2123728" y="2276872"/>
            <a:ext cx="216024" cy="32976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2117421A-490D-422A-B73F-04CC830E53C8}"/>
              </a:ext>
            </a:extLst>
          </p:cNvPr>
          <p:cNvCxnSpPr/>
          <p:nvPr/>
        </p:nvCxnSpPr>
        <p:spPr>
          <a:xfrm flipH="1">
            <a:off x="3851920" y="2276872"/>
            <a:ext cx="216024" cy="32976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6966F34B-7F45-4B1A-8772-4C6AF5086797}"/>
              </a:ext>
            </a:extLst>
          </p:cNvPr>
          <p:cNvCxnSpPr/>
          <p:nvPr/>
        </p:nvCxnSpPr>
        <p:spPr>
          <a:xfrm flipH="1">
            <a:off x="5536882" y="2276872"/>
            <a:ext cx="216024" cy="32976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6F070BBE-EF6E-4E4C-9B11-11547414AD09}"/>
              </a:ext>
            </a:extLst>
          </p:cNvPr>
          <p:cNvCxnSpPr/>
          <p:nvPr/>
        </p:nvCxnSpPr>
        <p:spPr>
          <a:xfrm flipH="1">
            <a:off x="7452320" y="2276872"/>
            <a:ext cx="216024" cy="32976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85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4067944" y="260648"/>
            <a:ext cx="3492388" cy="631869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5 задание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293B0CF-A7B0-41AB-9E5B-DBD61C93CE32}"/>
              </a:ext>
            </a:extLst>
          </p:cNvPr>
          <p:cNvSpPr/>
          <p:nvPr/>
        </p:nvSpPr>
        <p:spPr>
          <a:xfrm>
            <a:off x="371771" y="1607291"/>
            <a:ext cx="8208912" cy="1280081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В данном ниже предложении найди слово, в котором все согласные звуки звонкие. Выпиши это слово.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6473093B-ADED-4A18-9CE4-0334CE3CA5DE}"/>
              </a:ext>
            </a:extLst>
          </p:cNvPr>
          <p:cNvSpPr/>
          <p:nvPr/>
        </p:nvSpPr>
        <p:spPr>
          <a:xfrm>
            <a:off x="408716" y="3595903"/>
            <a:ext cx="8064896" cy="1339960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По скатам оврага журчат звонкие ручьи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03221"/>
            <a:ext cx="1798861" cy="147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1A47BD38-BBC8-492D-95E6-7AD0C4BDB9B4}"/>
              </a:ext>
            </a:extLst>
          </p:cNvPr>
          <p:cNvSpPr/>
          <p:nvPr/>
        </p:nvSpPr>
        <p:spPr>
          <a:xfrm>
            <a:off x="683568" y="430934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 б.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B5056298-02B8-4E25-9F3F-4E883CA99ECD}"/>
              </a:ext>
            </a:extLst>
          </p:cNvPr>
          <p:cNvCxnSpPr>
            <a:cxnSpLocks/>
          </p:cNvCxnSpPr>
          <p:nvPr/>
        </p:nvCxnSpPr>
        <p:spPr>
          <a:xfrm>
            <a:off x="2555776" y="4221088"/>
            <a:ext cx="144016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1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3347864" y="299622"/>
            <a:ext cx="3339720" cy="720080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6 задание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6473093B-ADED-4A18-9CE4-0334CE3CA5DE}"/>
              </a:ext>
            </a:extLst>
          </p:cNvPr>
          <p:cNvSpPr/>
          <p:nvPr/>
        </p:nvSpPr>
        <p:spPr>
          <a:xfrm>
            <a:off x="535430" y="1666468"/>
            <a:ext cx="8064896" cy="936104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Что хотел сказать автор читателю? Определи и запиши основную мысль текста. 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18475DD9-3C51-4357-AABD-2675B08E59AF}"/>
              </a:ext>
            </a:extLst>
          </p:cNvPr>
          <p:cNvSpPr/>
          <p:nvPr/>
        </p:nvSpPr>
        <p:spPr>
          <a:xfrm>
            <a:off x="535430" y="3176025"/>
            <a:ext cx="8064896" cy="1336112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В России есть много необычных, удивительных или забавных памятников. 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03221"/>
            <a:ext cx="1798861" cy="147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DFC8F2E8-E5A1-4D43-B46B-6A5106E62EBA}"/>
              </a:ext>
            </a:extLst>
          </p:cNvPr>
          <p:cNvSpPr/>
          <p:nvPr/>
        </p:nvSpPr>
        <p:spPr>
          <a:xfrm>
            <a:off x="755576" y="428870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2 б.</a:t>
            </a:r>
          </a:p>
        </p:txBody>
      </p:sp>
    </p:spTree>
    <p:extLst>
      <p:ext uri="{BB962C8B-B14F-4D97-AF65-F5344CB8AC3E}">
        <p14:creationId xmlns:p14="http://schemas.microsoft.com/office/powerpoint/2010/main" val="377042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2681790" y="245423"/>
            <a:ext cx="3780420" cy="720080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7 задание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6524AD1E-A0EF-4085-B00E-AF3839F55125}"/>
              </a:ext>
            </a:extLst>
          </p:cNvPr>
          <p:cNvSpPr/>
          <p:nvPr/>
        </p:nvSpPr>
        <p:spPr>
          <a:xfrm>
            <a:off x="251520" y="1554779"/>
            <a:ext cx="8064896" cy="580377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Составь план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18475DD9-3C51-4357-AABD-2675B08E59AF}"/>
              </a:ext>
            </a:extLst>
          </p:cNvPr>
          <p:cNvSpPr/>
          <p:nvPr/>
        </p:nvSpPr>
        <p:spPr>
          <a:xfrm>
            <a:off x="179512" y="2337919"/>
            <a:ext cx="8424936" cy="1019073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1.Удивительный памятник букве «ё» в Ульяновске. 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03221"/>
            <a:ext cx="1798861" cy="147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B70095DE-A3A2-42E7-B5F3-7B1A92315EAF}"/>
              </a:ext>
            </a:extLst>
          </p:cNvPr>
          <p:cNvSpPr/>
          <p:nvPr/>
        </p:nvSpPr>
        <p:spPr>
          <a:xfrm>
            <a:off x="755576" y="501457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3 б.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1B24A68A-68C7-47D9-B818-15D923D44856}"/>
              </a:ext>
            </a:extLst>
          </p:cNvPr>
          <p:cNvSpPr/>
          <p:nvPr/>
        </p:nvSpPr>
        <p:spPr>
          <a:xfrm>
            <a:off x="231420" y="3686472"/>
            <a:ext cx="7704856" cy="580377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2. Памятник зайцу в Псковской области. 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8D98990A-89B0-4500-AE55-BDCD11EDF4AC}"/>
              </a:ext>
            </a:extLst>
          </p:cNvPr>
          <p:cNvSpPr/>
          <p:nvPr/>
        </p:nvSpPr>
        <p:spPr>
          <a:xfrm>
            <a:off x="255540" y="4535544"/>
            <a:ext cx="8348907" cy="580377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3. Как заяц спас жизнь А.С. Пушкину. </a:t>
            </a:r>
          </a:p>
        </p:txBody>
      </p:sp>
    </p:spTree>
    <p:extLst>
      <p:ext uri="{BB962C8B-B14F-4D97-AF65-F5344CB8AC3E}">
        <p14:creationId xmlns:p14="http://schemas.microsoft.com/office/powerpoint/2010/main" val="305803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2863044" y="291423"/>
            <a:ext cx="3564396" cy="605599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8 задание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18475DD9-3C51-4357-AABD-2675B08E59AF}"/>
              </a:ext>
            </a:extLst>
          </p:cNvPr>
          <p:cNvSpPr/>
          <p:nvPr/>
        </p:nvSpPr>
        <p:spPr>
          <a:xfrm>
            <a:off x="323528" y="1268760"/>
            <a:ext cx="8064896" cy="580377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Задай по тексту один вопрос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03221"/>
            <a:ext cx="1798861" cy="147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1E456A56-2AB2-4E39-AF27-4F4E136D0698}"/>
              </a:ext>
            </a:extLst>
          </p:cNvPr>
          <p:cNvSpPr/>
          <p:nvPr/>
        </p:nvSpPr>
        <p:spPr>
          <a:xfrm>
            <a:off x="611560" y="274903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2 б.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01A6CA79-3E17-4D4F-BA19-51D56513B8D1}"/>
              </a:ext>
            </a:extLst>
          </p:cNvPr>
          <p:cNvSpPr/>
          <p:nvPr/>
        </p:nvSpPr>
        <p:spPr>
          <a:xfrm>
            <a:off x="323528" y="2114527"/>
            <a:ext cx="8352928" cy="666401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Где поставлен памятник букве «Ё»?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BC5D2683-92F5-4C9D-81C3-1B873CA27AAC}"/>
              </a:ext>
            </a:extLst>
          </p:cNvPr>
          <p:cNvSpPr/>
          <p:nvPr/>
        </p:nvSpPr>
        <p:spPr>
          <a:xfrm>
            <a:off x="306481" y="2932313"/>
            <a:ext cx="8424936" cy="59133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Кто придумал букву «Ё»?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D6DDE296-1319-4283-A69F-534256DFBB91}"/>
              </a:ext>
            </a:extLst>
          </p:cNvPr>
          <p:cNvSpPr/>
          <p:nvPr/>
        </p:nvSpPr>
        <p:spPr>
          <a:xfrm>
            <a:off x="306481" y="3789040"/>
            <a:ext cx="8424936" cy="591339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Где находится памятник зайцу?</a:t>
            </a:r>
          </a:p>
        </p:txBody>
      </p:sp>
    </p:spTree>
    <p:extLst>
      <p:ext uri="{BB962C8B-B14F-4D97-AF65-F5344CB8AC3E}">
        <p14:creationId xmlns:p14="http://schemas.microsoft.com/office/powerpoint/2010/main" val="120624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3136904" y="244072"/>
            <a:ext cx="3456384" cy="720080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9 задание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7932F7D-8D5C-4316-8ECE-81C95BA9602F}"/>
              </a:ext>
            </a:extLst>
          </p:cNvPr>
          <p:cNvSpPr/>
          <p:nvPr/>
        </p:nvSpPr>
        <p:spPr>
          <a:xfrm>
            <a:off x="395536" y="1340768"/>
            <a:ext cx="8208912" cy="605599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Запиши значение слова «столица»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157192"/>
            <a:ext cx="1933812" cy="158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3BA7ED2-0F02-435F-8F24-14F18EE6BDF0}"/>
              </a:ext>
            </a:extLst>
          </p:cNvPr>
          <p:cNvSpPr/>
          <p:nvPr/>
        </p:nvSpPr>
        <p:spPr>
          <a:xfrm>
            <a:off x="899592" y="404663"/>
            <a:ext cx="1005336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 б.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163C69AB-0A5C-4841-AF3D-300FE76717D1}"/>
              </a:ext>
            </a:extLst>
          </p:cNvPr>
          <p:cNvSpPr/>
          <p:nvPr/>
        </p:nvSpPr>
        <p:spPr>
          <a:xfrm>
            <a:off x="359532" y="2302656"/>
            <a:ext cx="6264696" cy="605599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Главный город нашей страны</a:t>
            </a:r>
          </a:p>
        </p:txBody>
      </p:sp>
    </p:spTree>
    <p:extLst>
      <p:ext uri="{BB962C8B-B14F-4D97-AF65-F5344CB8AC3E}">
        <p14:creationId xmlns:p14="http://schemas.microsoft.com/office/powerpoint/2010/main" val="10334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2483768" y="260648"/>
            <a:ext cx="3636404" cy="792088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10 задание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293B0CF-A7B0-41AB-9E5B-DBD61C93CE32}"/>
              </a:ext>
            </a:extLst>
          </p:cNvPr>
          <p:cNvSpPr/>
          <p:nvPr/>
        </p:nvSpPr>
        <p:spPr>
          <a:xfrm>
            <a:off x="299763" y="1214291"/>
            <a:ext cx="8208912" cy="1033060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 Замени слово «известный»  из 3-го предложения, близким по значению словом. 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6473093B-ADED-4A18-9CE4-0334CE3CA5DE}"/>
              </a:ext>
            </a:extLst>
          </p:cNvPr>
          <p:cNvSpPr/>
          <p:nvPr/>
        </p:nvSpPr>
        <p:spPr>
          <a:xfrm>
            <a:off x="383652" y="2448438"/>
            <a:ext cx="3828308" cy="689409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знаменитый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6524AD1E-A0EF-4085-B00E-AF3839F55125}"/>
              </a:ext>
            </a:extLst>
          </p:cNvPr>
          <p:cNvSpPr/>
          <p:nvPr/>
        </p:nvSpPr>
        <p:spPr>
          <a:xfrm>
            <a:off x="372431" y="3333699"/>
            <a:ext cx="3828309" cy="772910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прославленный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229200"/>
            <a:ext cx="1275154" cy="104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3BA7ED2-0F02-435F-8F24-14F18EE6BDF0}"/>
              </a:ext>
            </a:extLst>
          </p:cNvPr>
          <p:cNvSpPr/>
          <p:nvPr/>
        </p:nvSpPr>
        <p:spPr>
          <a:xfrm>
            <a:off x="539552" y="266114"/>
            <a:ext cx="1005336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 б.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735313A3-354B-47C6-8055-9D92560EDA0F}"/>
              </a:ext>
            </a:extLst>
          </p:cNvPr>
          <p:cNvSpPr/>
          <p:nvPr/>
        </p:nvSpPr>
        <p:spPr>
          <a:xfrm>
            <a:off x="372431" y="4302461"/>
            <a:ext cx="3828309" cy="772910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популярный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A2D43AB7-6AD2-4167-A6E0-3823A8AB3262}"/>
              </a:ext>
            </a:extLst>
          </p:cNvPr>
          <p:cNvSpPr/>
          <p:nvPr/>
        </p:nvSpPr>
        <p:spPr>
          <a:xfrm>
            <a:off x="383651" y="5229200"/>
            <a:ext cx="3828309" cy="772910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легендарный</a:t>
            </a:r>
          </a:p>
        </p:txBody>
      </p:sp>
    </p:spTree>
    <p:extLst>
      <p:ext uri="{BB962C8B-B14F-4D97-AF65-F5344CB8AC3E}">
        <p14:creationId xmlns:p14="http://schemas.microsoft.com/office/powerpoint/2010/main" val="76180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8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95936" y="1571612"/>
            <a:ext cx="5005220" cy="5143536"/>
          </a:xfrm>
        </p:spPr>
        <p:txBody>
          <a:bodyPr>
            <a:noAutofit/>
          </a:bodyPr>
          <a:lstStyle/>
          <a:p>
            <a:pPr indent="-6350">
              <a:buNone/>
            </a:pPr>
            <a:r>
              <a:rPr lang="ru-RU" sz="2200" b="1" dirty="0" smtClean="0"/>
              <a:t>В рамках национального проекта перед российским образованием поставлены задачи: </a:t>
            </a:r>
          </a:p>
          <a:p>
            <a:r>
              <a:rPr lang="ru-RU" sz="2200" dirty="0"/>
              <a:t>о</a:t>
            </a:r>
            <a:r>
              <a:rPr lang="ru-RU" sz="2200" dirty="0" smtClean="0"/>
              <a:t>беспечить глобальную конкурентоспособность российского образования</a:t>
            </a:r>
          </a:p>
          <a:p>
            <a:r>
              <a:rPr lang="ru-RU" sz="2200" dirty="0"/>
              <a:t>о</a:t>
            </a:r>
            <a:r>
              <a:rPr lang="ru-RU" sz="2200" dirty="0" smtClean="0"/>
              <a:t>беспечить вхождение Российской Федерации в число 10 ведущих стран мира по качеству общего образования</a:t>
            </a:r>
          </a:p>
          <a:p>
            <a:r>
              <a:rPr lang="ru-RU" sz="2200" dirty="0" smtClean="0"/>
              <a:t>воспитать гармонично развитую и социально ответственную личность на основе духовно-нравственных ценностей, исторических и национально-культурных традиций</a:t>
            </a:r>
            <a:endParaRPr lang="ru-RU" sz="2200" dirty="0"/>
          </a:p>
        </p:txBody>
      </p:sp>
      <p:sp>
        <p:nvSpPr>
          <p:cNvPr id="5" name="Заголовок 8"/>
          <p:cNvSpPr txBox="1">
            <a:spLocks/>
          </p:cNvSpPr>
          <p:nvPr/>
        </p:nvSpPr>
        <p:spPr bwMode="auto">
          <a:xfrm>
            <a:off x="357158" y="142875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285728"/>
          <a:ext cx="850112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cs typeface="Aharoni" pitchFamily="2" charset="-79"/>
                        </a:rPr>
                        <a:t>Указ «О национальных целях и стратегических задачах развития</a:t>
                      </a:r>
                      <a:r>
                        <a:rPr lang="ru-RU" sz="2400" b="1" baseline="0" dirty="0" smtClean="0">
                          <a:cs typeface="Aharoni" pitchFamily="2" charset="-79"/>
                        </a:rPr>
                        <a:t> Российской Федерации на период до 2024 года»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3" name="Picture 2" descr="http://tatprofavtodor.ru/images/images/100518_Ukaz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248" y="2780928"/>
            <a:ext cx="3567340" cy="2555706"/>
          </a:xfrm>
          <a:prstGeom prst="rect">
            <a:avLst/>
          </a:prstGeom>
          <a:noFill/>
        </p:spPr>
      </p:pic>
      <p:pic>
        <p:nvPicPr>
          <p:cNvPr id="43012" name="Picture 4" descr="http://oboi.cc/1440-900-100-uploads/11_05_2013/view/201209/oboik.ru_299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82182"/>
            <a:ext cx="1285884" cy="803678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858016" y="6492875"/>
            <a:ext cx="2133600" cy="365125"/>
          </a:xfrm>
        </p:spPr>
        <p:txBody>
          <a:bodyPr/>
          <a:lstStyle/>
          <a:p>
            <a:fld id="{96C31CBF-7E0C-44C1-B3C2-80BC661F5452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2525890" y="275459"/>
            <a:ext cx="3780420" cy="739135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11 задание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6473093B-ADED-4A18-9CE4-0334CE3CA5DE}"/>
              </a:ext>
            </a:extLst>
          </p:cNvPr>
          <p:cNvSpPr/>
          <p:nvPr/>
        </p:nvSpPr>
        <p:spPr>
          <a:xfrm>
            <a:off x="539552" y="1511090"/>
            <a:ext cx="8064896" cy="1378817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 В 1-м предложении найди слово, строение которого соответствует схеме: корень, суффикс, окончание  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6524AD1E-A0EF-4085-B00E-AF3839F55125}"/>
              </a:ext>
            </a:extLst>
          </p:cNvPr>
          <p:cNvSpPr/>
          <p:nvPr/>
        </p:nvSpPr>
        <p:spPr>
          <a:xfrm>
            <a:off x="416526" y="3149763"/>
            <a:ext cx="8041131" cy="99931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памятников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257499"/>
            <a:ext cx="1779210" cy="146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3CC8B010-6E14-433B-B87C-32EBE69DC096}"/>
              </a:ext>
            </a:extLst>
          </p:cNvPr>
          <p:cNvSpPr/>
          <p:nvPr/>
        </p:nvSpPr>
        <p:spPr>
          <a:xfrm>
            <a:off x="416526" y="645027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2 б.</a:t>
            </a:r>
          </a:p>
        </p:txBody>
      </p:sp>
      <p:sp>
        <p:nvSpPr>
          <p:cNvPr id="2" name="Полилиния: фигура 1">
            <a:extLst>
              <a:ext uri="{FF2B5EF4-FFF2-40B4-BE49-F238E27FC236}">
                <a16:creationId xmlns:a16="http://schemas.microsoft.com/office/drawing/2014/main" id="{69D44D29-768B-46AE-8DF4-56234E53D154}"/>
              </a:ext>
            </a:extLst>
          </p:cNvPr>
          <p:cNvSpPr/>
          <p:nvPr/>
        </p:nvSpPr>
        <p:spPr>
          <a:xfrm>
            <a:off x="526473" y="3343564"/>
            <a:ext cx="1662545" cy="249381"/>
          </a:xfrm>
          <a:custGeom>
            <a:avLst/>
            <a:gdLst>
              <a:gd name="connsiteX0" fmla="*/ 0 w 1718432"/>
              <a:gd name="connsiteY0" fmla="*/ 249381 h 249381"/>
              <a:gd name="connsiteX1" fmla="*/ 46182 w 1718432"/>
              <a:gd name="connsiteY1" fmla="*/ 230909 h 249381"/>
              <a:gd name="connsiteX2" fmla="*/ 73891 w 1718432"/>
              <a:gd name="connsiteY2" fmla="*/ 212436 h 249381"/>
              <a:gd name="connsiteX3" fmla="*/ 129309 w 1718432"/>
              <a:gd name="connsiteY3" fmla="*/ 193963 h 249381"/>
              <a:gd name="connsiteX4" fmla="*/ 157018 w 1718432"/>
              <a:gd name="connsiteY4" fmla="*/ 175491 h 249381"/>
              <a:gd name="connsiteX5" fmla="*/ 212436 w 1718432"/>
              <a:gd name="connsiteY5" fmla="*/ 157018 h 249381"/>
              <a:gd name="connsiteX6" fmla="*/ 240145 w 1718432"/>
              <a:gd name="connsiteY6" fmla="*/ 138545 h 249381"/>
              <a:gd name="connsiteX7" fmla="*/ 295563 w 1718432"/>
              <a:gd name="connsiteY7" fmla="*/ 120072 h 249381"/>
              <a:gd name="connsiteX8" fmla="*/ 323272 w 1718432"/>
              <a:gd name="connsiteY8" fmla="*/ 101600 h 249381"/>
              <a:gd name="connsiteX9" fmla="*/ 378691 w 1718432"/>
              <a:gd name="connsiteY9" fmla="*/ 83127 h 249381"/>
              <a:gd name="connsiteX10" fmla="*/ 406400 w 1718432"/>
              <a:gd name="connsiteY10" fmla="*/ 73891 h 249381"/>
              <a:gd name="connsiteX11" fmla="*/ 434109 w 1718432"/>
              <a:gd name="connsiteY11" fmla="*/ 55418 h 249381"/>
              <a:gd name="connsiteX12" fmla="*/ 461818 w 1718432"/>
              <a:gd name="connsiteY12" fmla="*/ 46181 h 249381"/>
              <a:gd name="connsiteX13" fmla="*/ 544945 w 1718432"/>
              <a:gd name="connsiteY13" fmla="*/ 27709 h 249381"/>
              <a:gd name="connsiteX14" fmla="*/ 572654 w 1718432"/>
              <a:gd name="connsiteY14" fmla="*/ 18472 h 249381"/>
              <a:gd name="connsiteX15" fmla="*/ 720436 w 1718432"/>
              <a:gd name="connsiteY15" fmla="*/ 0 h 249381"/>
              <a:gd name="connsiteX16" fmla="*/ 1542472 w 1718432"/>
              <a:gd name="connsiteY16" fmla="*/ 9236 h 249381"/>
              <a:gd name="connsiteX17" fmla="*/ 1597891 w 1718432"/>
              <a:gd name="connsiteY17" fmla="*/ 18472 h 249381"/>
              <a:gd name="connsiteX18" fmla="*/ 1653309 w 1718432"/>
              <a:gd name="connsiteY18" fmla="*/ 36945 h 249381"/>
              <a:gd name="connsiteX19" fmla="*/ 1690254 w 1718432"/>
              <a:gd name="connsiteY19" fmla="*/ 92363 h 249381"/>
              <a:gd name="connsiteX20" fmla="*/ 1699491 w 1718432"/>
              <a:gd name="connsiteY20" fmla="*/ 120072 h 249381"/>
              <a:gd name="connsiteX21" fmla="*/ 1717963 w 1718432"/>
              <a:gd name="connsiteY21" fmla="*/ 175491 h 24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718432" h="249381">
                <a:moveTo>
                  <a:pt x="0" y="249381"/>
                </a:moveTo>
                <a:cubicBezTo>
                  <a:pt x="15394" y="243224"/>
                  <a:pt x="31353" y="238324"/>
                  <a:pt x="46182" y="230909"/>
                </a:cubicBezTo>
                <a:cubicBezTo>
                  <a:pt x="56111" y="225945"/>
                  <a:pt x="63747" y="216945"/>
                  <a:pt x="73891" y="212436"/>
                </a:cubicBezTo>
                <a:cubicBezTo>
                  <a:pt x="91685" y="204528"/>
                  <a:pt x="113107" y="204764"/>
                  <a:pt x="129309" y="193963"/>
                </a:cubicBezTo>
                <a:cubicBezTo>
                  <a:pt x="138545" y="187806"/>
                  <a:pt x="146874" y="179999"/>
                  <a:pt x="157018" y="175491"/>
                </a:cubicBezTo>
                <a:cubicBezTo>
                  <a:pt x="174812" y="167583"/>
                  <a:pt x="212436" y="157018"/>
                  <a:pt x="212436" y="157018"/>
                </a:cubicBezTo>
                <a:cubicBezTo>
                  <a:pt x="221672" y="150860"/>
                  <a:pt x="230001" y="143054"/>
                  <a:pt x="240145" y="138545"/>
                </a:cubicBezTo>
                <a:cubicBezTo>
                  <a:pt x="257939" y="130637"/>
                  <a:pt x="279361" y="130873"/>
                  <a:pt x="295563" y="120072"/>
                </a:cubicBezTo>
                <a:cubicBezTo>
                  <a:pt x="304799" y="113915"/>
                  <a:pt x="313128" y="106108"/>
                  <a:pt x="323272" y="101600"/>
                </a:cubicBezTo>
                <a:cubicBezTo>
                  <a:pt x="341066" y="93692"/>
                  <a:pt x="360218" y="89285"/>
                  <a:pt x="378691" y="83127"/>
                </a:cubicBezTo>
                <a:lnTo>
                  <a:pt x="406400" y="73891"/>
                </a:lnTo>
                <a:cubicBezTo>
                  <a:pt x="415636" y="67733"/>
                  <a:pt x="424180" y="60383"/>
                  <a:pt x="434109" y="55418"/>
                </a:cubicBezTo>
                <a:cubicBezTo>
                  <a:pt x="442817" y="51064"/>
                  <a:pt x="452457" y="48856"/>
                  <a:pt x="461818" y="46181"/>
                </a:cubicBezTo>
                <a:cubicBezTo>
                  <a:pt x="528184" y="27219"/>
                  <a:pt x="468766" y="46754"/>
                  <a:pt x="544945" y="27709"/>
                </a:cubicBezTo>
                <a:cubicBezTo>
                  <a:pt x="554390" y="25348"/>
                  <a:pt x="563150" y="20584"/>
                  <a:pt x="572654" y="18472"/>
                </a:cubicBezTo>
                <a:cubicBezTo>
                  <a:pt x="619525" y="8056"/>
                  <a:pt x="673985" y="4645"/>
                  <a:pt x="720436" y="0"/>
                </a:cubicBezTo>
                <a:lnTo>
                  <a:pt x="1542472" y="9236"/>
                </a:lnTo>
                <a:cubicBezTo>
                  <a:pt x="1561196" y="9630"/>
                  <a:pt x="1579722" y="13930"/>
                  <a:pt x="1597891" y="18472"/>
                </a:cubicBezTo>
                <a:cubicBezTo>
                  <a:pt x="1616782" y="23195"/>
                  <a:pt x="1653309" y="36945"/>
                  <a:pt x="1653309" y="36945"/>
                </a:cubicBezTo>
                <a:cubicBezTo>
                  <a:pt x="1665624" y="55418"/>
                  <a:pt x="1683233" y="71301"/>
                  <a:pt x="1690254" y="92363"/>
                </a:cubicBezTo>
                <a:cubicBezTo>
                  <a:pt x="1693333" y="101599"/>
                  <a:pt x="1695137" y="111364"/>
                  <a:pt x="1699491" y="120072"/>
                </a:cubicBezTo>
                <a:cubicBezTo>
                  <a:pt x="1723086" y="167263"/>
                  <a:pt x="1717963" y="126865"/>
                  <a:pt x="1717963" y="1754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: фигура 5">
            <a:extLst>
              <a:ext uri="{FF2B5EF4-FFF2-40B4-BE49-F238E27FC236}">
                <a16:creationId xmlns:a16="http://schemas.microsoft.com/office/drawing/2014/main" id="{D2ACA653-534B-4B60-BD9E-D84A4C667809}"/>
              </a:ext>
            </a:extLst>
          </p:cNvPr>
          <p:cNvSpPr/>
          <p:nvPr/>
        </p:nvSpPr>
        <p:spPr>
          <a:xfrm>
            <a:off x="2189018" y="3168073"/>
            <a:ext cx="979055" cy="415636"/>
          </a:xfrm>
          <a:custGeom>
            <a:avLst/>
            <a:gdLst>
              <a:gd name="connsiteX0" fmla="*/ 0 w 979055"/>
              <a:gd name="connsiteY0" fmla="*/ 415636 h 415636"/>
              <a:gd name="connsiteX1" fmla="*/ 83127 w 979055"/>
              <a:gd name="connsiteY1" fmla="*/ 406400 h 415636"/>
              <a:gd name="connsiteX2" fmla="*/ 110837 w 979055"/>
              <a:gd name="connsiteY2" fmla="*/ 397163 h 415636"/>
              <a:gd name="connsiteX3" fmla="*/ 147782 w 979055"/>
              <a:gd name="connsiteY3" fmla="*/ 387927 h 415636"/>
              <a:gd name="connsiteX4" fmla="*/ 184727 w 979055"/>
              <a:gd name="connsiteY4" fmla="*/ 369454 h 415636"/>
              <a:gd name="connsiteX5" fmla="*/ 249382 w 979055"/>
              <a:gd name="connsiteY5" fmla="*/ 323272 h 415636"/>
              <a:gd name="connsiteX6" fmla="*/ 304800 w 979055"/>
              <a:gd name="connsiteY6" fmla="*/ 286327 h 415636"/>
              <a:gd name="connsiteX7" fmla="*/ 332509 w 979055"/>
              <a:gd name="connsiteY7" fmla="*/ 258618 h 415636"/>
              <a:gd name="connsiteX8" fmla="*/ 369455 w 979055"/>
              <a:gd name="connsiteY8" fmla="*/ 240145 h 415636"/>
              <a:gd name="connsiteX9" fmla="*/ 424873 w 979055"/>
              <a:gd name="connsiteY9" fmla="*/ 184727 h 415636"/>
              <a:gd name="connsiteX10" fmla="*/ 480291 w 979055"/>
              <a:gd name="connsiteY10" fmla="*/ 147782 h 415636"/>
              <a:gd name="connsiteX11" fmla="*/ 544946 w 979055"/>
              <a:gd name="connsiteY11" fmla="*/ 83127 h 415636"/>
              <a:gd name="connsiteX12" fmla="*/ 572655 w 979055"/>
              <a:gd name="connsiteY12" fmla="*/ 64654 h 415636"/>
              <a:gd name="connsiteX13" fmla="*/ 655782 w 979055"/>
              <a:gd name="connsiteY13" fmla="*/ 0 h 415636"/>
              <a:gd name="connsiteX14" fmla="*/ 711200 w 979055"/>
              <a:gd name="connsiteY14" fmla="*/ 36945 h 415636"/>
              <a:gd name="connsiteX15" fmla="*/ 729673 w 979055"/>
              <a:gd name="connsiteY15" fmla="*/ 64654 h 415636"/>
              <a:gd name="connsiteX16" fmla="*/ 785091 w 979055"/>
              <a:gd name="connsiteY16" fmla="*/ 110836 h 415636"/>
              <a:gd name="connsiteX17" fmla="*/ 803564 w 979055"/>
              <a:gd name="connsiteY17" fmla="*/ 138545 h 415636"/>
              <a:gd name="connsiteX18" fmla="*/ 858982 w 979055"/>
              <a:gd name="connsiteY18" fmla="*/ 203200 h 415636"/>
              <a:gd name="connsiteX19" fmla="*/ 895927 w 979055"/>
              <a:gd name="connsiteY19" fmla="*/ 258618 h 415636"/>
              <a:gd name="connsiteX20" fmla="*/ 905164 w 979055"/>
              <a:gd name="connsiteY20" fmla="*/ 286327 h 415636"/>
              <a:gd name="connsiteX21" fmla="*/ 942109 w 979055"/>
              <a:gd name="connsiteY21" fmla="*/ 341745 h 415636"/>
              <a:gd name="connsiteX22" fmla="*/ 951346 w 979055"/>
              <a:gd name="connsiteY22" fmla="*/ 369454 h 415636"/>
              <a:gd name="connsiteX23" fmla="*/ 969818 w 979055"/>
              <a:gd name="connsiteY23" fmla="*/ 397163 h 415636"/>
              <a:gd name="connsiteX24" fmla="*/ 979055 w 979055"/>
              <a:gd name="connsiteY24" fmla="*/ 415636 h 41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79055" h="415636">
                <a:moveTo>
                  <a:pt x="0" y="415636"/>
                </a:moveTo>
                <a:cubicBezTo>
                  <a:pt x="27709" y="412557"/>
                  <a:pt x="55627" y="410983"/>
                  <a:pt x="83127" y="406400"/>
                </a:cubicBezTo>
                <a:cubicBezTo>
                  <a:pt x="92731" y="404799"/>
                  <a:pt x="101475" y="399838"/>
                  <a:pt x="110837" y="397163"/>
                </a:cubicBezTo>
                <a:cubicBezTo>
                  <a:pt x="123043" y="393676"/>
                  <a:pt x="135467" y="391006"/>
                  <a:pt x="147782" y="387927"/>
                </a:cubicBezTo>
                <a:cubicBezTo>
                  <a:pt x="160097" y="381769"/>
                  <a:pt x="172772" y="376285"/>
                  <a:pt x="184727" y="369454"/>
                </a:cubicBezTo>
                <a:cubicBezTo>
                  <a:pt x="208104" y="356096"/>
                  <a:pt x="227328" y="338710"/>
                  <a:pt x="249382" y="323272"/>
                </a:cubicBezTo>
                <a:cubicBezTo>
                  <a:pt x="267570" y="310540"/>
                  <a:pt x="289101" y="302026"/>
                  <a:pt x="304800" y="286327"/>
                </a:cubicBezTo>
                <a:cubicBezTo>
                  <a:pt x="314036" y="277091"/>
                  <a:pt x="321880" y="266210"/>
                  <a:pt x="332509" y="258618"/>
                </a:cubicBezTo>
                <a:cubicBezTo>
                  <a:pt x="343713" y="250615"/>
                  <a:pt x="358703" y="248746"/>
                  <a:pt x="369455" y="240145"/>
                </a:cubicBezTo>
                <a:cubicBezTo>
                  <a:pt x="389855" y="223825"/>
                  <a:pt x="403136" y="199218"/>
                  <a:pt x="424873" y="184727"/>
                </a:cubicBezTo>
                <a:cubicBezTo>
                  <a:pt x="443346" y="172412"/>
                  <a:pt x="464592" y="163481"/>
                  <a:pt x="480291" y="147782"/>
                </a:cubicBezTo>
                <a:cubicBezTo>
                  <a:pt x="501843" y="126230"/>
                  <a:pt x="519586" y="100034"/>
                  <a:pt x="544946" y="83127"/>
                </a:cubicBezTo>
                <a:cubicBezTo>
                  <a:pt x="554182" y="76969"/>
                  <a:pt x="564358" y="72029"/>
                  <a:pt x="572655" y="64654"/>
                </a:cubicBezTo>
                <a:cubicBezTo>
                  <a:pt x="647417" y="-1801"/>
                  <a:pt x="598646" y="19045"/>
                  <a:pt x="655782" y="0"/>
                </a:cubicBezTo>
                <a:cubicBezTo>
                  <a:pt x="674255" y="12315"/>
                  <a:pt x="698885" y="18472"/>
                  <a:pt x="711200" y="36945"/>
                </a:cubicBezTo>
                <a:cubicBezTo>
                  <a:pt x="717358" y="46181"/>
                  <a:pt x="721824" y="56805"/>
                  <a:pt x="729673" y="64654"/>
                </a:cubicBezTo>
                <a:cubicBezTo>
                  <a:pt x="802327" y="137308"/>
                  <a:pt x="709435" y="20049"/>
                  <a:pt x="785091" y="110836"/>
                </a:cubicBezTo>
                <a:cubicBezTo>
                  <a:pt x="792198" y="119364"/>
                  <a:pt x="796457" y="130017"/>
                  <a:pt x="803564" y="138545"/>
                </a:cubicBezTo>
                <a:cubicBezTo>
                  <a:pt x="863358" y="210297"/>
                  <a:pt x="798452" y="116727"/>
                  <a:pt x="858982" y="203200"/>
                </a:cubicBezTo>
                <a:cubicBezTo>
                  <a:pt x="871714" y="221388"/>
                  <a:pt x="888906" y="237556"/>
                  <a:pt x="895927" y="258618"/>
                </a:cubicBezTo>
                <a:cubicBezTo>
                  <a:pt x="899006" y="267854"/>
                  <a:pt x="900436" y="277816"/>
                  <a:pt x="905164" y="286327"/>
                </a:cubicBezTo>
                <a:cubicBezTo>
                  <a:pt x="915946" y="305734"/>
                  <a:pt x="935088" y="320683"/>
                  <a:pt x="942109" y="341745"/>
                </a:cubicBezTo>
                <a:cubicBezTo>
                  <a:pt x="945188" y="350981"/>
                  <a:pt x="946992" y="360746"/>
                  <a:pt x="951346" y="369454"/>
                </a:cubicBezTo>
                <a:cubicBezTo>
                  <a:pt x="956310" y="379383"/>
                  <a:pt x="964107" y="387644"/>
                  <a:pt x="969818" y="397163"/>
                </a:cubicBezTo>
                <a:cubicBezTo>
                  <a:pt x="973360" y="403066"/>
                  <a:pt x="975976" y="409478"/>
                  <a:pt x="979055" y="41563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>
            <a:extLst>
              <a:ext uri="{FF2B5EF4-FFF2-40B4-BE49-F238E27FC236}">
                <a16:creationId xmlns:a16="http://schemas.microsoft.com/office/drawing/2014/main" id="{2A5FD605-D2BC-4DE3-B8ED-FB3B30E5DFFE}"/>
              </a:ext>
            </a:extLst>
          </p:cNvPr>
          <p:cNvSpPr/>
          <p:nvPr/>
        </p:nvSpPr>
        <p:spPr>
          <a:xfrm>
            <a:off x="3131840" y="3429000"/>
            <a:ext cx="864096" cy="504056"/>
          </a:xfrm>
          <a:prstGeom prst="frame">
            <a:avLst>
              <a:gd name="adj1" fmla="val 70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2765680" y="264236"/>
            <a:ext cx="3612639" cy="613780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12 задание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6524AD1E-A0EF-4085-B00E-AF3839F55125}"/>
              </a:ext>
            </a:extLst>
          </p:cNvPr>
          <p:cNvSpPr/>
          <p:nvPr/>
        </p:nvSpPr>
        <p:spPr>
          <a:xfrm>
            <a:off x="395536" y="1196752"/>
            <a:ext cx="8041131" cy="1939851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Выпиши из 7-го предложения все имена существительные, выполни морфологический разбор одного из них 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891" y="5229200"/>
            <a:ext cx="1801312" cy="147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BBAD45F9-4CA4-4BBD-93F6-2AA2196C8580}"/>
              </a:ext>
            </a:extLst>
          </p:cNvPr>
          <p:cNvSpPr/>
          <p:nvPr/>
        </p:nvSpPr>
        <p:spPr>
          <a:xfrm>
            <a:off x="179512" y="496905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3 б.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D4697682-A808-4885-8831-092095979DA9}"/>
              </a:ext>
            </a:extLst>
          </p:cNvPr>
          <p:cNvSpPr/>
          <p:nvPr/>
        </p:nvSpPr>
        <p:spPr>
          <a:xfrm>
            <a:off x="395537" y="3289349"/>
            <a:ext cx="2520279" cy="787723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монумента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F6679889-852A-40C1-B1EE-69FB119A226A}"/>
              </a:ext>
            </a:extLst>
          </p:cNvPr>
          <p:cNvSpPr/>
          <p:nvPr/>
        </p:nvSpPr>
        <p:spPr>
          <a:xfrm>
            <a:off x="436489" y="4365104"/>
            <a:ext cx="2479327" cy="787723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заяц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E89C85D0-92FC-4648-8D85-2A6F574A3052}"/>
              </a:ext>
            </a:extLst>
          </p:cNvPr>
          <p:cNvSpPr/>
          <p:nvPr/>
        </p:nvSpPr>
        <p:spPr>
          <a:xfrm>
            <a:off x="395536" y="5440859"/>
            <a:ext cx="2592288" cy="787723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поэта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2D12E60E-96F5-4CC2-B45D-D11EAAC8169B}"/>
              </a:ext>
            </a:extLst>
          </p:cNvPr>
          <p:cNvSpPr/>
          <p:nvPr/>
        </p:nvSpPr>
        <p:spPr>
          <a:xfrm>
            <a:off x="3059832" y="3289348"/>
            <a:ext cx="5544616" cy="787723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err="1">
                <a:solidFill>
                  <a:schemeClr val="tx1"/>
                </a:solidFill>
              </a:rPr>
              <a:t>м.р</a:t>
            </a:r>
            <a:r>
              <a:rPr lang="ru-RU" sz="3200" b="1" dirty="0">
                <a:solidFill>
                  <a:schemeClr val="tx1"/>
                </a:solidFill>
              </a:rPr>
              <a:t>., 2 </a:t>
            </a:r>
            <a:r>
              <a:rPr lang="ru-RU" sz="3200" b="1" dirty="0" err="1">
                <a:solidFill>
                  <a:schemeClr val="tx1"/>
                </a:solidFill>
              </a:rPr>
              <a:t>скл</a:t>
            </a:r>
            <a:r>
              <a:rPr lang="ru-RU" sz="3200" b="1" dirty="0">
                <a:solidFill>
                  <a:schemeClr val="tx1"/>
                </a:solidFill>
              </a:rPr>
              <a:t>., ед. ч, </a:t>
            </a:r>
            <a:r>
              <a:rPr lang="ru-RU" sz="3200" b="1" dirty="0" err="1">
                <a:solidFill>
                  <a:schemeClr val="tx1"/>
                </a:solidFill>
              </a:rPr>
              <a:t>р.п</a:t>
            </a:r>
            <a:r>
              <a:rPr lang="ru-RU" sz="3200" b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794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2699792" y="260648"/>
            <a:ext cx="3348372" cy="605599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13 задание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7932F7D-8D5C-4316-8ECE-81C95BA9602F}"/>
              </a:ext>
            </a:extLst>
          </p:cNvPr>
          <p:cNvSpPr/>
          <p:nvPr/>
        </p:nvSpPr>
        <p:spPr>
          <a:xfrm>
            <a:off x="233518" y="1052736"/>
            <a:ext cx="8280920" cy="2088232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</a:rPr>
              <a:t>Выпиши из 1-го предложения все имена прилагательные с именами существительными, к которым они относятся, в той форме, в которой они стоят в предложении. Укажи морфологические признаки одного из имён прилагательных (на выбор).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293B0CF-A7B0-41AB-9E5B-DBD61C93CE32}"/>
              </a:ext>
            </a:extLst>
          </p:cNvPr>
          <p:cNvSpPr/>
          <p:nvPr/>
        </p:nvSpPr>
        <p:spPr>
          <a:xfrm>
            <a:off x="260871" y="3327458"/>
            <a:ext cx="4743177" cy="66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Удивительных (памятников)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792" y="5085184"/>
            <a:ext cx="1976698" cy="162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635EAD7-F49E-4DB5-AA38-83548CB9C4C6}"/>
              </a:ext>
            </a:extLst>
          </p:cNvPr>
          <p:cNvSpPr/>
          <p:nvPr/>
        </p:nvSpPr>
        <p:spPr>
          <a:xfrm>
            <a:off x="179512" y="404664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3 б.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F8DDF21E-085D-4AD4-A87A-8985B5F93D74}"/>
              </a:ext>
            </a:extLst>
          </p:cNvPr>
          <p:cNvSpPr/>
          <p:nvPr/>
        </p:nvSpPr>
        <p:spPr>
          <a:xfrm>
            <a:off x="289293" y="4176036"/>
            <a:ext cx="4786763" cy="66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Необычных (памятников) 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81397D6C-E406-4C12-96C0-4A4D9CDBB874}"/>
              </a:ext>
            </a:extLst>
          </p:cNvPr>
          <p:cNvSpPr/>
          <p:nvPr/>
        </p:nvSpPr>
        <p:spPr>
          <a:xfrm>
            <a:off x="5220072" y="3333355"/>
            <a:ext cx="1944216" cy="66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err="1">
                <a:solidFill>
                  <a:schemeClr val="tx1"/>
                </a:solidFill>
              </a:rPr>
              <a:t>мн.ч</a:t>
            </a:r>
            <a:r>
              <a:rPr lang="ru-RU" sz="2800" b="1" dirty="0">
                <a:solidFill>
                  <a:schemeClr val="tx1"/>
                </a:solidFill>
              </a:rPr>
              <a:t>., </a:t>
            </a:r>
            <a:r>
              <a:rPr lang="ru-RU" sz="2800" b="1" dirty="0" err="1">
                <a:solidFill>
                  <a:schemeClr val="tx1"/>
                </a:solidFill>
              </a:rPr>
              <a:t>р.п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736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8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2555776" y="332656"/>
            <a:ext cx="3528392" cy="648072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14 задание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293B0CF-A7B0-41AB-9E5B-DBD61C93CE32}"/>
              </a:ext>
            </a:extLst>
          </p:cNvPr>
          <p:cNvSpPr/>
          <p:nvPr/>
        </p:nvSpPr>
        <p:spPr>
          <a:xfrm>
            <a:off x="373246" y="1251235"/>
            <a:ext cx="8208912" cy="1280081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Выпиши из 3-го предложения все глаголы в той форме, в которой они употреблены в предложении. 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04159"/>
            <a:ext cx="1275154" cy="104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29ED7FA-2F17-4C83-9FBB-3AE4599FD5D2}"/>
              </a:ext>
            </a:extLst>
          </p:cNvPr>
          <p:cNvSpPr/>
          <p:nvPr/>
        </p:nvSpPr>
        <p:spPr>
          <a:xfrm>
            <a:off x="683568" y="393280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 б.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CB2FC04-8148-4F5E-98E9-5F9A30DAF96F}"/>
              </a:ext>
            </a:extLst>
          </p:cNvPr>
          <p:cNvSpPr/>
          <p:nvPr/>
        </p:nvSpPr>
        <p:spPr>
          <a:xfrm>
            <a:off x="373246" y="2762699"/>
            <a:ext cx="3910722" cy="666302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назывался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348389FE-674F-4D06-8649-54672E61690C}"/>
              </a:ext>
            </a:extLst>
          </p:cNvPr>
          <p:cNvSpPr/>
          <p:nvPr/>
        </p:nvSpPr>
        <p:spPr>
          <a:xfrm>
            <a:off x="365613" y="3636119"/>
            <a:ext cx="3910722" cy="666302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родился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0A68C264-285D-41CF-9F82-D9F7C633108E}"/>
              </a:ext>
            </a:extLst>
          </p:cNvPr>
          <p:cNvSpPr/>
          <p:nvPr/>
        </p:nvSpPr>
        <p:spPr>
          <a:xfrm>
            <a:off x="365613" y="4509539"/>
            <a:ext cx="3910722" cy="666302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придумал</a:t>
            </a:r>
          </a:p>
        </p:txBody>
      </p:sp>
    </p:spTree>
    <p:extLst>
      <p:ext uri="{BB962C8B-B14F-4D97-AF65-F5344CB8AC3E}">
        <p14:creationId xmlns:p14="http://schemas.microsoft.com/office/powerpoint/2010/main" val="257889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3275856" y="332656"/>
            <a:ext cx="3420380" cy="648072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15 задание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7932F7D-8D5C-4316-8ECE-81C95BA9602F}"/>
              </a:ext>
            </a:extLst>
          </p:cNvPr>
          <p:cNvSpPr/>
          <p:nvPr/>
        </p:nvSpPr>
        <p:spPr>
          <a:xfrm>
            <a:off x="395536" y="1457996"/>
            <a:ext cx="8280920" cy="1971004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Подумай и напиши, в какой жизненной ситуации уместно будет употребить выражение: «Любишь кататься- люби и саночки возить». 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ADD0DDF-3C16-4C7A-9139-DC6C02072629}"/>
              </a:ext>
            </a:extLst>
          </p:cNvPr>
          <p:cNvSpPr/>
          <p:nvPr/>
        </p:nvSpPr>
        <p:spPr>
          <a:xfrm>
            <a:off x="683568" y="393280"/>
            <a:ext cx="1296144" cy="461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3 б.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95F39AB3-0F6A-4BDD-8074-2AFACFC8B961}"/>
              </a:ext>
            </a:extLst>
          </p:cNvPr>
          <p:cNvSpPr/>
          <p:nvPr/>
        </p:nvSpPr>
        <p:spPr>
          <a:xfrm>
            <a:off x="395536" y="3698982"/>
            <a:ext cx="7272807" cy="158523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Когда мой младший брат после игры не хочет убирать за собой игрушки. </a:t>
            </a:r>
          </a:p>
        </p:txBody>
      </p:sp>
      <p:pic>
        <p:nvPicPr>
          <p:cNvPr id="5" name="Picture 2" descr="https://psy-volga.ru/images/proekt/roditeli.jpg">
            <a:extLst>
              <a:ext uri="{FF2B5EF4-FFF2-40B4-BE49-F238E27FC236}">
                <a16:creationId xmlns:a16="http://schemas.microsoft.com/office/drawing/2014/main" id="{FA8FAC06-B40C-4E34-9132-090595B17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157192"/>
            <a:ext cx="1930540" cy="158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26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6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36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Заранее во время тренировки по тестовым заданиям по предмету приучайте ребенка ориентироваться во времени и уметь его распределять. Тогда у ребенка будет навык умения концентрироваться на протяжении всего тестирования, что придаст ему спокойствие и снимет излишнюю тревожность</a:t>
            </a: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8964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ctr" eaLnBrk="0" hangingPunct="0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Советы по психологической </a:t>
            </a:r>
          </a:p>
          <a:p>
            <a:pPr indent="449263" algn="ctr" eaLnBrk="0" hangingPunct="0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подготовке к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ВПР.</a:t>
            </a:r>
            <a:endParaRPr lang="ru-RU" sz="3600" dirty="0" smtClean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449263" algn="ctr" eaLnBrk="0" hangingPunct="0"/>
            <a:r>
              <a:rPr lang="ru-RU" sz="3600" b="1" i="1" u="sng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Советы по подготовке к проверочной </a:t>
            </a:r>
          </a:p>
          <a:p>
            <a:pPr indent="449263" algn="ctr" eaLnBrk="0" hangingPunct="0"/>
            <a:r>
              <a:rPr lang="ru-RU" sz="3600" b="1" i="1" u="sng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работе</a:t>
            </a:r>
            <a:endParaRPr lang="ru-RU" sz="3600" dirty="0" smtClean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449263" algn="ctr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-Готовься планомерно.</a:t>
            </a:r>
          </a:p>
          <a:p>
            <a:pPr indent="449263" algn="ctr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-Соблюдай режим дня.</a:t>
            </a:r>
          </a:p>
          <a:p>
            <a:pPr indent="449263" algn="ctr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-Питайся правильно.</a:t>
            </a:r>
          </a:p>
          <a:p>
            <a:pPr indent="449263" algn="ctr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-Во время подготовки чередуй </a:t>
            </a:r>
          </a:p>
          <a:p>
            <a:pPr indent="449263" algn="ctr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занятия и отдых.</a:t>
            </a:r>
            <a:endParaRPr lang="ru-RU" sz="360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6626" name="Picture 2" descr="http://old.fa.ru/fil/chair-tula-mathinf/education/magistracy/PublishingImages/2323_skolarac-dreamstime_7781987_i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636912"/>
            <a:ext cx="1440160" cy="1513311"/>
          </a:xfrm>
          <a:prstGeom prst="rect">
            <a:avLst/>
          </a:prstGeom>
          <a:noFill/>
        </p:spPr>
      </p:pic>
      <p:pic>
        <p:nvPicPr>
          <p:cNvPr id="26628" name="Picture 4" descr="http://67dzn.dounn.ru/sites/default/files/%D0%B4%D0%B5%D1%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348880"/>
            <a:ext cx="1590477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 eaLnBrk="0" hangingPunct="0"/>
            <a:r>
              <a:rPr lang="ru-RU" sz="3600" b="1" i="1" u="sng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Накануне проверочной работы</a:t>
            </a:r>
            <a:endParaRPr lang="ru-RU" sz="3600" dirty="0" smtClean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Вечером накануне проверочной работы</a:t>
            </a:r>
          </a:p>
          <a:p>
            <a:pPr indent="449263" algn="just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перестань готовиться.</a:t>
            </a:r>
          </a:p>
          <a:p>
            <a:pPr indent="449263" algn="just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Выспись как можно лучше, </a:t>
            </a:r>
          </a:p>
          <a:p>
            <a:pPr indent="449263" algn="just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чтобы встать отдохнувшим,</a:t>
            </a:r>
          </a:p>
          <a:p>
            <a:pPr indent="449263" algn="just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с ощущением своего здоровья, </a:t>
            </a:r>
          </a:p>
          <a:p>
            <a:pPr indent="449263" algn="just" eaLnBrk="0" hangingPunct="0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силы, «боевого» настроя.</a:t>
            </a:r>
            <a:endParaRPr lang="ru-RU" sz="360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5602" name="Picture 2" descr="https://cknow.ru/uploads/posts/2017-10/1507188801_boy-160168_960_7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861048"/>
            <a:ext cx="2808312" cy="1886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900igr.net/up/datas/201902/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571480"/>
            <a:ext cx="6480720" cy="4860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900igr.net/up/datas/159123/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400600" cy="4050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764704"/>
            <a:ext cx="8316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/>
              </a:rPr>
              <a:t>ВСЕРОССИЙСКИЕ ПРОВЕРОЧНЫЕ   РАБОТЫ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628800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  <a:cs typeface="Arial" panose="020B0604020202020204" pitchFamily="34" charset="0"/>
              </a:rPr>
              <a:t>Цель ВПР </a:t>
            </a: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  <a:cs typeface="Arial" panose="020B0604020202020204" pitchFamily="34" charset="0"/>
              </a:rPr>
              <a:t>– обеспечение единства образовательного пространства Российской Федерации и поддержки введения Федерального государственного образовательного стандарта за счет предоставления образовательным организациям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  <a:cs typeface="Arial" panose="020B0604020202020204" pitchFamily="34" charset="0"/>
              </a:rPr>
              <a:t>единых проверочных материалов и единых критериев оценивания учебных достижений.</a:t>
            </a:r>
            <a:endParaRPr lang="ru-RU" sz="3200" b="1" dirty="0">
              <a:solidFill>
                <a:srgbClr val="000099"/>
              </a:solidFill>
              <a:latin typeface="Monotype Corsiva" pitchFamily="66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avatars.mds.yandex.net/get-pdb/368827/7ed2039a-c387-4f84-bf5a-b8b5cc874a7d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3528392" cy="418664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3968" y="134076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5176" indent="-265176" algn="ctr">
              <a:defRPr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Эмоции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– это ветер, который надувает парус судна. Он может привести корабль в движение, а может и потопить его…»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everodvin.ucoz.ru/picter/school_girl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24744"/>
            <a:ext cx="3754388" cy="37543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1124744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4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Экзамен –</a:t>
            </a:r>
            <a:r>
              <a:rPr lang="ru-RU" altLang="ru-RU" sz="4400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проверочное испытание по какому-нибудь учебному предмету.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2217EE9-5A9E-45AB-AD59-4F3A271E8EA6}"/>
              </a:ext>
            </a:extLst>
          </p:cNvPr>
          <p:cNvSpPr/>
          <p:nvPr/>
        </p:nvSpPr>
        <p:spPr>
          <a:xfrm>
            <a:off x="2771800" y="238667"/>
            <a:ext cx="4392488" cy="736444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Готовимся к ВПР</a:t>
            </a:r>
          </a:p>
        </p:txBody>
      </p:sp>
      <p:pic>
        <p:nvPicPr>
          <p:cNvPr id="10" name="Picture 2" descr="https://psy-volga.ru/images/proekt/roditeli.jpg">
            <a:extLst>
              <a:ext uri="{FF2B5EF4-FFF2-40B4-BE49-F238E27FC236}">
                <a16:creationId xmlns:a16="http://schemas.microsoft.com/office/drawing/2014/main" id="{A8D88478-CAF5-4EA5-B86B-BAEF263AE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30195"/>
            <a:ext cx="2374925" cy="195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EB4BBF23-B534-4AD4-9DEA-ABA6B8F48B47}"/>
              </a:ext>
            </a:extLst>
          </p:cNvPr>
          <p:cNvSpPr/>
          <p:nvPr/>
        </p:nvSpPr>
        <p:spPr>
          <a:xfrm>
            <a:off x="305526" y="1309156"/>
            <a:ext cx="4932548" cy="79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Русский язык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685F7B78-C222-45FB-AADE-A93B8FCA9A9B}"/>
              </a:ext>
            </a:extLst>
          </p:cNvPr>
          <p:cNvSpPr/>
          <p:nvPr/>
        </p:nvSpPr>
        <p:spPr>
          <a:xfrm>
            <a:off x="285247" y="2571326"/>
            <a:ext cx="4932548" cy="79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Математика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F912DCB9-61F3-478C-AFBE-1DDEA816AD8B}"/>
              </a:ext>
            </a:extLst>
          </p:cNvPr>
          <p:cNvSpPr/>
          <p:nvPr/>
        </p:nvSpPr>
        <p:spPr>
          <a:xfrm>
            <a:off x="305526" y="3717032"/>
            <a:ext cx="4932548" cy="79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Окружающий мир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4026ABD4-9C51-4651-B9A7-A3E408745318}"/>
              </a:ext>
            </a:extLst>
          </p:cNvPr>
          <p:cNvSpPr/>
          <p:nvPr/>
        </p:nvSpPr>
        <p:spPr>
          <a:xfrm>
            <a:off x="5364088" y="1282764"/>
            <a:ext cx="3232995" cy="79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r>
              <a:rPr lang="en-US" sz="4000" b="1" dirty="0" smtClean="0">
                <a:solidFill>
                  <a:schemeClr val="tx1"/>
                </a:solidFill>
              </a:rPr>
              <a:t>1</a:t>
            </a:r>
            <a:r>
              <a:rPr lang="ru-RU" sz="4000" b="1" dirty="0" smtClean="0">
                <a:solidFill>
                  <a:schemeClr val="tx1"/>
                </a:solidFill>
              </a:rPr>
              <a:t>,1</a:t>
            </a:r>
            <a:r>
              <a:rPr lang="en-US" sz="4000" b="1" dirty="0" smtClean="0">
                <a:solidFill>
                  <a:schemeClr val="tx1"/>
                </a:solidFill>
              </a:rPr>
              <a:t>3</a:t>
            </a:r>
            <a:r>
              <a:rPr lang="ru-RU" sz="4000" b="1" dirty="0" smtClean="0">
                <a:solidFill>
                  <a:schemeClr val="tx1"/>
                </a:solidFill>
              </a:rPr>
              <a:t>.04.</a:t>
            </a:r>
            <a:r>
              <a:rPr lang="en-US" sz="4000" b="1" dirty="0" smtClean="0">
                <a:solidFill>
                  <a:schemeClr val="tx1"/>
                </a:solidFill>
              </a:rPr>
              <a:t>23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chemeClr val="tx1"/>
                </a:solidFill>
              </a:rPr>
              <a:t>г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6E45FBED-9AD8-4C86-AC5F-81CD518E1302}"/>
              </a:ext>
            </a:extLst>
          </p:cNvPr>
          <p:cNvSpPr/>
          <p:nvPr/>
        </p:nvSpPr>
        <p:spPr>
          <a:xfrm>
            <a:off x="5436096" y="2571326"/>
            <a:ext cx="3232995" cy="79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18</a:t>
            </a:r>
            <a:r>
              <a:rPr lang="ru-RU" sz="4000" b="1" dirty="0" smtClean="0">
                <a:solidFill>
                  <a:schemeClr val="tx1"/>
                </a:solidFill>
              </a:rPr>
              <a:t>.04.</a:t>
            </a:r>
            <a:r>
              <a:rPr lang="en-US" sz="4000" b="1" dirty="0" smtClean="0">
                <a:solidFill>
                  <a:schemeClr val="tx1"/>
                </a:solidFill>
              </a:rPr>
              <a:t>23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chemeClr val="tx1"/>
                </a:solidFill>
              </a:rPr>
              <a:t>г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2BB05448-D85D-46C4-A449-5F2E36519424}"/>
              </a:ext>
            </a:extLst>
          </p:cNvPr>
          <p:cNvSpPr/>
          <p:nvPr/>
        </p:nvSpPr>
        <p:spPr>
          <a:xfrm>
            <a:off x="5428208" y="3717032"/>
            <a:ext cx="3232995" cy="792088"/>
          </a:xfrm>
          <a:prstGeom prst="roundRect">
            <a:avLst/>
          </a:prstGeom>
          <a:solidFill>
            <a:srgbClr val="ECAAE9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20</a:t>
            </a:r>
            <a:r>
              <a:rPr lang="ru-RU" sz="4000" b="1" dirty="0" smtClean="0">
                <a:solidFill>
                  <a:schemeClr val="tx1"/>
                </a:solidFill>
              </a:rPr>
              <a:t>.04.</a:t>
            </a:r>
            <a:r>
              <a:rPr lang="en-US" sz="4000" b="1" dirty="0" smtClean="0">
                <a:solidFill>
                  <a:schemeClr val="tx1"/>
                </a:solidFill>
              </a:rPr>
              <a:t>23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chemeClr val="tx1"/>
                </a:solidFill>
              </a:rPr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178517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8"/>
          <p:cNvSpPr txBox="1">
            <a:spLocks/>
          </p:cNvSpPr>
          <p:nvPr/>
        </p:nvSpPr>
        <p:spPr bwMode="auto">
          <a:xfrm>
            <a:off x="357158" y="142875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214290"/>
          <a:ext cx="850112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cs typeface="Aharoni" pitchFamily="2" charset="-79"/>
                        </a:rPr>
                        <a:t>Всероссийские проверочные работы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371070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071934" y="3571876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975" lvl="0" indent="-180975"/>
            <a:r>
              <a:rPr lang="ru-RU" sz="2200" b="1" dirty="0" smtClean="0">
                <a:latin typeface="+mn-lt"/>
              </a:rPr>
              <a:t>Итоговые контрольные работы, </a:t>
            </a:r>
            <a:r>
              <a:rPr lang="ru-RU" sz="2200" dirty="0" smtClean="0">
                <a:latin typeface="+mn-lt"/>
              </a:rPr>
              <a:t>проводимые 2 раза в год по отдельным учебным предметам единовременно для школьников всей страны</a:t>
            </a:r>
            <a:endParaRPr lang="ru-RU" sz="22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00464" y="1571612"/>
            <a:ext cx="514353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dirty="0" smtClean="0">
                <a:latin typeface="+mn-lt"/>
              </a:rPr>
              <a:t>Не </a:t>
            </a:r>
            <a:r>
              <a:rPr lang="ru-RU" sz="2200" b="1" dirty="0" smtClean="0"/>
              <a:t>государственная итоговая аттестация</a:t>
            </a:r>
            <a:endParaRPr lang="ru-RU" sz="2200" b="1" dirty="0" smtClean="0">
              <a:latin typeface="+mn-lt"/>
            </a:endParaRPr>
          </a:p>
          <a:p>
            <a:pPr marL="180975" lvl="0"/>
            <a:r>
              <a:rPr lang="ru-RU" sz="2200" dirty="0" smtClean="0">
                <a:latin typeface="+mn-lt"/>
              </a:rPr>
              <a:t>Вместо КИМ – варианты проверочной работы</a:t>
            </a:r>
          </a:p>
          <a:p>
            <a:pPr marL="180975" lvl="0"/>
            <a:r>
              <a:rPr lang="ru-RU" sz="2200" dirty="0" smtClean="0">
                <a:latin typeface="+mn-lt"/>
              </a:rPr>
              <a:t>Вместо демоверсии – образец проверочной работы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5572140"/>
            <a:ext cx="75009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/>
            <a:r>
              <a:rPr lang="ru-RU" sz="2200" b="1" dirty="0" smtClean="0">
                <a:latin typeface="+mn-lt"/>
              </a:rPr>
              <a:t>Содержание заданий проверочных работ</a:t>
            </a:r>
          </a:p>
          <a:p>
            <a:pPr marL="180975" lvl="0"/>
            <a:r>
              <a:rPr lang="ru-RU" sz="2200" b="1" dirty="0" smtClean="0">
                <a:latin typeface="+mn-lt"/>
              </a:rPr>
              <a:t>соответствуют Федеральным государственным образовательным стандартам (ФГОС)</a:t>
            </a:r>
            <a:endParaRPr lang="ru-RU" sz="2200" b="1" dirty="0">
              <a:latin typeface="+mn-lt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31CBF-7E0C-44C1-B3C2-80BC661F545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8"/>
          <p:cNvSpPr txBox="1">
            <a:spLocks/>
          </p:cNvSpPr>
          <p:nvPr/>
        </p:nvSpPr>
        <p:spPr bwMode="auto">
          <a:xfrm>
            <a:off x="357158" y="142875"/>
            <a:ext cx="8472517" cy="1071563"/>
          </a:xfrm>
          <a:prstGeom prst="foldedCorner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4000" b="1" dirty="0">
                <a:cs typeface="Aharoni" pitchFamily="2" charset="-79"/>
              </a:rPr>
              <a:t> 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285728"/>
          <a:ext cx="850112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cs typeface="Aharoni" pitchFamily="2" charset="-79"/>
                        </a:rPr>
                        <a:t>Всероссийские проверочные работы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6" name="Picture 2" descr="new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746" y="3068960"/>
            <a:ext cx="2858592" cy="1999123"/>
          </a:xfrm>
          <a:prstGeom prst="rect">
            <a:avLst/>
          </a:prstGeom>
          <a:noFill/>
        </p:spPr>
      </p:pic>
      <p:sp>
        <p:nvSpPr>
          <p:cNvPr id="16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1622833" cy="1285884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Организатор:</a:t>
            </a:r>
            <a:r>
              <a:rPr lang="ru-RU" sz="1800" dirty="0" smtClean="0"/>
              <a:t> </a:t>
            </a:r>
          </a:p>
        </p:txBody>
      </p:sp>
      <p:sp>
        <p:nvSpPr>
          <p:cNvPr id="20" name="Содержимое 2"/>
          <p:cNvSpPr>
            <a:spLocks noGrp="1"/>
          </p:cNvSpPr>
          <p:nvPr>
            <p:ph idx="1"/>
          </p:nvPr>
        </p:nvSpPr>
        <p:spPr>
          <a:xfrm>
            <a:off x="3100135" y="2249836"/>
            <a:ext cx="5729540" cy="4486430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ru-RU" sz="2000" b="1" dirty="0" smtClean="0"/>
              <a:t>Цель проведения: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/>
              <a:t>получение реальных данных о качестве и результатах обучения, насколько полно учащиеся осваивают знания и навыки, установленные федеральными государственными стандартами общего образования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/>
              <a:t>совершенствование образовательных программ, индивидуальной работы с учащимися по устранению имеющихся пробелов в знаниях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/>
              <a:t>обеспечение единства образовательного пространства Российской Федерации и поддержки введения Федерального образовательного </a:t>
            </a:r>
            <a:r>
              <a:rPr lang="ru-RU" sz="1800" b="1" dirty="0" smtClean="0"/>
              <a:t>стандарта за счёт предоставления образовательным организациям единых материалов и критериев оценивания учебных достижений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4590" y="1268760"/>
            <a:ext cx="3857652" cy="98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96C31CBF-7E0C-44C1-B3C2-80BC661F5452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293ea8ac080e3c6c887f28f440485fb4f4deac"/>
</p:tagLst>
</file>

<file path=ppt/theme/theme1.xml><?xml version="1.0" encoding="utf-8"?>
<a:theme xmlns:a="http://schemas.openxmlformats.org/drawingml/2006/main" name="Тема Office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2D050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1180</Words>
  <Application>Microsoft Office PowerPoint</Application>
  <PresentationFormat>Экран (4:3)</PresentationFormat>
  <Paragraphs>225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6" baseType="lpstr">
      <vt:lpstr>Aharoni</vt:lpstr>
      <vt:lpstr>Arial</vt:lpstr>
      <vt:lpstr>Calibri</vt:lpstr>
      <vt:lpstr>Microsoft Tai Le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Данила Сафонов</cp:lastModifiedBy>
  <cp:revision>41</cp:revision>
  <dcterms:created xsi:type="dcterms:W3CDTF">2014-07-07T16:28:21Z</dcterms:created>
  <dcterms:modified xsi:type="dcterms:W3CDTF">2023-07-03T17:45:44Z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1601725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