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71" r:id="rId4"/>
    <p:sldId id="269" r:id="rId5"/>
    <p:sldId id="260" r:id="rId6"/>
    <p:sldId id="264" r:id="rId7"/>
    <p:sldId id="266" r:id="rId8"/>
    <p:sldId id="263" r:id="rId9"/>
    <p:sldId id="265" r:id="rId10"/>
    <p:sldId id="258" r:id="rId11"/>
    <p:sldId id="267" r:id="rId12"/>
    <p:sldId id="259" r:id="rId13"/>
    <p:sldId id="275" r:id="rId14"/>
    <p:sldId id="261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ей Коршунов" initials="АК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C6076-BCF1-4912-9B78-366322C14CF6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EDF5A-DBFC-4B9B-B71A-7F8D69FBC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B1215-394D-4598-A6A7-01C7A7EF50B9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70C0C-8594-4DBA-970C-7E5F0576A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43E2AB-3220-4AFC-BCBC-50F7B09AFC50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51176-0091-43A5-9A53-411D85D2E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46D22-0EC8-4007-B89C-CF3D71E9902A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850E2-3E00-415C-8698-ACD585B778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118AA-6FB9-4297-A5E7-1E94CD0383F3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FF62-56DF-41D5-966A-277DD57F4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24E39-AD23-49E1-97DF-6EBEF01E556A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A5C05-B408-4BA2-B42A-F77C54285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74DCA-A135-4748-B7FB-B458CFB23084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F1F3-4B42-4AAC-BB22-73F4734D6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C7DAB-1BC2-450A-A35F-FC3A2C10846B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6752C-590B-4900-8450-D3AE4D9ACE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581F3-CB9A-4CEF-89E8-537DE10D2226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BFAF7-00D3-4BC5-81A6-478B3FD88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684F3-C238-4BEC-9245-3C9C03C63E3C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D127E-D1F9-4213-AFCF-AA01172A67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3442B-7A77-40FF-B037-E9F8917F49A1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642F8-5BFC-4552-BCD9-9CF45EC97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D22F4F-7EF9-4648-B9FC-D22516746FA3}" type="datetimeFigureOut">
              <a:rPr lang="ru-RU"/>
              <a:pPr>
                <a:defRPr/>
              </a:pPr>
              <a:t>18.05.2023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5D75D1-8FB4-4175-92B1-E62609399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620688"/>
            <a:ext cx="8640960" cy="5400600"/>
          </a:xfrm>
        </p:spPr>
        <p:txBody>
          <a:bodyPr/>
          <a:lstStyle/>
          <a:p>
            <a:r>
              <a:rPr lang="ru-RU" sz="9600" dirty="0">
                <a:solidFill>
                  <a:srgbClr val="FFFF00"/>
                </a:solidFill>
              </a:rPr>
              <a:t>Федот</a:t>
            </a:r>
            <a:br>
              <a:rPr lang="ru-RU" sz="9600" dirty="0">
                <a:solidFill>
                  <a:srgbClr val="FFFF00"/>
                </a:solidFill>
              </a:rPr>
            </a:br>
            <a:r>
              <a:rPr lang="ru-RU" sz="9600" dirty="0">
                <a:solidFill>
                  <a:srgbClr val="FFFF00"/>
                </a:solidFill>
              </a:rPr>
              <a:t>Иванович </a:t>
            </a:r>
            <a:br>
              <a:rPr lang="ru-RU" sz="9600" dirty="0">
                <a:solidFill>
                  <a:srgbClr val="FFFF00"/>
                </a:solidFill>
              </a:rPr>
            </a:br>
            <a:r>
              <a:rPr lang="ru-RU" sz="9600" dirty="0">
                <a:solidFill>
                  <a:srgbClr val="FFFF00"/>
                </a:solidFill>
              </a:rPr>
              <a:t>Шубин</a:t>
            </a:r>
          </a:p>
        </p:txBody>
      </p:sp>
    </p:spTree>
    <p:extLst>
      <p:ext uri="{BB962C8B-B14F-4D97-AF65-F5344CB8AC3E}">
        <p14:creationId xmlns:p14="http://schemas.microsoft.com/office/powerpoint/2010/main" val="177517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64088" y="1052736"/>
            <a:ext cx="3600400" cy="1775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Екатерина-законодательница.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1789-1790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40"/>
            <a:ext cx="4860032" cy="687740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437">
        <p:blinds dir="vert"/>
      </p:transition>
    </mc:Choice>
    <mc:Fallback xmlns="">
      <p:transition spd="slow" advTm="5437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257425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25602" name="Содержимое 3"/>
          <p:cNvSpPr>
            <a:spLocks noGrp="1"/>
          </p:cNvSpPr>
          <p:nvPr>
            <p:ph sz="half" idx="2"/>
          </p:nvPr>
        </p:nvSpPr>
        <p:spPr>
          <a:xfrm>
            <a:off x="5076056" y="2214563"/>
            <a:ext cx="4186237" cy="4643437"/>
          </a:xfrm>
        </p:spPr>
        <p:txBody>
          <a:bodyPr/>
          <a:lstStyle/>
          <a:p>
            <a:r>
              <a:rPr lang="ru-RU" sz="3600" dirty="0"/>
              <a:t>Шубин Ф. И. Портрет М. В. Ломоносова. 1792. Мрамор. Русский музей. Санкт-Петербург.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skusstvu.ru/electronnoe_uchebnoe_posobie/image/9_1/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51491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750">
        <p:blinds dir="vert"/>
      </p:transition>
    </mc:Choice>
    <mc:Fallback xmlns="">
      <p:transition spd="slow" advTm="475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8844" y="332656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Ф. И. Шубин. Портрет Е. М. Чулкова. Мрамор. 1792. Русский музей.   </a:t>
            </a:r>
            <a:br>
              <a:rPr lang="ru-RU" dirty="0"/>
            </a:br>
            <a:r>
              <a:rPr lang="ru-RU" dirty="0"/>
              <a:t>                               Санкт-Петербург.</a:t>
            </a:r>
          </a:p>
        </p:txBody>
      </p:sp>
      <p:pic>
        <p:nvPicPr>
          <p:cNvPr id="17410" name="Picture 2" descr="I:\Новая папка\Ф. И. Шубин. Портрет Е. М. Чулкова. Мрамор. 1792. Русский музей. Ленинград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196752"/>
            <a:ext cx="3929062" cy="5661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703">
        <p:blinds dir="vert"/>
      </p:transition>
    </mc:Choice>
    <mc:Fallback xmlns="">
      <p:transition spd="slow" advTm="4703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0"/>
            <a:ext cx="6562725" cy="60483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6381328"/>
            <a:ext cx="8134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Портрет Павла </a:t>
            </a:r>
            <a:r>
              <a:rPr lang="en-US" dirty="0"/>
              <a:t>I</a:t>
            </a:r>
            <a:r>
              <a:rPr lang="ru-RU" dirty="0"/>
              <a:t>. 1797. Государственный Русский музей. Санкт-Петербург.</a:t>
            </a:r>
          </a:p>
        </p:txBody>
      </p:sp>
    </p:spTree>
    <p:extLst>
      <p:ext uri="{BB962C8B-B14F-4D97-AF65-F5344CB8AC3E}">
        <p14:creationId xmlns:p14="http://schemas.microsoft.com/office/powerpoint/2010/main" val="3176168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 flipV="1">
            <a:off x="1143000" y="2071688"/>
            <a:ext cx="1571625" cy="2000250"/>
          </a:xfrm>
        </p:spPr>
        <p:txBody>
          <a:bodyPr/>
          <a:lstStyle/>
          <a:p>
            <a:endParaRPr lang="ru-RU"/>
          </a:p>
        </p:txBody>
      </p:sp>
      <p:sp>
        <p:nvSpPr>
          <p:cNvPr id="19458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340768"/>
            <a:ext cx="4038600" cy="4525962"/>
          </a:xfrm>
        </p:spPr>
        <p:txBody>
          <a:bodyPr/>
          <a:lstStyle/>
          <a:p>
            <a:r>
              <a:rPr lang="ru-RU" sz="3600" dirty="0"/>
              <a:t>Шубин Ф. И. Портрет А. А. Безбородко. Около 1798. Мрамор. Русский музей. Санкт-Петербург.</a:t>
            </a:r>
          </a:p>
        </p:txBody>
      </p:sp>
      <p:pic>
        <p:nvPicPr>
          <p:cNvPr id="19459" name="Picture 2" descr="I:\Новая папка\Шубин Ф. И. Портрет А. А. Безбородко. Около 1798. Мрамор. Русский музей. Ленинград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508104" cy="686346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72">
        <p:blinds dir="vert"/>
      </p:transition>
    </mc:Choice>
    <mc:Fallback xmlns="">
      <p:transition spd="slow" advTm="467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-fotki.yandex.ru/get/4704/melanyja.8e/0_582d4_b7447e10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351156" cy="683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588224" y="620688"/>
            <a:ext cx="24996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r>
              <a:rPr lang="ru-RU" dirty="0"/>
              <a:t>Надгробие на </a:t>
            </a:r>
          </a:p>
          <a:p>
            <a:r>
              <a:rPr lang="ru-RU" dirty="0"/>
              <a:t>могиле </a:t>
            </a:r>
            <a:r>
              <a:rPr lang="ru-RU" dirty="0" err="1"/>
              <a:t>Ф.И.Шубина</a:t>
            </a:r>
            <a:r>
              <a:rPr lang="ru-RU" dirty="0"/>
              <a:t>.</a:t>
            </a:r>
          </a:p>
          <a:p>
            <a:r>
              <a:rPr lang="ru-RU" dirty="0"/>
              <a:t>Некрополь </a:t>
            </a:r>
            <a:r>
              <a:rPr lang="en-US" dirty="0"/>
              <a:t>XVIII </a:t>
            </a:r>
            <a:r>
              <a:rPr lang="ru-RU" dirty="0"/>
              <a:t>в. </a:t>
            </a:r>
          </a:p>
          <a:p>
            <a:r>
              <a:rPr lang="ru-RU" dirty="0"/>
              <a:t>Александро-Невская </a:t>
            </a:r>
          </a:p>
          <a:p>
            <a:r>
              <a:rPr lang="ru-RU" dirty="0"/>
              <a:t>лавра. </a:t>
            </a:r>
          </a:p>
          <a:p>
            <a:r>
              <a:rPr lang="ru-RU" dirty="0"/>
              <a:t>Санкт-Петербург</a:t>
            </a:r>
          </a:p>
        </p:txBody>
      </p:sp>
    </p:spTree>
    <p:extLst>
      <p:ext uri="{BB962C8B-B14F-4D97-AF65-F5344CB8AC3E}">
        <p14:creationId xmlns:p14="http://schemas.microsoft.com/office/powerpoint/2010/main" val="3254208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96752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Сын </a:t>
            </a:r>
            <a:r>
              <a:rPr lang="ru-RU" sz="2400" dirty="0" err="1"/>
              <a:t>мразные</a:t>
            </a:r>
            <a:r>
              <a:rPr lang="ru-RU" sz="2400" dirty="0"/>
              <a:t> страны, где гении восстали, </a:t>
            </a:r>
          </a:p>
          <a:p>
            <a:r>
              <a:rPr lang="ru-RU" sz="2400" dirty="0"/>
              <a:t>Где ЛОМОНОСОВЫ из мрака воссияли, </a:t>
            </a:r>
          </a:p>
          <a:p>
            <a:r>
              <a:rPr lang="ru-RU" sz="2400" dirty="0"/>
              <a:t>Из россов первый здесь в плоть камень претворял </a:t>
            </a:r>
          </a:p>
          <a:p>
            <a:r>
              <a:rPr lang="ru-RU" sz="2400" dirty="0"/>
              <a:t>И видом </a:t>
            </a:r>
            <a:r>
              <a:rPr lang="ru-RU" sz="2400" dirty="0" err="1"/>
              <a:t>дышущих</a:t>
            </a:r>
            <a:r>
              <a:rPr lang="ru-RU" sz="2400" dirty="0"/>
              <a:t> скал чувства восхищал [...] </a:t>
            </a:r>
          </a:p>
          <a:p>
            <a:r>
              <a:rPr lang="ru-RU" sz="2400" dirty="0"/>
              <a:t>Но сей наш ПРОМЕТЕЙ, сей наш ПИГМАЛИОН, </a:t>
            </a:r>
          </a:p>
          <a:p>
            <a:r>
              <a:rPr lang="ru-RU" sz="2400" dirty="0"/>
              <a:t>Бездушных диких скал резцом </a:t>
            </a:r>
            <a:r>
              <a:rPr lang="ru-RU" sz="2400" dirty="0" err="1"/>
              <a:t>животворитель</a:t>
            </a:r>
            <a:r>
              <a:rPr lang="ru-RU" sz="2400" dirty="0"/>
              <a:t>, </a:t>
            </a:r>
          </a:p>
          <a:p>
            <a:r>
              <a:rPr lang="ru-RU" sz="2400" dirty="0"/>
              <a:t>Природы сын и Друг, искусствам же зиждитель, </a:t>
            </a:r>
          </a:p>
          <a:p>
            <a:r>
              <a:rPr lang="ru-RU" sz="2400" dirty="0"/>
              <a:t>В ком победителя она страшилась зреть, </a:t>
            </a:r>
          </a:p>
          <a:p>
            <a:r>
              <a:rPr lang="ru-RU" sz="2400" dirty="0"/>
              <a:t>А с </a:t>
            </a:r>
            <a:r>
              <a:rPr lang="ru-RU" sz="2400" dirty="0" err="1"/>
              <a:t>смертию</a:t>
            </a:r>
            <a:r>
              <a:rPr lang="ru-RU" sz="2400" dirty="0"/>
              <a:t> его страшилась умереть, </a:t>
            </a:r>
          </a:p>
          <a:p>
            <a:r>
              <a:rPr lang="ru-RU" sz="2400" dirty="0"/>
              <a:t>Сам спит под камнем сим и к вечной славе зреет, </a:t>
            </a:r>
          </a:p>
          <a:p>
            <a:r>
              <a:rPr lang="ru-RU" sz="2400" dirty="0"/>
              <a:t>Доколь наставница-природа не истлеет.</a:t>
            </a:r>
          </a:p>
          <a:p>
            <a:r>
              <a:rPr lang="ru-RU" sz="2400" dirty="0"/>
              <a:t>                      Эпитафия на могиле </a:t>
            </a:r>
            <a:r>
              <a:rPr lang="ru-RU" sz="2400" dirty="0" err="1"/>
              <a:t>Ф.И.Шубина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987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4"/>
          <p:cNvSpPr>
            <a:spLocks noGrp="1"/>
          </p:cNvSpPr>
          <p:nvPr>
            <p:ph type="title"/>
          </p:nvPr>
        </p:nvSpPr>
        <p:spPr>
          <a:xfrm flipV="1">
            <a:off x="2500313" y="2357438"/>
            <a:ext cx="1643062" cy="857250"/>
          </a:xfrm>
        </p:spPr>
        <p:txBody>
          <a:bodyPr/>
          <a:lstStyle/>
          <a:p>
            <a:endParaRPr lang="ru-RU"/>
          </a:p>
        </p:txBody>
      </p:sp>
      <p:sp>
        <p:nvSpPr>
          <p:cNvPr id="13314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Содержимое 6"/>
          <p:cNvSpPr>
            <a:spLocks noGrp="1"/>
          </p:cNvSpPr>
          <p:nvPr>
            <p:ph sz="half" idx="2"/>
          </p:nvPr>
        </p:nvSpPr>
        <p:spPr>
          <a:xfrm>
            <a:off x="5132618" y="1988840"/>
            <a:ext cx="4038600" cy="4525963"/>
          </a:xfrm>
        </p:spPr>
        <p:txBody>
          <a:bodyPr/>
          <a:lstStyle/>
          <a:p>
            <a:r>
              <a:rPr lang="ru-RU" sz="3600" b="1" i="1" dirty="0"/>
              <a:t>Федот Иванович Шубин </a:t>
            </a:r>
            <a:r>
              <a:rPr lang="ru-RU" b="1" i="1" dirty="0"/>
              <a:t>- скульптор,  родился 17 мая 1740 г. в деревне </a:t>
            </a:r>
            <a:r>
              <a:rPr lang="ru-RU" b="1" i="1" dirty="0" err="1"/>
              <a:t>Тючковская</a:t>
            </a:r>
            <a:r>
              <a:rPr lang="ru-RU" b="1" i="1" dirty="0"/>
              <a:t> </a:t>
            </a:r>
            <a:r>
              <a:rPr lang="ru-RU" b="1" i="1" dirty="0" err="1"/>
              <a:t>Куроостровской</a:t>
            </a:r>
            <a:r>
              <a:rPr lang="ru-RU" b="1" i="1" dirty="0"/>
              <a:t> волости Архангелогородской губернии</a:t>
            </a:r>
            <a:endParaRPr lang="ru-RU" dirty="0"/>
          </a:p>
          <a:p>
            <a:endParaRPr lang="ru-RU" dirty="0"/>
          </a:p>
        </p:txBody>
      </p:sp>
      <p:pic>
        <p:nvPicPr>
          <p:cNvPr id="13316" name="Picture 2" descr="C:\Documents and Settings\OEM\Рабочий стол\ertrgrt\Шубин (Федот Иванович) - скульптор,  родился 17 мая 1740 г. в Куроостровской волост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" y="548680"/>
            <a:ext cx="4982999" cy="5594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078">
        <p:blinds dir="vert"/>
      </p:transition>
    </mc:Choice>
    <mc:Fallback xmlns="">
      <p:transition spd="slow" advClick="0" advTm="7078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48680"/>
            <a:ext cx="76328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Приехал учиться в Петербург и закончил Академию художеств по классу Николя-Франсуа </a:t>
            </a:r>
            <a:r>
              <a:rPr lang="ru-RU" sz="3200" dirty="0" err="1"/>
              <a:t>Жилле</a:t>
            </a:r>
            <a:r>
              <a:rPr lang="ru-RU" sz="3200" dirty="0"/>
              <a:t> с большой золотой медалью. </a:t>
            </a:r>
          </a:p>
          <a:p>
            <a:r>
              <a:rPr lang="ru-RU" sz="3200" dirty="0"/>
              <a:t>После этого учился в Париже (1767—1770) и Риме (1770—1772).</a:t>
            </a:r>
          </a:p>
          <a:p>
            <a:r>
              <a:rPr lang="ru-RU" sz="3200" dirty="0"/>
              <a:t>В 1774 году ему присвоено звание академика.</a:t>
            </a:r>
          </a:p>
          <a:p>
            <a:r>
              <a:rPr lang="ru-RU" sz="3200" dirty="0"/>
              <a:t>Умер Ф. И. Шубин 12 мая (24 мая по новому стилю) 1805 года в  Санкт-Петербурге.</a:t>
            </a:r>
          </a:p>
        </p:txBody>
      </p:sp>
    </p:spTree>
    <p:extLst>
      <p:ext uri="{BB962C8B-B14F-4D97-AF65-F5344CB8AC3E}">
        <p14:creationId xmlns:p14="http://schemas.microsoft.com/office/powerpoint/2010/main" val="208784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50"/>
          </a:xfrm>
        </p:spPr>
        <p:txBody>
          <a:bodyPr/>
          <a:lstStyle/>
          <a:p>
            <a:r>
              <a:rPr lang="ru-RU" sz="7200" dirty="0"/>
              <a:t>Работы </a:t>
            </a:r>
            <a:r>
              <a:rPr lang="ru-RU" sz="7200" dirty="0" err="1"/>
              <a:t>Ф.И.Шубина</a:t>
            </a:r>
            <a:r>
              <a:rPr lang="ru-RU" sz="7200" dirty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3875">
        <p15:prstTrans prst="pageCurlDouble"/>
      </p:transition>
    </mc:Choice>
    <mc:Fallback>
      <p:transition spd="slow" advTm="38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547664" y="5373216"/>
            <a:ext cx="6048672" cy="837248"/>
          </a:xfrm>
        </p:spPr>
        <p:txBody>
          <a:bodyPr/>
          <a:lstStyle/>
          <a:p>
            <a:r>
              <a:rPr lang="ru-RU" sz="1600" b="0" dirty="0">
                <a:solidFill>
                  <a:prstClr val="white"/>
                </a:solidFill>
              </a:rPr>
              <a:t>Шубин Ф. И. «Великодушные действия к свободе военнопленных графа Алексея Григорьевича Орлова-Чесменского в 1771 году».</a:t>
            </a:r>
            <a:endParaRPr lang="ru-RU" sz="16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691680" y="6063299"/>
            <a:ext cx="5486400" cy="804862"/>
          </a:xfrm>
        </p:spPr>
        <p:txBody>
          <a:bodyPr/>
          <a:lstStyle/>
          <a:p>
            <a:r>
              <a:rPr lang="ru-RU" dirty="0"/>
              <a:t>Барельеф. 1780-82. Мрамор. Русский музей. Санкт-Петербург.</a:t>
            </a:r>
          </a:p>
          <a:p>
            <a:endParaRPr lang="ru-RU" dirty="0"/>
          </a:p>
        </p:txBody>
      </p:sp>
      <p:pic>
        <p:nvPicPr>
          <p:cNvPr id="12" name="Picture 2" descr="I:\Новая папка\Шубин Ф. И. «Великодушные действия к свободе военнопленных графа Алексея Григорьевича Орлова-Чесменского в 1771 году». Барельеф. 1780-82. Мрамор. Русский музей. Ленинград.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133" r="10133"/>
          <a:stretch>
            <a:fillRect/>
          </a:stretch>
        </p:blipFill>
        <p:spPr bwMode="auto">
          <a:xfrm>
            <a:off x="1043608" y="0"/>
            <a:ext cx="7296000" cy="54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453">
        <p:blinds dir="vert"/>
      </p:transition>
    </mc:Choice>
    <mc:Fallback xmlns="">
      <p:transition spd="slow" advTm="4453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214313" y="714375"/>
            <a:ext cx="2500312" cy="2500313"/>
          </a:xfrm>
        </p:spPr>
        <p:txBody>
          <a:bodyPr/>
          <a:lstStyle/>
          <a:p>
            <a:endParaRPr lang="ru-RU"/>
          </a:p>
        </p:txBody>
      </p:sp>
      <p:sp>
        <p:nvSpPr>
          <p:cNvPr id="22530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1556792"/>
            <a:ext cx="4038600" cy="4525963"/>
          </a:xfrm>
        </p:spPr>
        <p:txBody>
          <a:bodyPr/>
          <a:lstStyle/>
          <a:p>
            <a:r>
              <a:rPr lang="ru-RU" sz="3600" dirty="0"/>
              <a:t>Шубин Ф. И. Портрет И. И. Шувалова. Барельеф. 1771. Мрамор. Третьяковская галерея. Москва</a:t>
            </a:r>
          </a:p>
        </p:txBody>
      </p:sp>
      <p:pic>
        <p:nvPicPr>
          <p:cNvPr id="22531" name="Picture 2" descr="I:\Новая папка\Шубин Ф. И. Портрет И. И. Шувалова. Барельеф. 1771. Мрамор. Третьяковская галерея. Москв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508104" cy="687709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782">
        <p:blinds dir="vert"/>
      </p:transition>
    </mc:Choice>
    <mc:Fallback xmlns="">
      <p:transition spd="slow" advTm="4782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85988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24578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546840"/>
            <a:ext cx="4471987" cy="5340350"/>
          </a:xfrm>
        </p:spPr>
        <p:txBody>
          <a:bodyPr/>
          <a:lstStyle/>
          <a:p>
            <a:r>
              <a:rPr lang="ru-RU" sz="4000" dirty="0"/>
              <a:t>Шубин Ф. И. Портрет Ф. Г. Орлова. Барельеф. 1771. Мрамор. Русский музей. Санкт-Петербург.</a:t>
            </a:r>
          </a:p>
        </p:txBody>
      </p:sp>
      <p:pic>
        <p:nvPicPr>
          <p:cNvPr id="24579" name="Picture 2" descr="I:\Новая папка\Шубин Ф. И. Портрет Ф. Г. Орлова. Барельеф. 1771. Мрамор. Русский музей. Ленинград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130304" cy="6237312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328">
        <p:blinds dir="vert"/>
      </p:transition>
    </mc:Choice>
    <mc:Fallback xmlns="">
      <p:transition spd="slow" advTm="5328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214438" y="2286000"/>
            <a:ext cx="1714500" cy="1214438"/>
          </a:xfrm>
        </p:spPr>
        <p:txBody>
          <a:bodyPr/>
          <a:lstStyle/>
          <a:p>
            <a:endParaRPr lang="ru-RU"/>
          </a:p>
        </p:txBody>
      </p:sp>
      <p:sp>
        <p:nvSpPr>
          <p:cNvPr id="21506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124744"/>
            <a:ext cx="4038600" cy="4525962"/>
          </a:xfrm>
        </p:spPr>
        <p:txBody>
          <a:bodyPr/>
          <a:lstStyle/>
          <a:p>
            <a:pPr lvl="1">
              <a:buFont typeface="Arial" charset="0"/>
              <a:buNone/>
            </a:pPr>
            <a:r>
              <a:rPr lang="ru-RU" sz="3200" dirty="0"/>
              <a:t>Портрет </a:t>
            </a:r>
          </a:p>
          <a:p>
            <a:pPr lvl="1">
              <a:buFont typeface="Arial" charset="0"/>
              <a:buNone/>
            </a:pPr>
            <a:r>
              <a:rPr lang="ru-RU" sz="3200" dirty="0"/>
              <a:t>А</a:t>
            </a:r>
            <a:r>
              <a:rPr lang="en-US" sz="3200" dirty="0"/>
              <a:t>.</a:t>
            </a:r>
            <a:r>
              <a:rPr lang="ru-RU" sz="3200" dirty="0"/>
              <a:t> М. Голицына.</a:t>
            </a:r>
            <a:endParaRPr lang="en-US" sz="3200" dirty="0"/>
          </a:p>
          <a:p>
            <a:pPr lvl="1">
              <a:buFont typeface="Arial" charset="0"/>
              <a:buNone/>
            </a:pPr>
            <a:r>
              <a:rPr lang="ru-RU" sz="3200" dirty="0"/>
              <a:t> 1773. Мрамор. </a:t>
            </a:r>
            <a:endParaRPr lang="en-US" sz="3200" dirty="0"/>
          </a:p>
          <a:p>
            <a:pPr lvl="1">
              <a:buFont typeface="Arial" charset="0"/>
              <a:buNone/>
            </a:pPr>
            <a:r>
              <a:rPr lang="ru-RU" sz="3200" dirty="0"/>
              <a:t>Государственная Третьяковская галерея. </a:t>
            </a:r>
            <a:endParaRPr lang="en-US" sz="3200" dirty="0"/>
          </a:p>
          <a:p>
            <a:pPr lvl="1">
              <a:buNone/>
            </a:pPr>
            <a:r>
              <a:rPr lang="ru-RU" sz="3200" dirty="0"/>
              <a:t>   Москва.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2queens.ru/Uploads/Nadiya/%D0%A8%D1%83%D0%B1%D0%B8%D0%BD%20%D0%B1%D1%8E%D1%81%D1%82%20%D0%93%D0%BE%D0%BB%D0%B8%D1%86%D1%8B%D0%BD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6" y="-19015"/>
            <a:ext cx="4261742" cy="684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265">
        <p:blinds dir="vert"/>
      </p:transition>
    </mc:Choice>
    <mc:Fallback xmlns="">
      <p:transition spd="slow" advTm="5265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11455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2355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844824"/>
            <a:ext cx="4038600" cy="4525963"/>
          </a:xfrm>
        </p:spPr>
        <p:txBody>
          <a:bodyPr/>
          <a:lstStyle/>
          <a:p>
            <a:r>
              <a:rPr lang="ru-RU" sz="3200" dirty="0"/>
              <a:t>Шубин Ф. И. Портрет М. Р. Паниной. Середина 1770-х гг. Мрамор. Третьяковская галерея. Москва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4726501" cy="68888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281">
        <p:blinds dir="vert"/>
      </p:transition>
    </mc:Choice>
    <mc:Fallback xmlns="">
      <p:transition spd="slow" advTm="4281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373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Федот Иванович  Шубин</vt:lpstr>
      <vt:lpstr>Презентация PowerPoint</vt:lpstr>
      <vt:lpstr>Презентация PowerPoint</vt:lpstr>
      <vt:lpstr>Работы Ф.И.Шубина </vt:lpstr>
      <vt:lpstr>Шубин Ф. И. «Великодушные действия к свободе военнопленных графа Алексея Григорьевича Орлова-Чесменского в 1771 году».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Ф. И. Шубин. Портрет Е. М. Чулкова. Мрамор. 1792. Русский музей.                                   Санкт-Петербург.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лека</dc:creator>
  <cp:lastModifiedBy>User1</cp:lastModifiedBy>
  <cp:revision>22</cp:revision>
  <dcterms:modified xsi:type="dcterms:W3CDTF">2023-05-18T05:19:48Z</dcterms:modified>
</cp:coreProperties>
</file>