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notesMasterIdLst>
    <p:notesMasterId r:id="rId2"/>
  </p:notesMasterIdLst>
  <p:sldIdLst>
    <p:sldId id="257" r:id="rId3"/>
    <p:sldId id="258" r:id="rId4"/>
    <p:sldId id="267" r:id="rId5"/>
    <p:sldId id="266" r:id="rId6"/>
    <p:sldId id="265" r:id="rId7"/>
    <p:sldId id="259" r:id="rId8"/>
    <p:sldId id="268" r:id="rId9"/>
    <p:sldId id="260" r:id="rId10"/>
    <p:sldId id="263" r:id="rId11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7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tags" Target="tags/tag1.xml" /><Relationship Id="rId13" Type="http://schemas.openxmlformats.org/officeDocument/2006/relationships/presProps" Target="presProps.xml" /><Relationship Id="rId14" Type="http://schemas.openxmlformats.org/officeDocument/2006/relationships/viewProps" Target="viewProps.xml" /><Relationship Id="rId15" Type="http://schemas.openxmlformats.org/officeDocument/2006/relationships/theme" Target="theme/theme1.xml" /><Relationship Id="rId16" Type="http://schemas.openxmlformats.org/officeDocument/2006/relationships/tableStyles" Target="tableStyles.xml" /><Relationship Id="rId2" Type="http://schemas.openxmlformats.org/officeDocument/2006/relationships/notesMaster" Target="notesMasters/notesMaster1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EEAB3C-D307-4ADC-A442-4E82D26333A9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0F8D4-CDA4-4418-A787-1A99B0AE324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0F8D4-CDA4-4418-A787-1A99B0AE3249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9B86F-6744-4A06-BEB5-BA078450C0DC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E9193-7A9D-4243-A47D-10E0F7CABC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9B86F-6744-4A06-BEB5-BA078450C0DC}" type="datetimeFigureOut">
              <a:rPr lang="ru-RU" smtClean="0"/>
              <a:t>13.07.2023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E9193-7A9D-4243-A47D-10E0F7CABCC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0" r:id="rId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1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5.jpeg" /><Relationship Id="rId4" Type="http://schemas.openxmlformats.org/officeDocument/2006/relationships/image" Target="../media/image6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.jpeg" /><Relationship Id="rId3" Type="http://schemas.openxmlformats.org/officeDocument/2006/relationships/image" Target="../media/image8.jpeg" /><Relationship Id="rId4" Type="http://schemas.openxmlformats.org/officeDocument/2006/relationships/image" Target="../media/image9.jpeg" /><Relationship Id="rId5" Type="http://schemas.openxmlformats.org/officeDocument/2006/relationships/image" Target="../media/image10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1.jpeg" /><Relationship Id="rId3" Type="http://schemas.openxmlformats.org/officeDocument/2006/relationships/image" Target="../media/image12.jpeg" /><Relationship Id="rId4" Type="http://schemas.openxmlformats.org/officeDocument/2006/relationships/image" Target="../media/image13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4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/>
          <p:cNvSpPr txBox="1"/>
          <p:nvPr/>
        </p:nvSpPr>
        <p:spPr>
          <a:xfrm>
            <a:off x="251520" y="1268760"/>
            <a:ext cx="89071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smtClean="0">
                <a:solidFill>
                  <a:schemeClr val="accent5"/>
                </a:solidFill>
              </a:rPr>
              <a:t>       </a:t>
            </a:r>
            <a:endParaRPr lang="ru-RU" sz="4000">
              <a:solidFill>
                <a:schemeClr val="accent5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340768"/>
            <a:ext cx="7992887" cy="254989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ru-RU" sz="5400" b="1" cap="none" spc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</a:t>
            </a:r>
            <a:r>
              <a:rPr lang="ru-RU" sz="5400" smtClean="0">
                <a:solidFill>
                  <a:schemeClr val="accent5"/>
                </a:solidFill>
              </a:rPr>
              <a:t>енские  </a:t>
            </a:r>
            <a:r>
              <a:rPr lang="ru-RU" sz="5400" smtClean="0">
                <a:ln>
                  <a:solidFill>
                    <a:srgbClr val="7030A0"/>
                  </a:solidFill>
                </a:ln>
                <a:solidFill>
                  <a:schemeClr val="accent5"/>
                </a:solidFill>
              </a:rPr>
              <a:t>головные</a:t>
            </a:r>
            <a:r>
              <a:rPr lang="ru-RU" sz="5400" smtClean="0">
                <a:solidFill>
                  <a:schemeClr val="accent5"/>
                </a:solidFill>
              </a:rPr>
              <a:t> уборы</a:t>
            </a:r>
            <a:endParaRPr lang="ru-RU" sz="5400" b="1" cap="none" spc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5724327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3000" b="0" i="0" u="none" strike="noStrike" cap="none" normalizeH="0" baseline="0" smtClean="0">
                <a:ln>
                  <a:solidFill>
                    <a:schemeClr val="bg2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</a:rPr>
              <a:t>Цель: изучить виды кичек и их назначение</a:t>
            </a:r>
            <a:endParaRPr kumimoji="0" lang="ru-RU" sz="3000" b="0" i="0" u="none" strike="noStrike" cap="none" normalizeH="0" baseline="0" smtClean="0">
              <a:ln>
                <a:solidFill>
                  <a:schemeClr val="bg2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3000" b="0" i="0" u="none" strike="noStrike" cap="none" normalizeH="0" smtClean="0">
                <a:ln>
                  <a:solidFill>
                    <a:schemeClr val="bg2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</a:rPr>
              <a:t>Задачи : </a:t>
            </a:r>
            <a:endParaRPr kumimoji="0" lang="ru-RU" sz="3000" b="0" i="0" u="none" strike="noStrike" cap="none" normalizeH="0" smtClean="0">
              <a:ln>
                <a:solidFill>
                  <a:schemeClr val="bg2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3000" b="0" i="0" u="none" strike="noStrike" cap="none" normalizeH="0" smtClean="0">
                <a:ln>
                  <a:solidFill>
                    <a:schemeClr val="bg2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</a:rPr>
              <a:t>-</a:t>
            </a:r>
            <a:r>
              <a:rPr kumimoji="0" lang="ru-RU" sz="2500" b="0" i="0" u="none" strike="noStrike" cap="none" normalizeH="0" smtClean="0">
                <a:ln>
                  <a:solidFill>
                    <a:schemeClr val="bg2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</a:rPr>
              <a:t>изучить историю этого  головного убора; </a:t>
            </a:r>
            <a:endParaRPr kumimoji="0" lang="ru-RU" sz="2500" b="0" i="0" u="none" strike="noStrike" cap="none" normalizeH="0" smtClean="0">
              <a:ln>
                <a:solidFill>
                  <a:schemeClr val="bg2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500" b="0" i="0" u="none" strike="noStrike" cap="none" normalizeH="0" smtClean="0">
                <a:ln>
                  <a:solidFill>
                    <a:schemeClr val="bg2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</a:rPr>
              <a:t>- узнать о разнообразии кичек</a:t>
            </a:r>
            <a:endParaRPr kumimoji="0" lang="ru-RU" sz="2500" b="0" i="0" u="none" strike="noStrike" cap="none" normalizeH="0" smtClean="0">
              <a:ln>
                <a:solidFill>
                  <a:schemeClr val="bg2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500" b="0" i="0" u="none" strike="noStrike" cap="none" normalizeH="0" smtClean="0">
                <a:ln>
                  <a:solidFill>
                    <a:schemeClr val="bg2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</a:rPr>
              <a:t> Гипотеза: я предполагаю, что в современных головных уборах сохраняются элементы кички </a:t>
            </a:r>
            <a:endParaRPr kumimoji="0" lang="ru-RU" sz="2500" b="0" i="0" u="none" strike="noStrike" cap="none" normalizeH="0" smtClean="0">
              <a:ln>
                <a:solidFill>
                  <a:schemeClr val="bg2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500" b="0" i="0" u="none" strike="noStrike" cap="none" normalizeH="0" smtClean="0">
                <a:ln>
                  <a:solidFill>
                    <a:schemeClr val="bg2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</a:rPr>
              <a:t>Методы исследования:  </a:t>
            </a:r>
            <a:endParaRPr kumimoji="0" lang="ru-RU" sz="2500" b="0" i="0" u="none" strike="noStrike" cap="none" normalizeH="0" smtClean="0">
              <a:ln>
                <a:solidFill>
                  <a:schemeClr val="bg2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500" b="0" i="0" u="none" strike="noStrike" cap="none" normalizeH="0" smtClean="0">
                <a:ln>
                  <a:solidFill>
                    <a:schemeClr val="bg2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</a:rPr>
              <a:t>-поиск информации</a:t>
            </a:r>
            <a:endParaRPr kumimoji="0" lang="ru-RU" sz="2500" b="0" i="0" u="none" strike="noStrike" cap="none" normalizeH="0" smtClean="0">
              <a:ln>
                <a:solidFill>
                  <a:schemeClr val="bg2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500" b="0" i="0" u="none" strike="noStrike" cap="none" normalizeH="0" smtClean="0">
                <a:ln>
                  <a:solidFill>
                    <a:schemeClr val="bg2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</a:rPr>
              <a:t>- анализ;</a:t>
            </a:r>
            <a:endParaRPr kumimoji="0" lang="ru-RU" sz="2500" b="0" i="0" u="none" strike="noStrike" cap="none" normalizeH="0" smtClean="0">
              <a:ln>
                <a:solidFill>
                  <a:schemeClr val="bg2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500" b="0" i="0" u="none" strike="noStrike" cap="none" normalizeH="0" smtClean="0">
                <a:ln>
                  <a:solidFill>
                    <a:schemeClr val="bg2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</a:rPr>
              <a:t>- систематизация</a:t>
            </a:r>
            <a:endParaRPr kumimoji="0" lang="ru-RU" sz="2500" b="0" i="0" u="none" strike="noStrike" cap="none" normalizeH="0" smtClean="0">
              <a:ln>
                <a:solidFill>
                  <a:schemeClr val="bg2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500" b="0" i="0" u="none" strike="noStrike" cap="none" normalizeH="0" smtClean="0">
                <a:ln>
                  <a:solidFill>
                    <a:schemeClr val="bg2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</a:rPr>
              <a:t>Практическая значимость моей работы заключается в том, что </a:t>
            </a:r>
            <a:endParaRPr kumimoji="0" lang="ru-RU" sz="2500" b="0" i="0" u="none" strike="noStrike" cap="none" normalizeH="0" smtClean="0">
              <a:ln>
                <a:solidFill>
                  <a:schemeClr val="bg2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500" b="0" i="0" u="none" strike="noStrike" cap="none" normalizeH="0" smtClean="0">
                <a:ln>
                  <a:solidFill>
                    <a:schemeClr val="bg2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</a:rPr>
              <a:t>- данный  материал позволил мне лучше узнать историю моей семьи</a:t>
            </a:r>
            <a:endParaRPr kumimoji="0" lang="ru-RU" sz="2500" b="0" i="0" u="none" strike="noStrike" cap="none" normalizeH="0" smtClean="0">
              <a:ln>
                <a:solidFill>
                  <a:schemeClr val="bg2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500" b="0" i="0" u="none" strike="noStrike" cap="none" normalizeH="0" smtClean="0">
                <a:ln>
                  <a:solidFill>
                    <a:schemeClr val="bg2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</a:rPr>
              <a:t>- материал можно использовать на уроках , классных часах</a:t>
            </a:r>
            <a:r>
              <a:rPr kumimoji="0" lang="ru-RU" sz="2500" b="0" i="0" u="none" strike="noStrike" cap="none" normalizeH="0" smtClean="0">
                <a:ln>
                  <a:solidFill>
                    <a:schemeClr val="bg2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500" b="0" i="0" u="none" strike="noStrike" cap="none" normalizeH="0" smtClean="0">
              <a:ln>
                <a:solidFill>
                  <a:schemeClr val="bg2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кичка</a:t>
            </a:r>
            <a:endParaRPr lang="ru-RU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2874764" y="1600200"/>
            <a:ext cx="3394472" cy="45259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</a:t>
            </a:r>
            <a:r>
              <a:rPr lang="ru-RU" smtClean="0"/>
              <a:t>пояска</a:t>
            </a:r>
            <a:endParaRPr lang="ru-RU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971600" y="1700808"/>
            <a:ext cx="5940152" cy="4457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err="1" smtClean="0"/>
              <a:t>позатыльник</a:t>
            </a:r>
            <a:endParaRPr lang="ru-RU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348960"/>
            <a:ext cx="9144000" cy="193899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3000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кичка имела  несколько разновидностей:</a:t>
            </a:r>
            <a:endParaRPr kumimoji="0" lang="ru-RU" sz="3000" b="0" i="0" u="none" strike="noStrike" cap="none" normalizeH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3000" b="0" i="0" u="none" strike="noStrike" cap="none" normalizeH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рогообразная</a:t>
            </a:r>
            <a:endParaRPr kumimoji="0" lang="ru-RU" sz="3000" b="0" i="0" u="none" strike="noStrike" cap="none" normalizeH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3000" b="0" i="0" u="none" strike="noStrike" cap="none" normalizeH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лопатообразная</a:t>
            </a:r>
            <a:endParaRPr kumimoji="0" lang="ru-RU" sz="3000" b="0" i="0" u="none" strike="noStrike" cap="none" normalizeH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3000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копытообразная</a:t>
            </a:r>
            <a:endParaRPr kumimoji="0" lang="ru-RU" sz="3000" b="0" i="0" u="none" strike="noStrike" cap="none" normalizeH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4" descr="Презентация для младшей группы на тему:&quot;Русские народные головные уборы.&quot;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79512" y="2996952"/>
            <a:ext cx="4344417" cy="3306465"/>
          </a:xfrm>
          <a:prstGeom prst="rect">
            <a:avLst/>
          </a:prstGeom>
          <a:noFill/>
        </p:spPr>
      </p:pic>
      <p:pic>
        <p:nvPicPr>
          <p:cNvPr id="2053" name="Picture 5" descr=" Кичка рогатая 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436096" y="1628800"/>
            <a:ext cx="2952750" cy="2209801"/>
          </a:xfrm>
          <a:prstGeom prst="rect">
            <a:avLst/>
          </a:prstGeom>
          <a:noFill/>
        </p:spPr>
      </p:pic>
      <p:pic>
        <p:nvPicPr>
          <p:cNvPr id="2055" name="Picture 7" descr=" Кичка лопатообразная 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436096" y="4149080"/>
            <a:ext cx="2952750" cy="2209801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smtClean="0"/>
              <a:t>В наше время традиционные  головные уборы уже не носят. Тем не менее, сегодня женщины делают себе прически в виде кички. Очень часто такую прическу можно увидеть у певицы Ёлки.</a:t>
            </a:r>
            <a:endParaRPr lang="ru-RU" sz="2000"/>
          </a:p>
        </p:txBody>
      </p:sp>
      <p:pic>
        <p:nvPicPr>
          <p:cNvPr id="4" name="Содержимое 3" descr="https://im0-tub-ru.yandex.net/i?id=5fbb3125c93fa5de5357f74e4b0047e3&amp;ref=rim&amp;n=33&amp;w=267&amp;h=150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79512" y="2204864"/>
            <a:ext cx="3096344" cy="252028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6" name="Рисунок 5" descr="https://im0-tub-ru.yandex.net/i?id=a26fc2b8e5a666f29b39af24ca4acd92&amp;ref=rim&amp;n=33&amp;w=267&amp;h=150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6119664" y="1556792"/>
            <a:ext cx="3024336" cy="2439027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7" name="Рисунок 6" descr="https://im0-tub-ru.yandex.net/i?id=c4a5d1a359ae48333d8679cbf368fb9d&amp;ref=rim&amp;n=33&amp;w=150&amp;h=150"/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6156176" y="4149080"/>
            <a:ext cx="2520280" cy="2376264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8" name="Рисунок 7" descr="https://n1s2.starhit.ru/cb/78/35/cb7835436be5da1e2640812166b3ef50/815x1200_0_f0f4a7bbf20fa44bbceff54302a0bc98@1688x2486_0xc0a8399a_11589628391498825924.jpeg"/>
          <p:cNvPicPr/>
          <p:nvPr/>
        </p:nvPicPr>
        <p:blipFill>
          <a:blip r:embed="rId5"/>
          <a:stretch>
            <a:fillRect/>
          </a:stretch>
        </p:blipFill>
        <p:spPr bwMode="auto">
          <a:xfrm>
            <a:off x="3338118" y="1553265"/>
            <a:ext cx="2467764" cy="3751469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5" name="Picture 1" descr="C:\Users\ПК\Desktop\новая папка 122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24303208" y="9765704"/>
            <a:ext cx="24092502" cy="32123335"/>
          </a:xfrm>
          <a:prstGeom prst="rect">
            <a:avLst/>
          </a:prstGeom>
          <a:noFill/>
        </p:spPr>
      </p:pic>
      <p:pic>
        <p:nvPicPr>
          <p:cNvPr id="7" name="Picture 3" descr="C:\Users\ПК\Desktop\IMG-35e6d6c8c3cfd0baa3a7bbbf7dbc6a55-V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51520" y="1556792"/>
            <a:ext cx="4608512" cy="4104456"/>
          </a:xfrm>
          <a:prstGeom prst="rect">
            <a:avLst/>
          </a:prstGeom>
          <a:noFill/>
        </p:spPr>
      </p:pic>
      <p:pic>
        <p:nvPicPr>
          <p:cNvPr id="5" name="Рисунок 4" descr="C:\Users\ПК\Desktop\новая папка 122.jpg"/>
          <p:cNvPicPr/>
          <p:nvPr/>
        </p:nvPicPr>
        <p:blipFill>
          <a:blip r:embed="rId4"/>
          <a:srcRect l="24651" t="24513" r="41175" b="54661"/>
          <a:stretch>
            <a:fillRect/>
          </a:stretch>
        </p:blipFill>
        <p:spPr bwMode="auto">
          <a:xfrm>
            <a:off x="5004048" y="1556792"/>
            <a:ext cx="3744416" cy="388843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83568" y="1268760"/>
            <a:ext cx="7632848" cy="167407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mtClean="0"/>
          </a:p>
          <a:p>
            <a:r>
              <a:rPr lang="ru-RU" sz="182000" smtClean="0">
                <a:ln>
                  <a:solidFill>
                    <a:schemeClr val="bg2">
                      <a:lumMod val="60000"/>
                      <a:lumOff val="40000"/>
                    </a:schemeClr>
                  </a:solidFill>
                </a:ln>
                <a:latin typeface="Times New Roman" pitchFamily="18" charset="0"/>
                <a:ea typeface="Times New Roman" pitchFamily="18" charset="0"/>
                <a:cs typeface="Arial" pitchFamily="34" charset="0"/>
              </a:rPr>
              <a:t>кички  </a:t>
            </a:r>
            <a:endParaRPr lang="ru-RU" sz="18200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95536" y="18537"/>
            <a:ext cx="8280920" cy="1015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sz="300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И   </a:t>
            </a:r>
            <a:r>
              <a:rPr kumimoji="0" lang="ru-RU" sz="3000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современных головных уборах тоже можно разглядеть элементы кички </a:t>
            </a:r>
            <a:endParaRPr kumimoji="0" lang="ru-RU" sz="3000" b="0" i="0" u="none" strike="noStrike" cap="none" normalizeH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 descr="C:\Users\ПК\Desktop\новая папка 123.jpg"/>
          <p:cNvPicPr/>
          <p:nvPr/>
        </p:nvPicPr>
        <p:blipFill>
          <a:blip r:embed="rId2"/>
          <a:srcRect l="21067" t="9068" r="26518" b="58035"/>
          <a:stretch>
            <a:fillRect/>
          </a:stretch>
        </p:blipFill>
        <p:spPr bwMode="auto">
          <a:xfrm>
            <a:off x="2411760" y="764704"/>
            <a:ext cx="3528392" cy="324036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248D7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Arial"/>
        <a:cs typeface="Arial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Arial"/>
        <a:cs typeface="Arial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24</Paragraphs>
  <Slides>9</Slides>
  <Notes>1</Notes>
  <TotalTime>112</TotalTime>
  <HiddenSlides>0</HiddenSlides>
  <MMClips>0</MMClips>
  <ScaleCrop>0</ScaleCrop>
  <HeadingPairs>
    <vt:vector baseType="variant" size="6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baseType="lpstr" size="15">
      <vt:lpstr>Arial</vt:lpstr>
      <vt:lpstr>Lucida Sans</vt:lpstr>
      <vt:lpstr>Book Antiqua</vt:lpstr>
      <vt:lpstr>Calibri</vt:lpstr>
      <vt:lpstr>Times New Roman</vt:lpstr>
      <vt:lpstr>Тема Office</vt:lpstr>
      <vt:lpstr>PowerPoint Presentation</vt:lpstr>
      <vt:lpstr>PowerPoint Presentation</vt:lpstr>
      <vt:lpstr>кичка</vt:lpstr>
      <vt:lpstr>опояска</vt:lpstr>
      <vt:lpstr>позатыльник</vt:lpstr>
      <vt:lpstr>PowerPoint Presentation</vt:lpstr>
      <vt:lpstr>В наше время традиционные  головные уборы уже не носят. Тем не менее, сегодня женщины делают себе прически в виде кички. Очень часто такую прическу можно увидеть у певицы Ёлки.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dc:creator>ПК</dc:creator>
  <cp:lastModifiedBy>ПК</cp:lastModifiedBy>
  <cp:revision>17</cp:revision>
  <dcterms:created xsi:type="dcterms:W3CDTF">2021-04-06T13:29:53Z</dcterms:created>
  <dcterms:modified xsi:type="dcterms:W3CDTF">2023-07-13T07:56:02Z</dcterms:modified>
</cp:coreProperties>
</file>