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1" r:id="rId2"/>
    <p:sldId id="263" r:id="rId3"/>
    <p:sldId id="264" r:id="rId4"/>
    <p:sldId id="265" r:id="rId5"/>
    <p:sldId id="267" r:id="rId6"/>
    <p:sldId id="268" r:id="rId7"/>
    <p:sldId id="269" r:id="rId8"/>
    <p:sldId id="270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1" d="100"/>
          <a:sy n="61" d="100"/>
        </p:scale>
        <p:origin x="-1590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1F59B-1E9A-438F-8C67-70516860EBC3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70D07F-9FB2-458E-BF8E-C0BFF4C5F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0D07F-9FB2-458E-BF8E-C0BFF4C5F40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5F5BD-7A97-4DA5-9F5A-F15253F2C7A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5F5BD-7A97-4DA5-9F5A-F15253F2C7A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ACBA-BFC0-456A-9708-D385934DE7D4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F751-E171-4B2B-A344-F40D0A64D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ACBA-BFC0-456A-9708-D385934DE7D4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F751-E171-4B2B-A344-F40D0A64D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ACBA-BFC0-456A-9708-D385934DE7D4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F751-E171-4B2B-A344-F40D0A64D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ACBA-BFC0-456A-9708-D385934DE7D4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F751-E171-4B2B-A344-F40D0A64D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ACBA-BFC0-456A-9708-D385934DE7D4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F751-E171-4B2B-A344-F40D0A64D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ACBA-BFC0-456A-9708-D385934DE7D4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F751-E171-4B2B-A344-F40D0A64D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ACBA-BFC0-456A-9708-D385934DE7D4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F751-E171-4B2B-A344-F40D0A64D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ACBA-BFC0-456A-9708-D385934DE7D4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F751-E171-4B2B-A344-F40D0A64D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ACBA-BFC0-456A-9708-D385934DE7D4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F751-E171-4B2B-A344-F40D0A64D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ACBA-BFC0-456A-9708-D385934DE7D4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F751-E171-4B2B-A344-F40D0A64D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7ACBA-BFC0-456A-9708-D385934DE7D4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F751-E171-4B2B-A344-F40D0A64D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7ACBA-BFC0-456A-9708-D385934DE7D4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BF751-E171-4B2B-A344-F40D0A64D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515462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Проблемно - проектный  подход в обучении как способ активизации речемыслительной деятельности на уроках английского языка.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Из опыта работы.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2400" i="1" dirty="0" smtClean="0"/>
              <a:t>                                             </a:t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20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Винтоняк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Елена Викторовна,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учитель английского языка         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муниципального бюджетного </a:t>
            </a:r>
            <a:b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образовательного учреждения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«Средняя школа №21»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43971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PRACTICE MAKES PERFECT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D:\ЦРО  -19\ФОТО УРОКА\IMG_20190404_115030.jpg"/>
          <p:cNvPicPr>
            <a:picLocks noChangeAspect="1" noChangeArrowheads="1"/>
          </p:cNvPicPr>
          <p:nvPr/>
        </p:nvPicPr>
        <p:blipFill>
          <a:blip r:embed="rId3" cstate="print"/>
          <a:srcRect l="4408" t="9920" r="13595" b="24248"/>
          <a:stretch>
            <a:fillRect/>
          </a:stretch>
        </p:blipFill>
        <p:spPr bwMode="auto">
          <a:xfrm>
            <a:off x="1643042" y="1000108"/>
            <a:ext cx="5338715" cy="3214710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71472" y="4429132"/>
            <a:ext cx="842968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Лучшие проекты  могут быть рекомендованы для  представления на школьном уровне:  выставк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«Калейдоскоп  увлечений»,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конкурсы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Ученик года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«Лучший класс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выставки в рамках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Недели английского языка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274638"/>
            <a:ext cx="3757610" cy="6083320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>Are these skates yours</a:t>
            </a:r>
            <a:r>
              <a:rPr lang="ru-RU" i="1" dirty="0" smtClean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>? </a:t>
            </a:r>
            <a:br>
              <a:rPr lang="ru-RU" i="1" dirty="0" smtClean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</a:br>
            <a:r>
              <a:rPr lang="en-US" i="1" dirty="0" smtClean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>Who is going to skate</a:t>
            </a:r>
            <a:r>
              <a:rPr lang="ru-RU" i="1" dirty="0" smtClean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>?</a:t>
            </a:r>
            <a:br>
              <a:rPr lang="ru-RU" i="1" dirty="0" smtClean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> </a:t>
            </a:r>
            <a:br>
              <a:rPr lang="ru-RU" i="1" dirty="0" smtClean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</a:br>
            <a:r>
              <a:rPr lang="en-US" i="1" dirty="0" smtClean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>Can you skate</a:t>
            </a:r>
            <a:r>
              <a:rPr lang="ru-RU" i="1" dirty="0" smtClean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>?</a:t>
            </a:r>
            <a:r>
              <a:rPr lang="ru-RU" dirty="0" smtClean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Segoe Print" pitchFamily="2" charset="0"/>
              </a:rPr>
            </a:br>
            <a:endParaRPr lang="ru-RU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1026" name="Picture 2" descr="E:\ЦРО  -19\ФОТО УРОКА\IMG_20190403_133429.jpg"/>
          <p:cNvPicPr>
            <a:picLocks noChangeAspect="1" noChangeArrowheads="1"/>
          </p:cNvPicPr>
          <p:nvPr/>
        </p:nvPicPr>
        <p:blipFill>
          <a:blip r:embed="rId3" cstate="print"/>
          <a:srcRect l="10435" b="28049"/>
          <a:stretch>
            <a:fillRect/>
          </a:stretch>
        </p:blipFill>
        <p:spPr bwMode="auto">
          <a:xfrm>
            <a:off x="357158" y="571480"/>
            <a:ext cx="4302625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E:\ЦРО  -19\ФОТО УРОКА\на коньках.jpg"/>
          <p:cNvPicPr>
            <a:picLocks noChangeAspect="1" noChangeArrowheads="1"/>
          </p:cNvPicPr>
          <p:nvPr/>
        </p:nvPicPr>
        <p:blipFill>
          <a:blip r:embed="rId2" cstate="print"/>
          <a:srcRect t="18919" b="14865"/>
          <a:stretch>
            <a:fillRect/>
          </a:stretch>
        </p:blipFill>
        <p:spPr bwMode="auto">
          <a:xfrm>
            <a:off x="285720" y="285728"/>
            <a:ext cx="3666403" cy="3500462"/>
          </a:xfrm>
          <a:prstGeom prst="rect">
            <a:avLst/>
          </a:prstGeom>
          <a:noFill/>
        </p:spPr>
      </p:pic>
      <p:sp>
        <p:nvSpPr>
          <p:cNvPr id="6" name="AutoShape 5"/>
          <p:cNvSpPr>
            <a:spLocks noGrp="1" noChangeArrowheads="1"/>
          </p:cNvSpPr>
          <p:nvPr>
            <p:ph type="title"/>
          </p:nvPr>
        </p:nvSpPr>
        <p:spPr bwMode="auto">
          <a:xfrm>
            <a:off x="4286248" y="0"/>
            <a:ext cx="4500594" cy="5786454"/>
          </a:xfrm>
          <a:prstGeom prst="cloudCallout">
            <a:avLst>
              <a:gd name="adj1" fmla="val -69060"/>
              <a:gd name="adj2" fmla="val -34025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noAutofit/>
          </a:bodyPr>
          <a:lstStyle/>
          <a:p>
            <a:r>
              <a:rPr lang="en-US" sz="1800" b="1" dirty="0">
                <a:solidFill>
                  <a:srgbClr val="FF0000"/>
                </a:solidFill>
                <a:latin typeface="Segoe Script" pitchFamily="34" charset="0"/>
              </a:rPr>
              <a:t>When I was a child I joined to the figure skating club. I liked to skate. Now I skate well. So I am good at skating. I like skating very much and </a:t>
            </a:r>
          </a:p>
          <a:p>
            <a:r>
              <a:rPr lang="en-US" sz="1800" b="1" dirty="0">
                <a:solidFill>
                  <a:srgbClr val="FF0000"/>
                </a:solidFill>
                <a:latin typeface="Segoe Script" pitchFamily="34" charset="0"/>
              </a:rPr>
              <a:t> can teach my children to skate</a:t>
            </a:r>
            <a:r>
              <a:rPr lang="en-US" sz="1800" b="1" dirty="0">
                <a:solidFill>
                  <a:schemeClr val="accent2"/>
                </a:solidFill>
                <a:latin typeface="Segoe Script" pitchFamily="34" charset="0"/>
              </a:rPr>
              <a:t>.</a:t>
            </a:r>
            <a:endParaRPr lang="ru-RU" sz="1800" b="1" dirty="0">
              <a:solidFill>
                <a:schemeClr val="accent2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5940444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Can you skate? What are you good at? What kind of activity are you involved in? Is it interesting? What  activity club would you like to join? Why</a:t>
            </a:r>
            <a:r>
              <a:rPr lang="ru-RU" sz="2800" b="1" i="1" dirty="0" smtClean="0">
                <a:solidFill>
                  <a:srgbClr val="FF0000"/>
                </a:solidFill>
              </a:rPr>
              <a:t>?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 l="12703" t="9950" r="10804" b="10447"/>
          <a:stretch>
            <a:fillRect/>
          </a:stretch>
        </p:blipFill>
        <p:spPr bwMode="auto">
          <a:xfrm>
            <a:off x="4929190" y="3833235"/>
            <a:ext cx="3786214" cy="2732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" name="Picture 6" descr="C:\Users\и\Desktop\картинки\57.jpg"/>
          <p:cNvPicPr>
            <a:picLocks noChangeAspect="1" noChangeArrowheads="1"/>
          </p:cNvPicPr>
          <p:nvPr/>
        </p:nvPicPr>
        <p:blipFill>
          <a:blip r:embed="rId3" cstate="print"/>
          <a:srcRect l="2150" t="1621" r="8590"/>
          <a:stretch>
            <a:fillRect/>
          </a:stretch>
        </p:blipFill>
        <p:spPr bwMode="auto">
          <a:xfrm>
            <a:off x="714348" y="3786190"/>
            <a:ext cx="3724531" cy="2786082"/>
          </a:xfrm>
          <a:prstGeom prst="rect">
            <a:avLst/>
          </a:prstGeom>
          <a:noFill/>
        </p:spPr>
      </p:pic>
      <p:pic>
        <p:nvPicPr>
          <p:cNvPr id="1026" name="Picture 2" descr="E:\ЦРО  -19\ФОТО УРОКА\выставка.png"/>
          <p:cNvPicPr>
            <a:picLocks noChangeAspect="1" noChangeArrowheads="1"/>
          </p:cNvPicPr>
          <p:nvPr/>
        </p:nvPicPr>
        <p:blipFill>
          <a:blip r:embed="rId4"/>
          <a:srcRect l="7374" t="33333" r="35003" b="44792"/>
          <a:stretch>
            <a:fillRect/>
          </a:stretch>
        </p:blipFill>
        <p:spPr bwMode="auto">
          <a:xfrm>
            <a:off x="2714612" y="214290"/>
            <a:ext cx="3214710" cy="2146180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/>
          <a:srcRect l="5128" t="6224" r="66667" b="3526"/>
          <a:stretch>
            <a:fillRect/>
          </a:stretch>
        </p:blipFill>
        <p:spPr bwMode="auto">
          <a:xfrm>
            <a:off x="214282" y="191560"/>
            <a:ext cx="1785950" cy="2165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/>
          <a:srcRect l="1825" t="7098" r="5109"/>
          <a:stretch>
            <a:fillRect/>
          </a:stretch>
        </p:blipFill>
        <p:spPr bwMode="auto">
          <a:xfrm>
            <a:off x="6215074" y="214290"/>
            <a:ext cx="258796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15370" cy="585791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Segoe Script" pitchFamily="34" charset="0"/>
              </a:rPr>
              <a:t>«</a:t>
            </a:r>
            <a:r>
              <a:rPr lang="en-US" sz="2400" b="1" dirty="0" smtClean="0">
                <a:solidFill>
                  <a:srgbClr val="FF0000"/>
                </a:solidFill>
                <a:latin typeface="Segoe Script" pitchFamily="34" charset="0"/>
              </a:rPr>
              <a:t>East or West</a:t>
            </a:r>
            <a:r>
              <a:rPr lang="ru-RU" sz="2400" b="1" dirty="0" smtClean="0">
                <a:solidFill>
                  <a:srgbClr val="FF0000"/>
                </a:solidFill>
                <a:latin typeface="Segoe Script" pitchFamily="34" charset="0"/>
              </a:rPr>
              <a:t>, </a:t>
            </a:r>
            <a:r>
              <a:rPr lang="en-US" sz="2400" b="1" dirty="0" smtClean="0">
                <a:solidFill>
                  <a:srgbClr val="FF0000"/>
                </a:solidFill>
                <a:latin typeface="Segoe Script" pitchFamily="34" charset="0"/>
              </a:rPr>
              <a:t>Sport Club</a:t>
            </a:r>
            <a:r>
              <a:rPr lang="ru-RU" sz="2400" b="1" dirty="0" smtClean="0">
                <a:solidFill>
                  <a:srgbClr val="FF0000"/>
                </a:solidFill>
                <a:latin typeface="Segoe Script" pitchFamily="34" charset="0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latin typeface="Segoe Script" pitchFamily="34" charset="0"/>
              </a:rPr>
              <a:t>is best</a:t>
            </a:r>
            <a:r>
              <a:rPr lang="ru-RU" sz="2400" b="1" dirty="0" smtClean="0">
                <a:solidFill>
                  <a:srgbClr val="FF0000"/>
                </a:solidFill>
                <a:latin typeface="Segoe Script" pitchFamily="34" charset="0"/>
              </a:rPr>
              <a:t>!»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latin typeface="Segoe Script" pitchFamily="34" charset="0"/>
              </a:rPr>
              <a:t> </a:t>
            </a:r>
            <a:r>
              <a:rPr lang="en-US" sz="2400" b="1" dirty="0" smtClean="0">
                <a:latin typeface="Segoe Script" pitchFamily="34" charset="0"/>
              </a:rPr>
              <a:t/>
            </a:r>
            <a:br>
              <a:rPr lang="en-US" sz="2400" b="1" dirty="0" smtClean="0">
                <a:latin typeface="Segoe Script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«</a:t>
            </a:r>
            <a:r>
              <a:rPr lang="en-US" sz="2400" b="1" dirty="0" smtClean="0">
                <a:solidFill>
                  <a:srgbClr val="002060"/>
                </a:solidFill>
                <a:latin typeface="Segoe Script" pitchFamily="34" charset="0"/>
              </a:rPr>
              <a:t>There is</a:t>
            </a:r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  </a:t>
            </a:r>
            <a:r>
              <a:rPr lang="en-US" sz="2400" b="1" dirty="0" smtClean="0">
                <a:solidFill>
                  <a:srgbClr val="002060"/>
                </a:solidFill>
                <a:latin typeface="Segoe Script" pitchFamily="34" charset="0"/>
              </a:rPr>
              <a:t>no</a:t>
            </a:r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  </a:t>
            </a:r>
            <a:r>
              <a:rPr lang="en-US" sz="2400" b="1" dirty="0" smtClean="0">
                <a:solidFill>
                  <a:srgbClr val="002060"/>
                </a:solidFill>
                <a:latin typeface="Segoe Script" pitchFamily="34" charset="0"/>
              </a:rPr>
              <a:t>place like History Club</a:t>
            </a:r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!»</a:t>
            </a:r>
            <a:r>
              <a:rPr lang="en-US" sz="2400" dirty="0" smtClean="0">
                <a:solidFill>
                  <a:srgbClr val="002060"/>
                </a:solidFill>
                <a:latin typeface="Segoe Script" pitchFamily="34" charset="0"/>
              </a:rPr>
              <a:t/>
            </a:r>
            <a:br>
              <a:rPr lang="en-US" sz="2400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en-US" sz="2400" dirty="0" smtClean="0">
                <a:solidFill>
                  <a:srgbClr val="002060"/>
                </a:solidFill>
                <a:latin typeface="Segoe Script" pitchFamily="34" charset="0"/>
              </a:rPr>
              <a:t/>
            </a:r>
            <a:br>
              <a:rPr lang="en-US" sz="2400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Segoe Script" pitchFamily="34" charset="0"/>
              </a:rPr>
              <a:t>« </a:t>
            </a:r>
            <a:r>
              <a:rPr lang="en-US" sz="2400" b="1" dirty="0" smtClean="0">
                <a:solidFill>
                  <a:srgbClr val="FF0000"/>
                </a:solidFill>
                <a:latin typeface="Segoe Script" pitchFamily="34" charset="0"/>
              </a:rPr>
              <a:t>Art Club</a:t>
            </a:r>
            <a:r>
              <a:rPr lang="ru-RU" sz="2400" b="1" dirty="0" smtClean="0">
                <a:solidFill>
                  <a:srgbClr val="FF0000"/>
                </a:solidFill>
                <a:latin typeface="Segoe Script" pitchFamily="34" charset="0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latin typeface="Segoe Script" pitchFamily="34" charset="0"/>
              </a:rPr>
              <a:t>is my Happiness</a:t>
            </a:r>
            <a:r>
              <a:rPr lang="ru-RU" sz="2400" b="1" dirty="0" smtClean="0">
                <a:solidFill>
                  <a:srgbClr val="FF0000"/>
                </a:solidFill>
                <a:latin typeface="Segoe Script" pitchFamily="34" charset="0"/>
              </a:rPr>
              <a:t>»</a:t>
            </a:r>
            <a:r>
              <a:rPr lang="ru-RU" sz="2400" dirty="0" smtClean="0">
                <a:latin typeface="Segoe Script" pitchFamily="34" charset="0"/>
              </a:rPr>
              <a:t/>
            </a:r>
            <a:br>
              <a:rPr lang="ru-RU" sz="2400" dirty="0" smtClean="0">
                <a:latin typeface="Segoe Script" pitchFamily="34" charset="0"/>
              </a:rPr>
            </a:br>
            <a:r>
              <a:rPr lang="en-US" sz="2400" dirty="0" smtClean="0">
                <a:latin typeface="Segoe Script" pitchFamily="34" charset="0"/>
              </a:rPr>
              <a:t/>
            </a:r>
            <a:br>
              <a:rPr lang="en-US" sz="2400" dirty="0" smtClean="0">
                <a:latin typeface="Segoe Script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 «</a:t>
            </a:r>
            <a:r>
              <a:rPr lang="en-US" sz="2400" b="1" dirty="0" smtClean="0">
                <a:solidFill>
                  <a:srgbClr val="002060"/>
                </a:solidFill>
                <a:latin typeface="Segoe Script" pitchFamily="34" charset="0"/>
              </a:rPr>
              <a:t>Debate Club</a:t>
            </a:r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  </a:t>
            </a:r>
            <a:r>
              <a:rPr lang="en-US" sz="2400" b="1" dirty="0" smtClean="0">
                <a:solidFill>
                  <a:srgbClr val="002060"/>
                </a:solidFill>
                <a:latin typeface="Segoe Script" pitchFamily="34" charset="0"/>
              </a:rPr>
              <a:t>is my joy</a:t>
            </a:r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» </a:t>
            </a:r>
            <a:b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Segoe Script" pitchFamily="34" charset="0"/>
              </a:rPr>
              <a:t/>
            </a:r>
            <a:br>
              <a:rPr lang="en-US" sz="2400" b="1" dirty="0" smtClean="0">
                <a:solidFill>
                  <a:srgbClr val="FF0000"/>
                </a:solidFill>
                <a:latin typeface="Segoe Script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Segoe Script" pitchFamily="34" charset="0"/>
              </a:rPr>
              <a:t>« </a:t>
            </a:r>
            <a:r>
              <a:rPr lang="en-US" sz="2400" b="1" dirty="0" smtClean="0">
                <a:solidFill>
                  <a:srgbClr val="FF0000"/>
                </a:solidFill>
                <a:latin typeface="Segoe Script" pitchFamily="34" charset="0"/>
              </a:rPr>
              <a:t>English Theatre is my Dream</a:t>
            </a:r>
            <a:r>
              <a:rPr lang="ru-RU" sz="2400" b="1" dirty="0" smtClean="0">
                <a:solidFill>
                  <a:srgbClr val="FF0000"/>
                </a:solidFill>
                <a:latin typeface="Segoe Script" pitchFamily="34" charset="0"/>
              </a:rPr>
              <a:t>»</a:t>
            </a:r>
            <a:endParaRPr lang="ru-RU" sz="2400" b="1" dirty="0">
              <a:solidFill>
                <a:srgbClr val="FF000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1"/>
            <a:ext cx="7743852" cy="571503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COOPERATIVE LEARNING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857232"/>
            <a:ext cx="8215370" cy="5643602"/>
          </a:xfrm>
        </p:spPr>
        <p:txBody>
          <a:bodyPr>
            <a:normAutofit fontScale="92500"/>
          </a:bodyPr>
          <a:lstStyle/>
          <a:p>
            <a:r>
              <a:rPr lang="en-US" b="1" i="1" dirty="0" smtClean="0">
                <a:solidFill>
                  <a:srgbClr val="002060"/>
                </a:solidFill>
                <a:latin typeface="Segoe Script" pitchFamily="34" charset="0"/>
              </a:rPr>
              <a:t>Sport every day keeps the doctor away / </a:t>
            </a:r>
            <a:r>
              <a:rPr lang="en-US" b="1" i="1" dirty="0" smtClean="0">
                <a:solidFill>
                  <a:srgbClr val="002060"/>
                </a:solidFill>
              </a:rPr>
              <a:t>An apple a day keeps the doctor away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i="1" dirty="0" smtClean="0">
                <a:solidFill>
                  <a:srgbClr val="FF0000"/>
                </a:solidFill>
                <a:latin typeface="Segoe Script" pitchFamily="34" charset="0"/>
              </a:rPr>
              <a:t>Dancing speaks louder than words / </a:t>
            </a:r>
            <a:r>
              <a:rPr lang="en-US" b="1" i="1" dirty="0" smtClean="0">
                <a:solidFill>
                  <a:srgbClr val="FF0000"/>
                </a:solidFill>
              </a:rPr>
              <a:t>Actions speak louder than words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i="1" dirty="0" smtClean="0">
                <a:solidFill>
                  <a:srgbClr val="002060"/>
                </a:solidFill>
                <a:latin typeface="Segoe Script" pitchFamily="34" charset="0"/>
              </a:rPr>
              <a:t>Success doesn’t grow on trees. / </a:t>
            </a:r>
            <a:r>
              <a:rPr lang="en-US" b="1" i="1" dirty="0" smtClean="0">
                <a:solidFill>
                  <a:srgbClr val="002060"/>
                </a:solidFill>
              </a:rPr>
              <a:t>Money doesn’t grow on trees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i="1" dirty="0" smtClean="0">
                <a:solidFill>
                  <a:srgbClr val="FF0000"/>
                </a:solidFill>
                <a:latin typeface="Segoe Script" pitchFamily="34" charset="0"/>
              </a:rPr>
              <a:t>Speaking skills make light debate / </a:t>
            </a:r>
            <a:r>
              <a:rPr lang="en-US" b="1" i="1" dirty="0" smtClean="0">
                <a:solidFill>
                  <a:srgbClr val="FF0000"/>
                </a:solidFill>
              </a:rPr>
              <a:t>Many hands make light work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5214942" cy="86834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Составляющие проекта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421484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2845" y="571480"/>
            <a:ext cx="37862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714876" y="428604"/>
            <a:ext cx="4429124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Примерный вариант разработанного учениками  плана проекта.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Not all students are involved in extracurricular activities.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 attract students’ attention to School Clubs.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To describe personal experience and advantages of School Clubs for developing skills and talents.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To present all information in an interesting way.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714876" y="4143380"/>
            <a:ext cx="350046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</a:t>
            </a:r>
            <a:r>
              <a:rPr kumimoji="0" lang="en-US" sz="20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en-US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photo collages, wall newspapers, leaflets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posters.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труктура оформления: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титульный лист, план, содержание, используемые источники.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Extracurricular activities on the school website </a:t>
            </a:r>
            <a:b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 interesting and informative?</a:t>
            </a:r>
            <a:b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Advantages / Disadvantages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143108" y="1785926"/>
            <a:ext cx="450059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Segoe Script" pitchFamily="34" charset="0"/>
                <a:ea typeface="Times New Roman" pitchFamily="18" charset="0"/>
                <a:cs typeface="Times New Roman" pitchFamily="18" charset="0"/>
              </a:rPr>
              <a:t>(+)The school website is rather good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Segoe Script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Segoe Script" pitchFamily="34" charset="0"/>
                <a:ea typeface="Times New Roman" pitchFamily="18" charset="0"/>
                <a:cs typeface="Times New Roman" pitchFamily="18" charset="0"/>
              </a:rPr>
              <a:t>It has a lot of interesting information for parents and students about extracurricular activities</a:t>
            </a:r>
            <a:r>
              <a:rPr lang="en-US" sz="2400" b="1" i="1" dirty="0" smtClean="0">
                <a:solidFill>
                  <a:srgbClr val="FF0000"/>
                </a:solidFill>
                <a:latin typeface="Segoe Script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Segoe Script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Script" pitchFamily="34" charset="0"/>
                <a:ea typeface="Times New Roman" pitchFamily="18" charset="0"/>
                <a:cs typeface="Times New Roman" pitchFamily="18" charset="0"/>
              </a:rPr>
              <a:t>(-)There isn’t enough information about Football Club /We’d like to see more photos and diplomas of student achievements in Chess Club.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Segoe Script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l="1825" t="7098" r="5109"/>
          <a:stretch>
            <a:fillRect/>
          </a:stretch>
        </p:blipFill>
        <p:spPr bwMode="auto">
          <a:xfrm>
            <a:off x="142845" y="1214422"/>
            <a:ext cx="180109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 l="5128" t="6224" r="66667" b="3526"/>
          <a:stretch>
            <a:fillRect/>
          </a:stretch>
        </p:blipFill>
        <p:spPr bwMode="auto">
          <a:xfrm>
            <a:off x="7215206" y="714356"/>
            <a:ext cx="157163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 l="65556" t="29716" r="11111" b="14797"/>
          <a:stretch>
            <a:fillRect/>
          </a:stretch>
        </p:blipFill>
        <p:spPr bwMode="auto">
          <a:xfrm>
            <a:off x="6715140" y="3429000"/>
            <a:ext cx="2286016" cy="2540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 l="49026" t="27873" r="30188"/>
          <a:stretch>
            <a:fillRect/>
          </a:stretch>
        </p:blipFill>
        <p:spPr bwMode="auto">
          <a:xfrm>
            <a:off x="142844" y="3214686"/>
            <a:ext cx="1850617" cy="2471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3500462" cy="101122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PRESENTING PROJECTS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D:\ЦРО  -19\ФОТО УРОКА\IMG_20190402_124618.jpg"/>
          <p:cNvPicPr>
            <a:picLocks noChangeAspect="1" noChangeArrowheads="1"/>
          </p:cNvPicPr>
          <p:nvPr/>
        </p:nvPicPr>
        <p:blipFill>
          <a:blip r:embed="rId2" cstate="print"/>
          <a:srcRect t="18399" r="13446" b="19180"/>
          <a:stretch>
            <a:fillRect/>
          </a:stretch>
        </p:blipFill>
        <p:spPr bwMode="auto">
          <a:xfrm>
            <a:off x="928662" y="1428736"/>
            <a:ext cx="2823205" cy="2714644"/>
          </a:xfrm>
          <a:prstGeom prst="rect">
            <a:avLst/>
          </a:prstGeom>
          <a:noFill/>
        </p:spPr>
      </p:pic>
      <p:pic>
        <p:nvPicPr>
          <p:cNvPr id="4" name="Picture 2" descr="D:\ЦРО  -19\ФОТО УРОКА\IMG_20190402_124544.jpg"/>
          <p:cNvPicPr>
            <a:picLocks noChangeAspect="1" noChangeArrowheads="1"/>
          </p:cNvPicPr>
          <p:nvPr/>
        </p:nvPicPr>
        <p:blipFill>
          <a:blip r:embed="rId3" cstate="print"/>
          <a:srcRect l="19512" t="14634" r="18293" b="8943"/>
          <a:stretch>
            <a:fillRect/>
          </a:stretch>
        </p:blipFill>
        <p:spPr bwMode="auto">
          <a:xfrm>
            <a:off x="4857752" y="428604"/>
            <a:ext cx="3614459" cy="33309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14810" y="4071942"/>
            <a:ext cx="4572032" cy="2285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341313" algn="ctr">
              <a:spcBef>
                <a:spcPts val="900"/>
              </a:spcBef>
              <a:buClr>
                <a:srgbClr val="6699FF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What are you good at?</a:t>
            </a:r>
          </a:p>
          <a:p>
            <a:pPr marL="341313" indent="-341313" algn="ctr">
              <a:spcBef>
                <a:spcPts val="900"/>
              </a:spcBef>
              <a:buClr>
                <a:srgbClr val="6699FF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What kind of activity clubs do you visit ?</a:t>
            </a:r>
          </a:p>
          <a:p>
            <a:pPr marL="341313" indent="-341313" algn="ctr">
              <a:spcBef>
                <a:spcPts val="900"/>
              </a:spcBef>
              <a:buClr>
                <a:srgbClr val="6699FF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What do you do there?</a:t>
            </a:r>
          </a:p>
          <a:p>
            <a:pPr marL="341313" indent="-341313" algn="ctr">
              <a:spcBef>
                <a:spcPts val="900"/>
              </a:spcBef>
              <a:buClr>
                <a:srgbClr val="6699FF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dirty="0" err="1" smtClean="0">
                <a:solidFill>
                  <a:srgbClr val="002060"/>
                </a:solidFill>
                <a:latin typeface="Segoe Script" pitchFamily="34" charset="0"/>
              </a:rPr>
              <a:t>Is</a:t>
            </a:r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Segoe Script" pitchFamily="34" charset="0"/>
              </a:rPr>
              <a:t>it</a:t>
            </a:r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 interesting?</a:t>
            </a:r>
            <a:endParaRPr lang="ru-RU" sz="24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333</Words>
  <Application>Microsoft Office PowerPoint</Application>
  <PresentationFormat>Экран (4:3)</PresentationFormat>
  <Paragraphs>34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Проблемно - проектный  подход в обучении как способ активизации речемыслительной деятельности на уроках английского языка.           Из опыта работы.                                                                                               Винтоняк Елена Викторовна,                                                  учитель английского языка                                                                    муниципального бюджетного                                                         образовательного учреждения                                             «Средняя школа №21»  </vt:lpstr>
      <vt:lpstr>Are these skates yours?   Who is going to skate?   Can you skate? </vt:lpstr>
      <vt:lpstr>When I was a child I joined to the figure skating club. I liked to skate. Now I skate well. So I am good at skating. I like skating very much and   can teach my children to skate.</vt:lpstr>
      <vt:lpstr>Can you skate? What are you good at? What kind of activity are you involved in? Is it interesting? What  activity club would you like to join? Why?  </vt:lpstr>
      <vt:lpstr>«East or West, Sport Club  is best!»   «There is  no  place like History Club!»  « Art Club  is my Happiness»   «Debate Club  is my joy»    « English Theatre is my Dream»</vt:lpstr>
      <vt:lpstr>COOPERATIVE LEARNING</vt:lpstr>
      <vt:lpstr>Составляющие проекта</vt:lpstr>
      <vt:lpstr>Extracurricular activities on the school website  How interesting and informative? Advantages / Disadvantages</vt:lpstr>
      <vt:lpstr>PRESENTING PROJECTS</vt:lpstr>
      <vt:lpstr>PRACTICE MAKES PERFECT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HANDMADE CLUB</dc:title>
  <dc:creator>и</dc:creator>
  <cp:lastModifiedBy>Пользователь Windows</cp:lastModifiedBy>
  <cp:revision>35</cp:revision>
  <dcterms:created xsi:type="dcterms:W3CDTF">2019-04-01T17:30:34Z</dcterms:created>
  <dcterms:modified xsi:type="dcterms:W3CDTF">2023-07-14T18:11:25Z</dcterms:modified>
</cp:coreProperties>
</file>