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12" r:id="rId3"/>
    <p:sldId id="314" r:id="rId4"/>
    <p:sldId id="291" r:id="rId5"/>
    <p:sldId id="301" r:id="rId6"/>
    <p:sldId id="302" r:id="rId7"/>
    <p:sldId id="292" r:id="rId8"/>
    <p:sldId id="281" r:id="rId9"/>
    <p:sldId id="257" r:id="rId10"/>
    <p:sldId id="282" r:id="rId11"/>
    <p:sldId id="298" r:id="rId12"/>
    <p:sldId id="304" r:id="rId13"/>
    <p:sldId id="316" r:id="rId14"/>
    <p:sldId id="315" r:id="rId15"/>
    <p:sldId id="336" r:id="rId16"/>
    <p:sldId id="324" r:id="rId17"/>
    <p:sldId id="337" r:id="rId18"/>
    <p:sldId id="333" r:id="rId19"/>
    <p:sldId id="334" r:id="rId20"/>
    <p:sldId id="323" r:id="rId21"/>
    <p:sldId id="325" r:id="rId22"/>
    <p:sldId id="326" r:id="rId23"/>
    <p:sldId id="331" r:id="rId24"/>
    <p:sldId id="318" r:id="rId25"/>
    <p:sldId id="327" r:id="rId26"/>
    <p:sldId id="328" r:id="rId27"/>
    <p:sldId id="330" r:id="rId28"/>
    <p:sldId id="317" r:id="rId29"/>
    <p:sldId id="332" r:id="rId30"/>
    <p:sldId id="320" r:id="rId31"/>
    <p:sldId id="335" r:id="rId32"/>
    <p:sldId id="33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3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5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37.jpeg" Type="http://schemas.openxmlformats.org/officeDocument/2006/relationships/image"/><Relationship Id="rId2" Target="../media/image3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9.jpeg" Type="http://schemas.openxmlformats.org/officeDocument/2006/relationships/image"/><Relationship Id="rId4" Target="../media/image38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http://commons.wikimedia.org/wiki/File:1000_Kirill_i_Mefody.jpg?uselang=ru" TargetMode="External" Type="http://schemas.openxmlformats.org/officeDocument/2006/relationships/hyperlink"/><Relationship Id="rId1" Target="../slideLayouts/slideLayout7.xml" Type="http://schemas.openxmlformats.org/officeDocument/2006/relationships/slideLayout"/><Relationship Id="rId5" Target="../media/image3.jpeg" Type="http://schemas.openxmlformats.org/officeDocument/2006/relationships/image"/><Relationship Id="rId4" Target="../media/image42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http://www.days.ru/Images/ib1867.jpg" TargetMode="External"/><Relationship Id="rId2" Type="http://schemas.openxmlformats.org/officeDocument/2006/relationships/hyperlink" Target="http://www.days.ru/Images/ii1525&amp;1913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hyperlink" Target="http://www.days.ru/Images/ii1233&amp;1867.htm" TargetMode="External"/><Relationship Id="rId4" Type="http://schemas.openxmlformats.org/officeDocument/2006/relationships/image" Target="http://www.days.ru/Images/ib1913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3" Target="../media/image54.jpeg" Type="http://schemas.openxmlformats.org/officeDocument/2006/relationships/image"/><Relationship Id="rId2" Target="../media/image5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55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57.jpeg" Type="http://schemas.openxmlformats.org/officeDocument/2006/relationships/image"/><Relationship Id="rId2" Target="../media/image5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59.jpeg" Type="http://schemas.openxmlformats.org/officeDocument/2006/relationships/image"/><Relationship Id="rId4" Target="../media/image58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61.png" Type="http://schemas.openxmlformats.org/officeDocument/2006/relationships/image"/><Relationship Id="rId2" Target="../media/image6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62.jpeg" Type="http://schemas.openxmlformats.org/officeDocument/2006/relationships/image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25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6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gif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3.jpe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9.jpeg" Type="http://schemas.openxmlformats.org/officeDocument/2006/relationships/image"/><Relationship Id="rId4" Target="../media/image28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04665"/>
            <a:ext cx="700748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</a:t>
            </a:r>
            <a:endParaRPr lang="ru-RU" sz="54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Picture 7" descr="ким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260350"/>
            <a:ext cx="4410075" cy="6119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5388" y="1196752"/>
            <a:ext cx="3548612" cy="2531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15616" y="188640"/>
            <a:ext cx="8028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Пергамент  (древнее государство Пергам)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5711944" cy="3443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980728"/>
            <a:ext cx="23812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0800000" flipV="1">
            <a:off x="5868143" y="4069796"/>
            <a:ext cx="327585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Для одной большой книги требовались шкуры с целого стада овец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3" y="0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Береста</a:t>
            </a:r>
          </a:p>
          <a:p>
            <a:endParaRPr lang="ru-RU" sz="48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ru-RU" sz="48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119675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827584" y="3573016"/>
            <a:ext cx="388843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315361" cy="2652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764704"/>
            <a:ext cx="403244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9120"/>
            <a:ext cx="40386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005064"/>
            <a:ext cx="3129136" cy="2346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3529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Бумага  ( Китай)</a:t>
            </a:r>
            <a:endParaRPr lang="ru-RU" sz="44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908721"/>
            <a:ext cx="6246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2636912"/>
            <a:ext cx="895350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7" y="332656"/>
            <a:ext cx="41044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Кирилл и 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</a:rPr>
              <a:t>Мефодий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  -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создатели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славянской азбуки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http://upload.wikimedia.org/wikipedia/commons/thumb/f/f2/1000_Kirill_i_Mefody.jpg/180px-1000_Kirill_i_Mefody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04664"/>
            <a:ext cx="2664296" cy="4248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99592" y="1988840"/>
            <a:ext cx="3381375" cy="4608512"/>
          </a:xfrm>
          <a:prstGeom prst="rect">
            <a:avLst/>
          </a:prstGeom>
          <a:solidFill>
            <a:schemeClr val="tx2"/>
          </a:solidFill>
          <a:ln w="76200">
            <a:solidFill>
              <a:schemeClr val="tx2"/>
            </a:solidFill>
          </a:ln>
        </p:spPr>
      </p:pic>
      <p:pic>
        <p:nvPicPr>
          <p:cNvPr id="5" name="Picture 15" descr="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5157788"/>
            <a:ext cx="23764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нь славянской письменности и культуры картинки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852936"/>
            <a:ext cx="4286250" cy="2847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82089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863 год – 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</a:rPr>
              <a:t>год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рождения старославянской азбуки,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которую составили братья Константин  и  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</a:rPr>
              <a:t>Мефодий</a:t>
            </a:r>
            <a:endParaRPr lang="ru-RU" sz="28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59"/>
            <a:ext cx="3744416" cy="542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Мефодий Моравский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196752"/>
            <a:ext cx="2754313" cy="4051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Кирилл, учитель Словенский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2714625" cy="3571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364088" y="188640"/>
            <a:ext cx="3528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</a:rPr>
              <a:t>Мефодий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( Михаил)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был старшим братом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3888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Кирилл 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(Константин)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 младшим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5229200"/>
            <a:ext cx="4211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Изначально он был высокопоставленным воином, который  около 10 лет  правил одним из славянских княжеств.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Позже стал служить в монастыре.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22920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Кирилл получил хорошее образование.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Принял сан священника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стал трудиться библиотекарем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соборе Святой Софии в Константинополе</a:t>
            </a:r>
            <a:r>
              <a:rPr lang="ru-RU" b="1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861048"/>
            <a:ext cx="41624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855913"/>
            <a:ext cx="3108325" cy="400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188640"/>
            <a:ext cx="60841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Славянский князь Ростислав попросил  греческого царя Михаила прислать учителей, которые смогли бы рассказать славянам о святых  христианских  книгах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88640"/>
            <a:ext cx="2843808" cy="409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816424" cy="553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932040" y="548680"/>
            <a:ext cx="38164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За 6 месяцев братья составили азбуку,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 помощью которой перевели на славянский язык церковные книги.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Старославянская азбука, созданная Кириллом и 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Мефодием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, со временем станет несколько проще по написанию, и ее назовут «кириллицей»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В английском алфавите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-26 букв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В греческом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– 24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В русском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- 33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5" y="580526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А когда-то букв в  алфавите было 43!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4572000" cy="357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3529" y="3244334"/>
            <a:ext cx="36724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2018 году современному алфавиту исполнится 100 лет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andia.ru/text/77/352/images/image001_21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7056784" cy="58326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188640"/>
            <a:ext cx="79208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БУКВЫ КИРИЛЛИЦЫ И ИХ НАЗВАНИЯ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ким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580112" y="1124744"/>
            <a:ext cx="2846388" cy="4614862"/>
          </a:xfrm>
          <a:prstGeom prst="rect">
            <a:avLst/>
          </a:prstGeom>
          <a:solidFill>
            <a:schemeClr val="tx2"/>
          </a:solidFill>
          <a:ln w="76200">
            <a:solidFill>
              <a:schemeClr val="tx2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548680"/>
            <a:ext cx="51845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День славянской письменности и культуры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(День святых Кирилла и 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</a:rPr>
              <a:t>Мефодия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) – российское название праздника, приуроченного к дню памяти святых равноапостольных братьев 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</a:rPr>
              <a:t>Мефодия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 и Кирилла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15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157192"/>
            <a:ext cx="23764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76672"/>
            <a:ext cx="446696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Каждая буква в азбуке имела свое название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А – аз</a:t>
            </a:r>
          </a:p>
          <a:p>
            <a:r>
              <a:rPr lang="ru-RU" sz="2800" b="1" dirty="0" err="1" smtClean="0">
                <a:solidFill>
                  <a:srgbClr val="FF0000"/>
                </a:solidFill>
                <a:cs typeface="Times New Roman" pitchFamily="18" charset="0"/>
              </a:rPr>
              <a:t>Б-буки</a:t>
            </a: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 (буква)</a:t>
            </a:r>
          </a:p>
          <a:p>
            <a:r>
              <a:rPr lang="ru-RU" sz="2800" b="1" dirty="0" err="1" smtClean="0">
                <a:solidFill>
                  <a:srgbClr val="FF0000"/>
                </a:solidFill>
                <a:cs typeface="Times New Roman" pitchFamily="18" charset="0"/>
              </a:rPr>
              <a:t>В-веди</a:t>
            </a: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 (знаю)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Г-глаголь (говори)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Д-добро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Весть</a:t>
            </a:r>
          </a:p>
          <a:p>
            <a:r>
              <a:rPr lang="ru-RU" sz="2800" b="1" dirty="0" err="1" smtClean="0">
                <a:solidFill>
                  <a:srgbClr val="FF0000"/>
                </a:solidFill>
                <a:cs typeface="Times New Roman" pitchFamily="18" charset="0"/>
              </a:rPr>
              <a:t>Ж-живете</a:t>
            </a: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…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Л-люди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М-мыслете</a:t>
            </a:r>
          </a:p>
          <a:p>
            <a:r>
              <a:rPr lang="ru-RU" sz="2800" b="1" dirty="0" err="1" smtClean="0">
                <a:solidFill>
                  <a:srgbClr val="FF0000"/>
                </a:solidFill>
                <a:cs typeface="Times New Roman" pitchFamily="18" charset="0"/>
              </a:rPr>
              <a:t>Н-наш</a:t>
            </a:r>
            <a:endParaRPr lang="ru-RU" sz="2800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764704"/>
            <a:ext cx="3744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  <a:cs typeface="Times New Roman" pitchFamily="18" charset="0"/>
              </a:rPr>
              <a:t>Мыслете-аз-мыслете-аз</a:t>
            </a:r>
            <a:endParaRPr lang="ru-RU" sz="4000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188640"/>
            <a:ext cx="1176338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4760" y="341040"/>
            <a:ext cx="1176338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88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276872"/>
            <a:ext cx="2283264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5462831"/>
            <a:ext cx="3672954" cy="139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4596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Реформа русской азбуки 1708-1710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Picture 6" descr="pet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788024" y="332656"/>
            <a:ext cx="4177133" cy="4895850"/>
          </a:xfrm>
          <a:prstGeom prst="rect">
            <a:avLst/>
          </a:prstGeom>
          <a:noFill/>
          <a:ln/>
        </p:spPr>
      </p:pic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150782">
            <a:off x="3138190" y="5105813"/>
            <a:ext cx="1327150" cy="1577975"/>
          </a:xfrm>
          <a:prstGeom prst="rect">
            <a:avLst/>
          </a:prstGeom>
        </p:spPr>
      </p:pic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22446">
            <a:off x="533391" y="5270032"/>
            <a:ext cx="1477496" cy="147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01415">
            <a:off x="5607697" y="4978294"/>
            <a:ext cx="1776350" cy="169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0" y="1412776"/>
            <a:ext cx="47160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Петр I изъял одну из двух букв, обозначавших звук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[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</a:rPr>
              <a:t>з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],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одну из двух букв, обозначавших звук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[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</a:rPr>
              <a:t>ф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],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одну из двух букв, обозначавших звук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[о]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. </a:t>
            </a:r>
          </a:p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В 1708 г. изъял букву ижицу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( </a:t>
            </a:r>
            <a:r>
              <a:rPr lang="ru-RU" sz="2800" b="1" dirty="0" smtClean="0">
                <a:solidFill>
                  <a:srgbClr val="FF0000"/>
                </a:solidFill>
              </a:rPr>
              <a:t>Ѵ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),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но в 1710 г. она опять вошла в алфавит и дожила до 1917 г. 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3"/>
            <a:ext cx="67687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Почти через 200 лет произошла еще одна реформа азбуки.</a:t>
            </a:r>
            <a:r>
              <a:rPr lang="en-US" sz="2800" dirty="0" smtClean="0"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1917-1918.</a:t>
            </a:r>
            <a:endParaRPr lang="en-US" sz="2800" dirty="0" smtClean="0">
              <a:latin typeface="Monotype Corsiva" pitchFamily="66" charset="0"/>
            </a:endParaRPr>
          </a:p>
          <a:p>
            <a:r>
              <a:rPr lang="ru-RU" sz="2800" dirty="0" smtClean="0">
                <a:latin typeface="Monotype Corsiva" pitchFamily="66" charset="0"/>
              </a:rPr>
              <a:t> Из алфавита были изъяты  буквы </a:t>
            </a:r>
            <a:endParaRPr lang="en-US" sz="2800" dirty="0" smtClean="0">
              <a:latin typeface="Monotype Corsiva" pitchFamily="66" charset="0"/>
            </a:endParaRPr>
          </a:p>
          <a:p>
            <a:r>
              <a:rPr lang="ru-RU" sz="2800" b="1" dirty="0" smtClean="0">
                <a:latin typeface="Monotype Corsiva" pitchFamily="66" charset="0"/>
              </a:rPr>
              <a:t>ять, фита, </a:t>
            </a:r>
            <a:r>
              <a:rPr lang="en-US" sz="2800" b="1" dirty="0" smtClean="0">
                <a:latin typeface="Monotype Corsiva" pitchFamily="66" charset="0"/>
              </a:rPr>
              <a:t>I </a:t>
            </a:r>
            <a:r>
              <a:rPr lang="ru-RU" sz="2800" b="1" dirty="0" smtClean="0">
                <a:latin typeface="Monotype Corsiva" pitchFamily="66" charset="0"/>
              </a:rPr>
              <a:t>десятеричное, ижица   (</a:t>
            </a:r>
            <a:r>
              <a:rPr lang="ru-RU" sz="2800" dirty="0" smtClean="0">
                <a:latin typeface="Monotype Corsiva" pitchFamily="66" charset="0"/>
              </a:rPr>
              <a:t> </a:t>
            </a:r>
            <a:r>
              <a:rPr lang="ru-RU" sz="2800" b="1" dirty="0" smtClean="0"/>
              <a:t>Ѵ)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3" name="Picture 4" descr="1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94987">
            <a:off x="238362" y="2830057"/>
            <a:ext cx="9191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24252">
            <a:off x="532522" y="4662829"/>
            <a:ext cx="1655763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98723">
            <a:off x="1544374" y="2993664"/>
            <a:ext cx="1150938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789574" y="2492896"/>
            <a:ext cx="51749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Было отменено обязательное употребление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Ъ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на конце слов:</a:t>
            </a:r>
          </a:p>
          <a:p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ДворЪ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, 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порогЪ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, 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градЪ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, 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хлебъ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9574" y="4293096"/>
            <a:ext cx="53544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после согласных и между частями сложных слов </a:t>
            </a:r>
            <a:r>
              <a:rPr lang="ru-RU" sz="4000" dirty="0" err="1" smtClean="0">
                <a:solidFill>
                  <a:srgbClr val="FF0000"/>
                </a:solidFill>
                <a:latin typeface="Monotype Corsiva" pitchFamily="66" charset="0"/>
              </a:rPr>
              <a:t>контр</a:t>
            </a:r>
            <a:r>
              <a:rPr lang="ru-RU" sz="4000" b="1" dirty="0" err="1" smtClean="0">
                <a:solidFill>
                  <a:srgbClr val="FF0000"/>
                </a:solidFill>
                <a:latin typeface="Monotype Corsiva" pitchFamily="66" charset="0"/>
              </a:rPr>
              <a:t>Ъ</a:t>
            </a:r>
            <a:r>
              <a:rPr lang="ru-RU" sz="4000" dirty="0" err="1" smtClean="0">
                <a:solidFill>
                  <a:srgbClr val="FF0000"/>
                </a:solidFill>
                <a:latin typeface="Monotype Corsiva" pitchFamily="66" charset="0"/>
              </a:rPr>
              <a:t>адмирал</a:t>
            </a:r>
            <a:r>
              <a:rPr lang="ru-RU" sz="4000" b="1" dirty="0" err="1" smtClean="0">
                <a:solidFill>
                  <a:srgbClr val="FF0000"/>
                </a:solidFill>
                <a:latin typeface="Monotype Corsiva" pitchFamily="66" charset="0"/>
              </a:rPr>
              <a:t>Ъ</a:t>
            </a: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«Заложи </a:t>
            </a:r>
            <a:r>
              <a:rPr lang="ru-RU" sz="3600" b="1" dirty="0" err="1" smtClean="0"/>
              <a:t>Ярославъ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городъ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великый</a:t>
            </a:r>
            <a:r>
              <a:rPr lang="ru-RU" sz="3600" b="1" dirty="0" smtClean="0"/>
              <a:t>,</a:t>
            </a:r>
          </a:p>
          <a:p>
            <a:r>
              <a:rPr lang="ru-RU" sz="3600" b="1" dirty="0" smtClean="0"/>
              <a:t>у негоже града суть </a:t>
            </a:r>
            <a:r>
              <a:rPr lang="ru-RU" sz="3600" b="1" dirty="0" err="1" smtClean="0"/>
              <a:t>златыя</a:t>
            </a:r>
            <a:r>
              <a:rPr lang="ru-RU" sz="3600" b="1" dirty="0" smtClean="0"/>
              <a:t> врата», </a:t>
            </a:r>
            <a:endParaRPr lang="ru-RU" sz="3600" b="1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2611670"/>
            <a:ext cx="464400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/>
              <a:ea typeface="Times New Roman" pitchFamily="18" charset="0"/>
              <a:cs typeface="Arial" pitchFamily="34" charset="0"/>
            </a:endParaRPr>
          </a:p>
          <a:p>
            <a:pPr lvl="1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Ярослав заложил большой город,</a:t>
            </a:r>
          </a:p>
          <a:p>
            <a:pPr lvl="1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котором были золотые ворота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2" descr="book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564904"/>
            <a:ext cx="3964926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ким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868144" y="4365104"/>
            <a:ext cx="3094931" cy="2294693"/>
          </a:xfrm>
          <a:prstGeom prst="rect">
            <a:avLst/>
          </a:prstGeom>
          <a:solidFill>
            <a:schemeClr val="tx2"/>
          </a:solidFill>
          <a:ln w="76200">
            <a:solidFill>
              <a:schemeClr val="tx2"/>
            </a:solidFill>
          </a:ln>
        </p:spPr>
      </p:pic>
      <p:pic>
        <p:nvPicPr>
          <p:cNvPr id="3" name="Picture 4" descr="03-azbouk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4517635" cy="612097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" name="Picture 5" descr="03_cyr-meth-icon196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3024510" cy="437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24602"/>
            <a:ext cx="493204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СЕЙЧАС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ЩАС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СКОКА</a:t>
            </a: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–ЧЁ</a:t>
            </a:r>
            <a:endParaRPr kumimoji="0" lang="en-US" sz="2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ЧТО-НИБУДЬ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-ЧЁНИТЬ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СМОТРИ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СМАРИ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baseline="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ВООБЩЕ</a:t>
            </a:r>
            <a:r>
              <a:rPr lang="ru-RU" sz="2400" b="1" baseline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-ВАЩЕ</a:t>
            </a:r>
            <a:endParaRPr lang="en-US" sz="2400" b="1" baseline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БЫСТРЕЕ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-КАРОЧЕ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ТЕБЯ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-ТЯ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СЕДНЯ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ЕСТЕСТВЕННО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ЕСТЕСНО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ПОЖАЛУЙСТА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-ПЖЛ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-СПС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5241654"/>
            <a:ext cx="572412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ТИПА, ЭТО САМОЕ, БЛИН,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ХОДУ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БЫ, ТАК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СКАЗАТЬ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site307\Мои документы\Мои рисунки\otk5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2780556" cy="3385025"/>
          </a:xfrm>
          <a:prstGeom prst="rect">
            <a:avLst/>
          </a:prstGeom>
          <a:noFill/>
        </p:spPr>
      </p:pic>
      <p:pic>
        <p:nvPicPr>
          <p:cNvPr id="5" name="Picture 15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48680"/>
            <a:ext cx="23764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UserS\User\Рабочий стол\Рефоры\53410891_smil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3954601" cy="3456384"/>
          </a:xfrm>
          <a:prstGeom prst="rect">
            <a:avLst/>
          </a:prstGeom>
          <a:noFill/>
        </p:spPr>
      </p:pic>
      <p:pic>
        <p:nvPicPr>
          <p:cNvPr id="37890" name="Picture 2" descr="D:\UserS\User\Рабочий стол\Рефоры\0_93f5a_3f91e5df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140968"/>
            <a:ext cx="3888432" cy="34369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99992" y="332656"/>
            <a:ext cx="43204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Вот  здесь наши слова, мысли, чувства. Так мы выражаем свои эмоции. Мы забываем слова и порой не можем сформулировать то, что хотим сказать</a:t>
            </a: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149080"/>
            <a:ext cx="3410971" cy="245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2040" y="476672"/>
            <a:ext cx="381642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Слово “азбука” произошло от названий двух первых букв славянской азбуки: 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А (аз) и Б (буки):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АЗБУКА: АЗ + БУКИ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" name="Picture 2" descr="C:\Documents and Settings\site307\Мои документы\Мои рисунки\otk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996952"/>
            <a:ext cx="2971180" cy="3400260"/>
          </a:xfrm>
          <a:prstGeom prst="rect">
            <a:avLst/>
          </a:prstGeom>
          <a:noFill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322077" cy="2970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3429000"/>
            <a:ext cx="37444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Слово “алфавит” происходит из названия двух первых букв греческого алфавита: 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АЛФАВИТ: АЛЬФА + ВИТА</a:t>
            </a:r>
            <a:endParaRPr lang="ru-RU" sz="2400" dirty="0" smtClean="0">
              <a:solidFill>
                <a:srgbClr val="00206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     Алфавит гораздо старше азбуки.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32656"/>
            <a:ext cx="47160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День славянской письменности и культуры  стал официальным государственным праздником в России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 1991 года.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В 1992 году в Москве на Славянской площади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был открыт</a:t>
            </a:r>
          </a:p>
          <a:p>
            <a:pPr algn="ctr"/>
            <a:r>
              <a:rPr lang="ru-RU" sz="3200" b="1" smtClean="0">
                <a:solidFill>
                  <a:srgbClr val="FF0000"/>
                </a:solidFill>
                <a:latin typeface="Monotype Corsiva" pitchFamily="66" charset="0"/>
              </a:rPr>
              <a:t> памятник  </a:t>
            </a:r>
          </a:p>
          <a:p>
            <a:pPr algn="ctr"/>
            <a:r>
              <a:rPr lang="ru-RU" sz="3200" b="1" smtClean="0">
                <a:solidFill>
                  <a:srgbClr val="FF0000"/>
                </a:solidFill>
                <a:latin typeface="Monotype Corsiva" pitchFamily="66" charset="0"/>
              </a:rPr>
              <a:t>святым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Кириллу и 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</a:rPr>
              <a:t>Мефодию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UserS\User\Рабочий стол\Рефоры\Памятник_св._Кириллу_и_Мефодию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548680"/>
            <a:ext cx="42862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992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Энциклопедии Кирилла и </a:t>
            </a:r>
            <a:r>
              <a:rPr lang="ru-RU" sz="3600" b="1" dirty="0" err="1" smtClean="0">
                <a:solidFill>
                  <a:srgbClr val="FF0000"/>
                </a:solidFill>
                <a:latin typeface="Monotype Corsiva" pitchFamily="66" charset="0"/>
              </a:rPr>
              <a:t>Мефодия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3851473" cy="527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916832"/>
            <a:ext cx="44196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нь славянской письменности картинки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60648"/>
            <a:ext cx="3638178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52200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Кирилл и 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</a:rPr>
              <a:t>Мефодий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создали славянскую азбуку и перевели с греческого языка на славянский «Евангелие» – книгу о жизни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Иисуса Христа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Picture 2" descr="0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717032"/>
            <a:ext cx="4143375" cy="284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88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279400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42484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Великое дело создания славянской азбуки совершили братья  Кирилл и 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Мефодий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.</a:t>
            </a:r>
          </a:p>
          <a:p>
            <a:pPr algn="ctr">
              <a:spcBef>
                <a:spcPct val="50000"/>
              </a:spcBef>
            </a:pPr>
            <a:endParaRPr lang="ru-RU" sz="2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24 мая в День славянской письменности и культуры мы вспоминаем святых равноапостольных братьев Кирилла и 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Мефодия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.</a:t>
            </a:r>
          </a:p>
          <a:p>
            <a:pPr algn="ctr">
              <a:spcBef>
                <a:spcPct val="50000"/>
              </a:spcBef>
            </a:pPr>
            <a:endParaRPr lang="ru-RU" sz="2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В Храмах совершаются Богослужения и Крестные ходы.</a:t>
            </a:r>
          </a:p>
        </p:txBody>
      </p:sp>
      <p:pic>
        <p:nvPicPr>
          <p:cNvPr id="3" name="Picture 10" descr="ким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8024" y="476672"/>
            <a:ext cx="3887787" cy="2805113"/>
          </a:xfrm>
          <a:prstGeom prst="rect">
            <a:avLst/>
          </a:prstGeom>
          <a:noFill/>
          <a:ln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573016"/>
            <a:ext cx="4499545" cy="2935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8"/>
            <a:ext cx="666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383740" y="476672"/>
            <a:ext cx="43765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По всей стране проходят фестивали, концерты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ким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260350"/>
            <a:ext cx="4410075" cy="6119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340768"/>
            <a:ext cx="38100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6672"/>
            <a:ext cx="47117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95537" y="4365104"/>
            <a:ext cx="4608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Когда  не было алфавита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cs305402.vk.me/v305402429/8256/sBBeWq0O5m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0"/>
            <a:ext cx="2088232" cy="2088232"/>
          </a:xfrm>
          <a:prstGeom prst="rect">
            <a:avLst/>
          </a:prstGeom>
          <a:noFill/>
        </p:spPr>
      </p:pic>
      <p:pic>
        <p:nvPicPr>
          <p:cNvPr id="39942" name="Picture 6" descr="http://www.magicnet.ee/uploads/virtal/17127646421316464643124643121345454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2400776" cy="2349575"/>
          </a:xfrm>
          <a:prstGeom prst="rect">
            <a:avLst/>
          </a:prstGeom>
          <a:noFill/>
        </p:spPr>
      </p:pic>
      <p:pic>
        <p:nvPicPr>
          <p:cNvPr id="39944" name="Picture 8" descr="http://www.arhnet.info/files/imagecache/i_anews_big/13635856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5298" y="2492896"/>
            <a:ext cx="1958702" cy="1958702"/>
          </a:xfrm>
          <a:prstGeom prst="rect">
            <a:avLst/>
          </a:prstGeom>
          <a:noFill/>
        </p:spPr>
      </p:pic>
      <p:pic>
        <p:nvPicPr>
          <p:cNvPr id="39948" name="Picture 12" descr="http://www.smartaids.ru/upload/iblock/2b4/2b49294d3d445b887476fba8f591fb5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437112"/>
            <a:ext cx="2088232" cy="2088232"/>
          </a:xfrm>
          <a:prstGeom prst="rect">
            <a:avLst/>
          </a:prstGeom>
          <a:noFill/>
        </p:spPr>
      </p:pic>
      <p:pic>
        <p:nvPicPr>
          <p:cNvPr id="39950" name="Picture 14" descr="http://im5-tub-ru.yandex.net/i?id=200955575-09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88640"/>
            <a:ext cx="1897171" cy="1872208"/>
          </a:xfrm>
          <a:prstGeom prst="rect">
            <a:avLst/>
          </a:prstGeom>
          <a:noFill/>
        </p:spPr>
      </p:pic>
      <p:pic>
        <p:nvPicPr>
          <p:cNvPr id="39951" name="Picture 1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636912"/>
            <a:ext cx="2101503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55" name="Picture 19" descr="http://im1-tub-ru.yandex.net/i?id=117581562-11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204864"/>
            <a:ext cx="2575173" cy="171678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60648"/>
            <a:ext cx="2132856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24328" y="486916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221088"/>
            <a:ext cx="1547217" cy="233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276872"/>
            <a:ext cx="1979265" cy="165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280242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3501008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   Наскальные рисунки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1340768"/>
            <a:ext cx="3851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  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995489" cy="271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3241991" cy="231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3613" y="260648"/>
            <a:ext cx="3100387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3343200" cy="578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788024" y="980728"/>
            <a:ext cx="30963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Древние люди называли быка Алеф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717032"/>
            <a:ext cx="367543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2123728" cy="3127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61048"/>
            <a:ext cx="55530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933056"/>
            <a:ext cx="2373170" cy="238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260648"/>
            <a:ext cx="356209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99793" y="1628800"/>
            <a:ext cx="2376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Глиняные таблички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226619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99498"/>
            <a:ext cx="3772554" cy="2258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404664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Папирус  (Египет)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08720"/>
            <a:ext cx="4239283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FFF0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2561</TotalTime>
  <Words>621</Words>
  <Application>Microsoft Office PowerPoint</Application>
  <PresentationFormat>Экран (4:3)</PresentationFormat>
  <Paragraphs>110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Ольга</cp:lastModifiedBy>
  <cp:revision>297</cp:revision>
  <dcterms:modified xsi:type="dcterms:W3CDTF">2023-07-16T04:05:55Z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1873139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