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9" r:id="rId4"/>
    <p:sldId id="271" r:id="rId5"/>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7/16/2023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7/16/2023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7/16/2023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7/16/2023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7/16/2023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AF463A-BC7C-46EE-9F1E-7F377CCA4891}" type="datetimeFigureOut">
              <a:rPr lang="en-US" smtClean="0"/>
              <a:pPr/>
              <a:t>7/16/2023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AF463A-BC7C-46EE-9F1E-7F377CCA4891}" type="datetimeFigureOut">
              <a:rPr lang="en-US" smtClean="0"/>
              <a:pPr/>
              <a:t>7/16/2023</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AF463A-BC7C-46EE-9F1E-7F377CCA4891}" type="datetimeFigureOut">
              <a:rPr lang="en-US" smtClean="0"/>
              <a:pPr/>
              <a:t>7/16/2023</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7/16/2023</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7/16/2023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7/16/2023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7/16/2023</a:t>
            </a:fld>
            <a:endParaRPr lang="en-US"/>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solidFill>
                  <a:schemeClr val="tx2"/>
                </a:solidFill>
              </a:rPr>
              <a:t>МАСТЕР-КЛАСС</a:t>
            </a:r>
            <a:endParaRPr lang="ru-RU" b="1" dirty="0">
              <a:solidFill>
                <a:schemeClr val="tx2"/>
              </a:solidFill>
            </a:endParaRPr>
          </a:p>
        </p:txBody>
      </p:sp>
      <p:sp>
        <p:nvSpPr>
          <p:cNvPr id="3" name="Подзаголовок 2"/>
          <p:cNvSpPr>
            <a:spLocks noGrp="1"/>
          </p:cNvSpPr>
          <p:nvPr>
            <p:ph type="subTitle" idx="1"/>
          </p:nvPr>
        </p:nvSpPr>
        <p:spPr/>
        <p:txBody>
          <a:bodyPr>
            <a:normAutofit/>
          </a:bodyPr>
          <a:lstStyle/>
          <a:p>
            <a:r>
              <a:rPr lang="ru-RU" b="1" dirty="0" smtClean="0">
                <a:solidFill>
                  <a:srgbClr val="FF0000"/>
                </a:solidFill>
                <a:latin typeface="Franklin Gothic Heavy" pitchFamily="34" charset="0"/>
              </a:rPr>
              <a:t>Мастер - класс</a:t>
            </a:r>
          </a:p>
          <a:p>
            <a:r>
              <a:rPr lang="ru-RU" b="1" dirty="0" smtClean="0">
                <a:solidFill>
                  <a:srgbClr val="FF0000"/>
                </a:solidFill>
                <a:latin typeface="Franklin Gothic Heavy" pitchFamily="34" charset="0"/>
              </a:rPr>
              <a:t>«</a:t>
            </a:r>
            <a:r>
              <a:rPr lang="ru-RU" b="1" dirty="0" smtClean="0">
                <a:solidFill>
                  <a:srgbClr val="FF0000"/>
                </a:solidFill>
                <a:latin typeface="Arial Black" pitchFamily="34" charset="0"/>
              </a:rPr>
              <a:t>Кукла Купавка</a:t>
            </a:r>
            <a:r>
              <a:rPr lang="ru-RU" b="1" dirty="0" smtClean="0">
                <a:solidFill>
                  <a:srgbClr val="FF0000"/>
                </a:solidFill>
                <a:latin typeface="Franklin Gothic Heavy" pitchFamily="34" charset="0"/>
              </a:rPr>
              <a:t>»</a:t>
            </a:r>
            <a:endParaRPr lang="ru-RU" b="1" dirty="0" smtClean="0">
              <a:solidFill>
                <a:srgbClr val="FF0000"/>
              </a:solidFill>
              <a:latin typeface="Franklin Gothic Heavy" pitchFamily="34" charset="0"/>
            </a:endParaRPr>
          </a:p>
          <a:p>
            <a:pPr algn="r"/>
            <a:r>
              <a:rPr lang="ru-RU" sz="1600" dirty="0" smtClean="0">
                <a:solidFill>
                  <a:schemeClr val="tx1"/>
                </a:solidFill>
                <a:latin typeface="Franklin Gothic Heavy" pitchFamily="34" charset="0"/>
              </a:rPr>
              <a:t>Воспитатель: </a:t>
            </a:r>
            <a:r>
              <a:rPr lang="ru-RU" sz="1600" dirty="0" err="1" smtClean="0">
                <a:solidFill>
                  <a:schemeClr val="tx1"/>
                </a:solidFill>
                <a:latin typeface="Franklin Gothic Heavy" pitchFamily="34" charset="0"/>
              </a:rPr>
              <a:t>Андрецова</a:t>
            </a:r>
            <a:r>
              <a:rPr lang="ru-RU" sz="1600" dirty="0" smtClean="0">
                <a:solidFill>
                  <a:schemeClr val="tx1"/>
                </a:solidFill>
                <a:latin typeface="Franklin Gothic Heavy" pitchFamily="34" charset="0"/>
              </a:rPr>
              <a:t> Н.Ю.</a:t>
            </a:r>
            <a:endParaRPr lang="ru-RU" sz="1600" dirty="0">
              <a:solidFill>
                <a:schemeClr val="tx1"/>
              </a:solidFill>
              <a:latin typeface="Franklin Gothic Heavy" pitchFamily="34" charset="0"/>
            </a:endParaRPr>
          </a:p>
        </p:txBody>
      </p:sp>
      <p:pic>
        <p:nvPicPr>
          <p:cNvPr id="4" name="Picture 6"/>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122" name="AutoShape 2" descr="Самые крутые идеи массажных ковриков для детей своими руками"/>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124" name="AutoShape 4" descr="Самые крутые идеи массажных ковриков для детей своими руками"/>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098" name="AutoShape 2" descr="Самые крутые идеи массажных ковриков для детей своими руками"/>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8" name="Picture 4" descr="Запуск куклы в воду"/>
          <p:cNvPicPr>
            <a:picLocks noChangeAspect="1" noChangeArrowheads="1"/>
          </p:cNvPicPr>
          <p:nvPr/>
        </p:nvPicPr>
        <p:blipFill>
          <a:blip r:embed="rId3"/>
          <a:srcRect/>
          <a:stretch>
            <a:fillRect/>
          </a:stretch>
        </p:blipFill>
        <p:spPr bwMode="auto">
          <a:xfrm>
            <a:off x="2667000" y="457200"/>
            <a:ext cx="3657600" cy="20574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74638"/>
            <a:ext cx="7620000" cy="5973762"/>
          </a:xfrm>
        </p:spPr>
        <p:txBody>
          <a:bodyPr>
            <a:normAutofit fontScale="90000"/>
          </a:bodyPr>
          <a:lstStyle/>
          <a:p>
            <a:pPr algn="l"/>
            <a:r>
              <a:rPr lang="ru-RU" sz="2000" b="1" dirty="0" smtClean="0"/>
              <a:t/>
            </a:r>
            <a:br>
              <a:rPr lang="ru-RU" sz="2000" b="1" dirty="0" smtClean="0"/>
            </a:br>
            <a:r>
              <a:rPr lang="ru-RU" sz="1800" dirty="0" smtClean="0"/>
              <a:t>Купавка </a:t>
            </a:r>
            <a:r>
              <a:rPr lang="ru-RU" sz="1800" dirty="0" smtClean="0"/>
              <a:t>— обрядовая кукла, которая делалась накануне дней </a:t>
            </a:r>
            <a:r>
              <a:rPr lang="ru-RU" sz="1800" dirty="0" err="1" smtClean="0"/>
              <a:t>Ивана-Купала</a:t>
            </a:r>
            <a:r>
              <a:rPr lang="ru-RU" sz="1800" dirty="0" smtClean="0"/>
              <a:t> и Аграфены Купальницы. Эти праздники дошли до нас с языческих времен. Купавка — это тряпичная кукла в народном ярком костюме — сарафане и рубашке. На голове у нее завязывали платок, надевали ей очелье или венок. На руки прикрепляли множество лент, тесемок или ниток, обязательно ярких, чтобы обращать на себя внимание. Они символизировали желания молодой девушки, сделавшей </a:t>
            </a:r>
            <a:r>
              <a:rPr lang="ru-RU" sz="1800" dirty="0" smtClean="0"/>
              <a:t>игрушку.</a:t>
            </a:r>
            <a:r>
              <a:rPr lang="ru-RU" sz="1800" dirty="0" smtClean="0"/>
              <a:t>  Кукла Купавка — оберег для женщин, знакомый с дохристианских дней. Если ее правильно сделать и использовать, она принесет радость и удачу в дом, поможет сохранить здоровье, приведет жениха молодой девушке. </a:t>
            </a:r>
            <a:r>
              <a:rPr lang="ru-RU" sz="1800" dirty="0" smtClean="0"/>
              <a:t/>
            </a:r>
            <a:br>
              <a:rPr lang="ru-RU" sz="1800" dirty="0" smtClean="0"/>
            </a:br>
            <a:r>
              <a:rPr lang="ru-RU" sz="1800" dirty="0" smtClean="0"/>
              <a:t/>
            </a:r>
            <a:br>
              <a:rPr lang="ru-RU" sz="1800" dirty="0" smtClean="0"/>
            </a:br>
            <a:r>
              <a:rPr lang="ru-RU" sz="2000" dirty="0" smtClean="0"/>
              <a:t/>
            </a:r>
            <a:br>
              <a:rPr lang="ru-RU" sz="2000" dirty="0" smtClean="0"/>
            </a:br>
            <a:r>
              <a:rPr lang="ru-RU" sz="2000" b="1" dirty="0" smtClean="0"/>
              <a:t>Цель:</a:t>
            </a:r>
            <a:r>
              <a:rPr lang="ru-RU" sz="2000" dirty="0" smtClean="0"/>
              <a:t> распространение и передача педагогического опыта, обучение приемам изготовления </a:t>
            </a:r>
            <a:r>
              <a:rPr lang="ru-RU" sz="2000" dirty="0" smtClean="0"/>
              <a:t>«</a:t>
            </a:r>
            <a:r>
              <a:rPr lang="ru-RU" sz="2000" dirty="0" smtClean="0"/>
              <a:t>Куклы Купавки</a:t>
            </a:r>
            <a:r>
              <a:rPr lang="ru-RU" sz="2000" dirty="0" smtClean="0"/>
              <a:t>».</a:t>
            </a:r>
            <a:r>
              <a:rPr lang="ru-RU" sz="2000" dirty="0" smtClean="0"/>
              <a:t/>
            </a:r>
            <a:br>
              <a:rPr lang="ru-RU" sz="2000" dirty="0" smtClean="0"/>
            </a:br>
            <a:r>
              <a:rPr lang="ru-RU" sz="2000" b="1" dirty="0" smtClean="0"/>
              <a:t>Задачи:</a:t>
            </a:r>
            <a:r>
              <a:rPr lang="ru-RU" sz="2000" dirty="0" smtClean="0"/>
              <a:t/>
            </a:r>
            <a:br>
              <a:rPr lang="ru-RU" sz="2000" dirty="0" smtClean="0"/>
            </a:br>
            <a:r>
              <a:rPr lang="ru-RU" sz="2000" dirty="0" smtClean="0"/>
              <a:t>- Повышение профессионального мастерства педагогов;</a:t>
            </a:r>
            <a:br>
              <a:rPr lang="ru-RU" sz="2000" dirty="0" smtClean="0"/>
            </a:br>
            <a:r>
              <a:rPr lang="ru-RU" sz="2000" dirty="0" smtClean="0"/>
              <a:t>- Знакомство педагогов и родителей с приемами изготовления </a:t>
            </a:r>
            <a:r>
              <a:rPr lang="ru-RU" sz="2000" dirty="0" smtClean="0"/>
              <a:t>«</a:t>
            </a:r>
            <a:r>
              <a:rPr lang="ru-RU" sz="2000" dirty="0" smtClean="0"/>
              <a:t>Куклы Купавки</a:t>
            </a:r>
            <a:r>
              <a:rPr lang="ru-RU" sz="2000" dirty="0" smtClean="0"/>
              <a:t>».</a:t>
            </a:r>
            <a:r>
              <a:rPr lang="ru-RU" sz="2000" dirty="0" smtClean="0"/>
              <a:t/>
            </a:r>
            <a:br>
              <a:rPr lang="ru-RU" sz="2000" dirty="0" smtClean="0"/>
            </a:br>
            <a:r>
              <a:rPr lang="ru-RU" sz="1800" b="1" dirty="0" smtClean="0">
                <a:latin typeface="Arial Black" pitchFamily="34" charset="0"/>
              </a:rPr>
              <a:t/>
            </a:r>
            <a:br>
              <a:rPr lang="ru-RU" sz="1800" b="1" dirty="0" smtClean="0">
                <a:latin typeface="Arial Black" pitchFamily="34" charset="0"/>
              </a:rPr>
            </a:br>
            <a:endParaRPr lang="ru-RU" sz="1800" b="1" dirty="0">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068762"/>
          </a:xfrm>
        </p:spPr>
        <p:txBody>
          <a:bodyPr>
            <a:noAutofit/>
          </a:bodyPr>
          <a:lstStyle/>
          <a:p>
            <a:pPr algn="l"/>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Для </a:t>
            </a:r>
            <a:r>
              <a:rPr lang="ru-RU" sz="1800" b="1" dirty="0" smtClean="0">
                <a:latin typeface="Arial Black" pitchFamily="34" charset="0"/>
              </a:rPr>
              <a:t>изготовления танка нам </a:t>
            </a:r>
            <a:r>
              <a:rPr lang="ru-RU" sz="1800" b="1" dirty="0" smtClean="0">
                <a:latin typeface="Arial Black" pitchFamily="34" charset="0"/>
              </a:rPr>
              <a:t>потребуется:</a:t>
            </a:r>
            <a:r>
              <a:rPr lang="ru-RU" sz="1800" b="1" dirty="0" smtClean="0">
                <a:latin typeface="Arial Black" pitchFamily="34" charset="0"/>
              </a:rPr>
              <a:t> </a:t>
            </a:r>
            <a:r>
              <a:rPr lang="ru-RU" sz="1800" b="1" dirty="0" smtClean="0">
                <a:latin typeface="Arial Black" pitchFamily="34" charset="0"/>
              </a:rPr>
              <a:t/>
            </a:r>
            <a:br>
              <a:rPr lang="ru-RU" sz="1800" b="1" dirty="0" smtClean="0">
                <a:latin typeface="Arial Black" pitchFamily="34" charset="0"/>
              </a:rPr>
            </a:br>
            <a:r>
              <a:rPr lang="ru-RU" sz="2000" b="1" dirty="0" smtClean="0"/>
              <a:t>1. 2 березовые </a:t>
            </a:r>
            <a:r>
              <a:rPr lang="ru-RU" sz="2000" b="1" dirty="0" smtClean="0"/>
              <a:t>ветки для тела и рук. Одна должна быть длиннее другой</a:t>
            </a:r>
            <a:r>
              <a:rPr lang="ru-RU" sz="2000" b="1" dirty="0" smtClean="0"/>
              <a:t>.</a:t>
            </a:r>
            <a:br>
              <a:rPr lang="ru-RU" sz="2000" b="1" dirty="0" smtClean="0"/>
            </a:br>
            <a:r>
              <a:rPr lang="ru-RU" sz="2000" b="1" dirty="0" smtClean="0"/>
              <a:t>2. Лоскут </a:t>
            </a:r>
            <a:r>
              <a:rPr lang="ru-RU" sz="2000" b="1" dirty="0" smtClean="0"/>
              <a:t>ткани для лица и рук белого или телесного цвета, примерно 25*25 см</a:t>
            </a:r>
            <a:r>
              <a:rPr lang="ru-RU" sz="2000" b="1" dirty="0" smtClean="0"/>
              <a:t>.</a:t>
            </a:r>
            <a:br>
              <a:rPr lang="ru-RU" sz="2000" b="1" dirty="0" smtClean="0"/>
            </a:br>
            <a:r>
              <a:rPr lang="ru-RU" sz="2000" b="1" dirty="0" smtClean="0"/>
              <a:t>3. Яркую </a:t>
            </a:r>
            <a:r>
              <a:rPr lang="ru-RU" sz="2000" b="1" dirty="0" smtClean="0"/>
              <a:t>ткань для юбки 10*20 см</a:t>
            </a:r>
            <a:r>
              <a:rPr lang="ru-RU" sz="2000" b="1" dirty="0" smtClean="0"/>
              <a:t>.</a:t>
            </a:r>
            <a:br>
              <a:rPr lang="ru-RU" sz="2000" b="1" dirty="0" smtClean="0"/>
            </a:br>
            <a:r>
              <a:rPr lang="ru-RU" sz="2000" b="1" dirty="0" smtClean="0"/>
              <a:t>4. Тесемки </a:t>
            </a:r>
            <a:r>
              <a:rPr lang="ru-RU" sz="2000" b="1" dirty="0" smtClean="0"/>
              <a:t>для лямок от сарафана</a:t>
            </a:r>
            <a:r>
              <a:rPr lang="ru-RU" sz="2000" b="1" dirty="0" smtClean="0"/>
              <a:t>.</a:t>
            </a:r>
            <a:br>
              <a:rPr lang="ru-RU" sz="2000" b="1" dirty="0" smtClean="0"/>
            </a:br>
            <a:r>
              <a:rPr lang="ru-RU" sz="2000" b="1" dirty="0" smtClean="0"/>
              <a:t>5. Вату </a:t>
            </a:r>
            <a:r>
              <a:rPr lang="ru-RU" sz="2000" b="1" dirty="0" smtClean="0"/>
              <a:t>для набивания головы и рук</a:t>
            </a:r>
            <a:r>
              <a:rPr lang="ru-RU" sz="2000" b="1" dirty="0" smtClean="0"/>
              <a:t>.</a:t>
            </a:r>
            <a:br>
              <a:rPr lang="ru-RU" sz="2000" b="1" dirty="0" smtClean="0"/>
            </a:br>
            <a:r>
              <a:rPr lang="ru-RU" sz="2000" b="1" dirty="0" smtClean="0"/>
              <a:t>6. Веревки </a:t>
            </a:r>
            <a:r>
              <a:rPr lang="ru-RU" sz="2000" b="1" dirty="0" smtClean="0"/>
              <a:t>или ленты разных цветов для закрепления на рукавах Купавки</a:t>
            </a:r>
            <a:r>
              <a:rPr lang="ru-RU" sz="2000" b="1" dirty="0" smtClean="0"/>
              <a:t>.</a:t>
            </a:r>
            <a:br>
              <a:rPr lang="ru-RU" sz="2000" b="1" dirty="0" smtClean="0"/>
            </a:br>
            <a:r>
              <a:rPr lang="ru-RU" sz="2000" b="1" dirty="0" smtClean="0"/>
              <a:t>7. Яркую </a:t>
            </a:r>
            <a:r>
              <a:rPr lang="ru-RU" sz="2000" b="1" dirty="0" smtClean="0"/>
              <a:t>тесьму, ткань или цветы для украшения </a:t>
            </a:r>
            <a:r>
              <a:rPr lang="ru-RU" sz="2000" b="1" dirty="0" smtClean="0"/>
              <a:t>головы.</a:t>
            </a: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b="1" dirty="0" smtClean="0"/>
              <a:t/>
            </a:r>
            <a:br>
              <a:rPr lang="ru-RU" sz="2000" b="1" dirty="0" smtClean="0"/>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endParaRPr lang="ru-RU" sz="1800" b="1" dirty="0">
              <a:latin typeface="Arial Black"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449762"/>
          </a:xfrm>
        </p:spPr>
        <p:txBody>
          <a:bodyPr>
            <a:noAutofit/>
          </a:bodyPr>
          <a:lstStyle/>
          <a:p>
            <a:pPr algn="l"/>
            <a:r>
              <a:rPr lang="ru-RU" sz="2000" b="1" dirty="0" smtClean="0">
                <a:latin typeface="Arial Black" pitchFamily="34" charset="0"/>
              </a:rPr>
              <a:t/>
            </a:r>
            <a:br>
              <a:rPr lang="ru-RU" sz="2000" b="1" dirty="0" smtClean="0">
                <a:latin typeface="Arial Black" pitchFamily="34" charset="0"/>
              </a:rPr>
            </a:br>
            <a:r>
              <a:rPr lang="ru-RU" sz="2000" b="1" dirty="0" smtClean="0">
                <a:latin typeface="Arial Black" pitchFamily="34" charset="0"/>
              </a:rPr>
              <a:t/>
            </a:r>
            <a:br>
              <a:rPr lang="ru-RU" sz="2000" b="1" dirty="0" smtClean="0">
                <a:latin typeface="Arial Black" pitchFamily="34" charset="0"/>
              </a:rPr>
            </a:br>
            <a:r>
              <a:rPr lang="ru-RU" sz="2000" b="1" dirty="0" smtClean="0">
                <a:latin typeface="Arial Black" pitchFamily="34" charset="0"/>
              </a:rPr>
              <a:t/>
            </a:r>
            <a:br>
              <a:rPr lang="ru-RU" sz="2000" b="1" dirty="0" smtClean="0">
                <a:latin typeface="Arial Black" pitchFamily="34" charset="0"/>
              </a:rPr>
            </a:br>
            <a:r>
              <a:rPr lang="ru-RU" sz="2000" b="1" dirty="0" smtClean="0">
                <a:latin typeface="Arial Black" pitchFamily="34" charset="0"/>
              </a:rPr>
              <a:t/>
            </a:r>
            <a:br>
              <a:rPr lang="ru-RU" sz="2000" b="1" dirty="0" smtClean="0">
                <a:latin typeface="Arial Black" pitchFamily="34" charset="0"/>
              </a:rPr>
            </a:br>
            <a:r>
              <a:rPr lang="ru-RU" sz="2000" b="1" dirty="0" smtClean="0">
                <a:latin typeface="Arial Black" pitchFamily="34" charset="0"/>
              </a:rPr>
              <a:t/>
            </a:r>
            <a:br>
              <a:rPr lang="ru-RU" sz="2000" b="1" dirty="0" smtClean="0">
                <a:latin typeface="Arial Black" pitchFamily="34" charset="0"/>
              </a:rPr>
            </a:br>
            <a:r>
              <a:rPr lang="ru-RU" sz="2000" dirty="0" smtClean="0">
                <a:latin typeface="Arial Black" pitchFamily="34" charset="0"/>
              </a:rPr>
              <a:t>Ход работ:</a:t>
            </a:r>
            <a:r>
              <a:rPr lang="ru-RU" sz="2000" b="1" dirty="0" smtClean="0">
                <a:latin typeface="Arial Black" pitchFamily="34" charset="0"/>
              </a:rPr>
              <a:t/>
            </a:r>
            <a:br>
              <a:rPr lang="ru-RU" sz="2000" b="1" dirty="0" smtClean="0">
                <a:latin typeface="Arial Black" pitchFamily="34" charset="0"/>
              </a:rPr>
            </a:br>
            <a:r>
              <a:rPr lang="ru-RU" sz="1800" b="1" dirty="0" smtClean="0"/>
              <a:t> </a:t>
            </a:r>
            <a:r>
              <a:rPr lang="ru-RU" sz="1800" b="1" dirty="0" smtClean="0"/>
              <a:t>Первым делом создать каркас. Для этого сложить березовые ветки перпендикулярно друг другу, так, чтобы верхняя часть более длинной была короче нижней. Прутья перевязать красной </a:t>
            </a:r>
            <a:r>
              <a:rPr lang="ru-RU" sz="1800" b="1" dirty="0" smtClean="0"/>
              <a:t>ниткой.</a:t>
            </a:r>
            <a:br>
              <a:rPr lang="ru-RU" sz="1800" b="1" dirty="0" smtClean="0"/>
            </a:br>
            <a:r>
              <a:rPr lang="ru-RU" sz="1800" b="1" dirty="0" smtClean="0"/>
              <a:t>Намотать </a:t>
            </a:r>
            <a:r>
              <a:rPr lang="ru-RU" sz="1800" b="1" dirty="0" smtClean="0"/>
              <a:t>кусок ваты на конец ветки, где будет голова. Покрыть ее тканью, предназначенной для лица и тела. Складки должны быть по бокам, на лице ткань распрямить. Обмотать куклу ниткой в месте </a:t>
            </a:r>
            <a:r>
              <a:rPr lang="ru-RU" sz="1800" b="1" dirty="0" smtClean="0"/>
              <a:t>шеи.</a:t>
            </a:r>
            <a:br>
              <a:rPr lang="ru-RU" sz="1800" b="1" dirty="0" smtClean="0"/>
            </a:br>
            <a:r>
              <a:rPr lang="ru-RU" sz="1800" b="1" dirty="0" smtClean="0"/>
              <a:t>Чтобы </a:t>
            </a:r>
            <a:r>
              <a:rPr lang="ru-RU" sz="1800" b="1" dirty="0" smtClean="0"/>
              <a:t>сделать руки, прикрепить небольшие куски ваты на концы короткой ветки. Покрыть их тканью, из которой сделана голова. Кулаки обмотать </a:t>
            </a:r>
            <a:r>
              <a:rPr lang="ru-RU" sz="1800" b="1" dirty="0" smtClean="0"/>
              <a:t>ниткой. Закрепить </a:t>
            </a:r>
            <a:r>
              <a:rPr lang="ru-RU" sz="1800" b="1" dirty="0" smtClean="0"/>
              <a:t>лямки для сарафана из яркой тесьмы на плечах, на талии обвязать ниткой</a:t>
            </a:r>
            <a:r>
              <a:rPr lang="ru-RU" sz="1800" b="1" dirty="0" smtClean="0"/>
              <a:t>. </a:t>
            </a:r>
            <a:br>
              <a:rPr lang="ru-RU" sz="1800" b="1" dirty="0" smtClean="0"/>
            </a:br>
            <a:r>
              <a:rPr lang="ru-RU" sz="1800" b="1" dirty="0" smtClean="0"/>
              <a:t>Надеть </a:t>
            </a:r>
            <a:r>
              <a:rPr lang="ru-RU" sz="1800" b="1" dirty="0" smtClean="0"/>
              <a:t>юбку, закрепить на талии ниткой</a:t>
            </a:r>
            <a:r>
              <a:rPr lang="ru-RU" sz="1800" b="1" dirty="0" smtClean="0"/>
              <a:t>.</a:t>
            </a:r>
            <a:br>
              <a:rPr lang="ru-RU" sz="1800" b="1" dirty="0" smtClean="0"/>
            </a:br>
            <a:r>
              <a:rPr lang="ru-RU" sz="1800" b="1" dirty="0" smtClean="0"/>
              <a:t>Украсить </a:t>
            </a:r>
            <a:r>
              <a:rPr lang="ru-RU" sz="1800" b="1" dirty="0" smtClean="0"/>
              <a:t>голову платком, цветами или </a:t>
            </a:r>
            <a:r>
              <a:rPr lang="ru-RU" sz="1800" b="1" dirty="0" smtClean="0"/>
              <a:t>тесьмой.</a:t>
            </a:r>
            <a:br>
              <a:rPr lang="ru-RU" sz="1800" b="1" dirty="0" smtClean="0"/>
            </a:br>
            <a:r>
              <a:rPr lang="ru-RU" sz="1800" b="1" dirty="0" smtClean="0"/>
              <a:t>Привязать </a:t>
            </a:r>
            <a:r>
              <a:rPr lang="ru-RU" sz="1800" b="1" dirty="0" smtClean="0"/>
              <a:t>яркие ленты или нити на руки </a:t>
            </a:r>
            <a:r>
              <a:rPr lang="ru-RU" sz="1800" b="1" dirty="0" smtClean="0"/>
              <a:t>куклы.</a:t>
            </a: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endParaRPr lang="ru-RU" sz="2000" b="1" dirty="0"/>
          </a:p>
        </p:txBody>
      </p:sp>
      <p:pic>
        <p:nvPicPr>
          <p:cNvPr id="2050" name="Picture 2" descr="Кукла-оберег"/>
          <p:cNvPicPr>
            <a:picLocks noChangeAspect="1" noChangeArrowheads="1"/>
          </p:cNvPicPr>
          <p:nvPr/>
        </p:nvPicPr>
        <p:blipFill>
          <a:blip r:embed="rId2"/>
          <a:srcRect/>
          <a:stretch>
            <a:fillRect/>
          </a:stretch>
        </p:blipFill>
        <p:spPr bwMode="auto">
          <a:xfrm>
            <a:off x="2057400" y="4343400"/>
            <a:ext cx="4741333" cy="228600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311</TotalTime>
  <Words>13</Words>
  <Application>Microsoft Office PowerPoint</Application>
  <PresentationFormat>Экран (4:3)</PresentationFormat>
  <Paragraphs>7</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МАСТЕР-КЛАСС</vt:lpstr>
      <vt:lpstr> Купавка — обрядовая кукла, которая делалась накануне дней Ивана-Купала и Аграфены Купальницы. Эти праздники дошли до нас с языческих времен. Купавка — это тряпичная кукла в народном ярком костюме — сарафане и рубашке. На голове у нее завязывали платок, надевали ей очелье или венок. На руки прикрепляли множество лент, тесемок или ниток, обязательно ярких, чтобы обращать на себя внимание. Они символизировали желания молодой девушки, сделавшей игрушку.  Кукла Купавка — оберег для женщин, знакомый с дохристианских дней. Если ее правильно сделать и использовать, она принесет радость и удачу в дом, поможет сохранить здоровье, приведет жениха молодой девушке.    Цель: распространение и передача педагогического опыта, обучение приемам изготовления «Куклы Купавки». Задачи: - Повышение профессионального мастерства педагогов; - Знакомство педагогов и родителей с приемами изготовления «Куклы Купавки».  </vt:lpstr>
      <vt:lpstr>        Для изготовления танка нам потребуется:  1. 2 березовые ветки для тела и рук. Одна должна быть длиннее другой. 2. Лоскут ткани для лица и рук белого или телесного цвета, примерно 25*25 см. 3. Яркую ткань для юбки 10*20 см. 4. Тесемки для лямок от сарафана. 5. Вату для набивания головы и рук. 6. Веревки или ленты разных цветов для закрепления на рукавах Купавки. 7. Яркую тесьму, ткань или цветы для украшения головы.         </vt:lpstr>
      <vt:lpstr>     Ход работ:  Первым делом создать каркас. Для этого сложить березовые ветки перпендикулярно друг другу, так, чтобы верхняя часть более длинной была короче нижней. Прутья перевязать красной ниткой. Намотать кусок ваты на конец ветки, где будет голова. Покрыть ее тканью, предназначенной для лица и тела. Складки должны быть по бокам, на лице ткань распрямить. Обмотать куклу ниткой в месте шеи. Чтобы сделать руки, прикрепить небольшие куски ваты на концы короткой ветки. Покрыть их тканью, из которой сделана голова. Кулаки обмотать ниткой. Закрепить лямки для сарафана из яркой тесьмы на плечах, на талии обвязать ниткой.  Надеть юбку, закрепить на талии ниткой. Украсить голову платком, цветами или тесьмой. Привязать яркие ленты или нити на руки куклы.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МАСТЕР-КЛАСС</dc:title>
  <dc:creator>Наталья</dc:creator>
  <cp:lastModifiedBy>nemesis2017@yandex.ru</cp:lastModifiedBy>
  <cp:revision>41</cp:revision>
  <dcterms:created xsi:type="dcterms:W3CDTF">2017-11-26T08:05:00Z</dcterms:created>
  <dcterms:modified xsi:type="dcterms:W3CDTF">2023-07-16T09:33:02Z</dcterms:modified>
</cp:coreProperties>
</file>