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8"/>
  </p:notesMasterIdLst>
  <p:sldIdLst>
    <p:sldId id="264" r:id="rId2"/>
    <p:sldId id="256" r:id="rId3"/>
    <p:sldId id="268" r:id="rId4"/>
    <p:sldId id="269" r:id="rId5"/>
    <p:sldId id="270" r:id="rId6"/>
    <p:sldId id="277" r:id="rId7"/>
    <p:sldId id="280" r:id="rId8"/>
    <p:sldId id="282" r:id="rId9"/>
    <p:sldId id="281" r:id="rId10"/>
    <p:sldId id="278" r:id="rId11"/>
    <p:sldId id="283" r:id="rId12"/>
    <p:sldId id="271" r:id="rId13"/>
    <p:sldId id="292" r:id="rId14"/>
    <p:sldId id="294" r:id="rId15"/>
    <p:sldId id="288" r:id="rId16"/>
    <p:sldId id="296" r:id="rId17"/>
    <p:sldId id="260" r:id="rId18"/>
    <p:sldId id="297" r:id="rId19"/>
    <p:sldId id="298" r:id="rId20"/>
    <p:sldId id="261" r:id="rId21"/>
    <p:sldId id="299" r:id="rId22"/>
    <p:sldId id="262" r:id="rId23"/>
    <p:sldId id="300" r:id="rId24"/>
    <p:sldId id="301" r:id="rId25"/>
    <p:sldId id="302" r:id="rId26"/>
    <p:sldId id="30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B6BF6A-2955-4C54-9E14-1C978063167C}" type="datetimeFigureOut">
              <a:rPr lang="ru-RU" smtClean="0"/>
              <a:pPr/>
              <a:t>15.07.2023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1BD0B-5F71-4E99-BE5E-A089AF80E9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4324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1BD0B-5F71-4E99-BE5E-A089AF80E973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2268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1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85852" y="1785210"/>
            <a:ext cx="5286412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i="1" dirty="0" smtClean="0"/>
              <a:t>Результативность </a:t>
            </a:r>
            <a:r>
              <a:rPr lang="ru-RU" sz="2800" i="1" dirty="0"/>
              <a:t>деятельности  </a:t>
            </a:r>
            <a:r>
              <a:rPr lang="ru-RU" sz="2800" i="1" dirty="0" smtClean="0"/>
              <a:t>руководителя</a:t>
            </a:r>
          </a:p>
          <a:p>
            <a:pPr algn="ctr"/>
            <a:r>
              <a:rPr lang="ru-RU" sz="28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МБОУ СОШ №22</a:t>
            </a:r>
          </a:p>
          <a:p>
            <a:pPr algn="ctr"/>
            <a:endParaRPr lang="ru-RU" sz="2800" b="1" cap="none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хим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85060">
            <a:off x="3495523" y="3285776"/>
            <a:ext cx="2880319" cy="21602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8" descr="F:\информати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14171">
            <a:off x="5805435" y="366093"/>
            <a:ext cx="2530080" cy="1897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2012-12-26 10.39.0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704724">
            <a:off x="141686" y="520204"/>
            <a:ext cx="1763688" cy="1573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2012-12-26 10.39.4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1" y="3415628"/>
            <a:ext cx="3474213" cy="2605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мокруша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29388" y="2357430"/>
            <a:ext cx="2483768" cy="1862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2012-12-26 10.37.0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243546">
            <a:off x="6225293" y="4558361"/>
            <a:ext cx="2844349" cy="22017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7"/>
            <a:ext cx="7702624" cy="2232247"/>
          </a:xfrm>
        </p:spPr>
        <p:txBody>
          <a:bodyPr>
            <a:normAutofit/>
          </a:bodyPr>
          <a:lstStyle/>
          <a:p>
            <a:r>
              <a:rPr lang="ru-RU" sz="2400" i="1" dirty="0"/>
              <a:t>Качество образования</a:t>
            </a:r>
            <a:br>
              <a:rPr lang="ru-RU" sz="2400" i="1" dirty="0"/>
            </a:br>
            <a:r>
              <a:rPr lang="ru-RU" sz="2400" i="1" dirty="0"/>
              <a:t/>
            </a:r>
            <a:br>
              <a:rPr lang="ru-RU" sz="2400" i="1" dirty="0"/>
            </a:br>
            <a:r>
              <a:rPr lang="ru-RU" sz="2400" i="1" dirty="0"/>
              <a:t>1.2. </a:t>
            </a:r>
            <a:r>
              <a:rPr lang="ru-RU" sz="2400" i="1" dirty="0" smtClean="0"/>
              <a:t>Учащиеся </a:t>
            </a:r>
            <a:r>
              <a:rPr lang="ru-RU" sz="2400" i="1" dirty="0"/>
              <a:t>– </a:t>
            </a:r>
            <a:r>
              <a:rPr lang="ru-RU" sz="2400" i="1" dirty="0" smtClean="0"/>
              <a:t>призеры муниципального уровня </a:t>
            </a:r>
            <a:br>
              <a:rPr lang="ru-RU" sz="2400" i="1" dirty="0" smtClean="0"/>
            </a:br>
            <a:r>
              <a:rPr lang="ru-RU" sz="2400" i="1" dirty="0" smtClean="0"/>
              <a:t>2022-2023 </a:t>
            </a:r>
            <a:r>
              <a:rPr lang="ru-RU" sz="2400" i="1" dirty="0"/>
              <a:t>учебный  год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> 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96952"/>
            <a:ext cx="6944816" cy="288032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Муниципальный этап </a:t>
            </a:r>
            <a:r>
              <a:rPr lang="ru-RU" b="1" dirty="0" smtClean="0">
                <a:solidFill>
                  <a:schemeClr val="tx1"/>
                </a:solidFill>
              </a:rPr>
              <a:t>Всероссийской олимпиады «Технология успеха» – победитель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Команда «Первые»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387838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88974"/>
            <a:ext cx="8136904" cy="1371874"/>
          </a:xfrm>
        </p:spPr>
        <p:txBody>
          <a:bodyPr>
            <a:normAutofit fontScale="90000"/>
          </a:bodyPr>
          <a:lstStyle/>
          <a:p>
            <a:pPr algn="r"/>
            <a:r>
              <a:rPr lang="ru-RU" sz="2400" i="1" dirty="0"/>
              <a:t>Качество образования</a:t>
            </a:r>
            <a:br>
              <a:rPr lang="ru-RU" sz="2400" i="1" dirty="0"/>
            </a:br>
            <a:r>
              <a:rPr lang="ru-RU" sz="2400" i="1" dirty="0"/>
              <a:t/>
            </a:r>
            <a:br>
              <a:rPr lang="ru-RU" sz="2400" i="1" dirty="0"/>
            </a:br>
            <a:r>
              <a:rPr lang="ru-RU" sz="2400" i="1" dirty="0"/>
              <a:t>1.2. </a:t>
            </a:r>
            <a:r>
              <a:rPr lang="ru-RU" sz="2400" b="1" i="1" dirty="0" smtClean="0"/>
              <a:t>Учащиеся </a:t>
            </a:r>
            <a:r>
              <a:rPr lang="ru-RU" sz="2400" b="1" i="1" dirty="0"/>
              <a:t>– </a:t>
            </a:r>
            <a:r>
              <a:rPr lang="ru-RU" sz="2400" b="1" i="1" dirty="0" smtClean="0"/>
              <a:t>призеры  регионального уровня </a:t>
            </a:r>
            <a:br>
              <a:rPr lang="ru-RU" sz="2400" b="1" i="1" dirty="0" smtClean="0"/>
            </a:br>
            <a:r>
              <a:rPr lang="ru-RU" sz="2400" i="1" dirty="0" smtClean="0"/>
              <a:t>2022-2023 </a:t>
            </a:r>
            <a:r>
              <a:rPr lang="ru-RU" sz="2400" i="1" dirty="0"/>
              <a:t>учебный  год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> 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674428"/>
            <a:ext cx="7848872" cy="4167750"/>
          </a:xfrm>
        </p:spPr>
        <p:txBody>
          <a:bodyPr>
            <a:normAutofit/>
          </a:bodyPr>
          <a:lstStyle/>
          <a:p>
            <a:r>
              <a:rPr lang="ru-RU" sz="2800" b="1" dirty="0" err="1" smtClean="0">
                <a:solidFill>
                  <a:schemeClr val="tx1"/>
                </a:solidFill>
              </a:rPr>
              <a:t>Москаленко</a:t>
            </a:r>
            <a:r>
              <a:rPr lang="ru-RU" sz="2800" b="1" dirty="0" smtClean="0">
                <a:solidFill>
                  <a:schemeClr val="tx1"/>
                </a:solidFill>
              </a:rPr>
              <a:t> Елизавета – призер Всероссийской олимпиады школьников по литературе</a:t>
            </a:r>
            <a:endParaRPr lang="ru-RU" sz="2800" b="1" dirty="0">
              <a:solidFill>
                <a:schemeClr val="tx1"/>
              </a:solidFill>
            </a:endParaRP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3921319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7"/>
            <a:ext cx="7702624" cy="1800199"/>
          </a:xfrm>
        </p:spPr>
        <p:txBody>
          <a:bodyPr>
            <a:normAutofit fontScale="90000"/>
          </a:bodyPr>
          <a:lstStyle/>
          <a:p>
            <a:r>
              <a:rPr lang="ru-RU" sz="2400" i="1" dirty="0"/>
              <a:t>Качество образования</a:t>
            </a:r>
            <a:br>
              <a:rPr lang="ru-RU" sz="2400" i="1" dirty="0"/>
            </a:br>
            <a:r>
              <a:rPr lang="ru-RU" sz="2400" i="1" dirty="0"/>
              <a:t/>
            </a:r>
            <a:br>
              <a:rPr lang="ru-RU" sz="2400" i="1" dirty="0"/>
            </a:br>
            <a:r>
              <a:rPr lang="ru-RU" sz="2400" i="1" dirty="0"/>
              <a:t>1.2. </a:t>
            </a:r>
            <a:r>
              <a:rPr lang="ru-RU" sz="2400" i="1" dirty="0" smtClean="0"/>
              <a:t>Учащиеся </a:t>
            </a:r>
            <a:r>
              <a:rPr lang="ru-RU" sz="2400" i="1" dirty="0"/>
              <a:t>– </a:t>
            </a:r>
            <a:r>
              <a:rPr lang="ru-RU" sz="2400" i="1" dirty="0" smtClean="0"/>
              <a:t>призеры региональных олимпиад</a:t>
            </a:r>
            <a:r>
              <a:rPr lang="ru-RU" sz="2400" i="1" dirty="0"/>
              <a:t>, конкурсов, спортивных соревнований, </a:t>
            </a:r>
            <a:r>
              <a:rPr lang="ru-RU" sz="2400" i="1" dirty="0" smtClean="0"/>
              <a:t>конференций.</a:t>
            </a:r>
            <a:br>
              <a:rPr lang="ru-RU" sz="2400" i="1" dirty="0" smtClean="0"/>
            </a:br>
            <a:r>
              <a:rPr lang="ru-RU" sz="2400" i="1" dirty="0" smtClean="0"/>
              <a:t>2022-2023 </a:t>
            </a:r>
            <a:r>
              <a:rPr lang="ru-RU" sz="2400" i="1" dirty="0"/>
              <a:t>учебный  год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> 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564904"/>
            <a:ext cx="7232848" cy="307389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Федеральный заочный  </a:t>
            </a:r>
            <a:r>
              <a:rPr lang="ru-RU" b="1" dirty="0">
                <a:solidFill>
                  <a:schemeClr val="tx1"/>
                </a:solidFill>
              </a:rPr>
              <a:t>тур олимпиады по основам православной </a:t>
            </a:r>
            <a:r>
              <a:rPr lang="ru-RU" b="1" dirty="0" smtClean="0">
                <a:solidFill>
                  <a:schemeClr val="tx1"/>
                </a:solidFill>
              </a:rPr>
              <a:t>культуры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Шаповал Павел – диплом 2 степени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322774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800199"/>
          </a:xfrm>
        </p:spPr>
        <p:txBody>
          <a:bodyPr>
            <a:normAutofit fontScale="90000"/>
          </a:bodyPr>
          <a:lstStyle/>
          <a:p>
            <a:r>
              <a:rPr lang="ru-RU" sz="3100" i="1" dirty="0"/>
              <a:t>1.3. Результаты инновационной и методической деятельности ОУ, призовые места учителей в конкурсах, </a:t>
            </a:r>
            <a:r>
              <a:rPr lang="ru-RU" sz="3100" i="1" dirty="0" smtClean="0"/>
              <a:t>конференциях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2348880"/>
            <a:ext cx="770485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2800" u="sng" dirty="0"/>
              <a:t>Инновационная деятельность</a:t>
            </a:r>
            <a:r>
              <a:rPr lang="ru-RU" sz="2800" dirty="0" smtClean="0"/>
              <a:t>:</a:t>
            </a:r>
          </a:p>
          <a:p>
            <a:endParaRPr lang="ru-RU" sz="2800" dirty="0"/>
          </a:p>
          <a:p>
            <a:r>
              <a:rPr lang="ru-RU" sz="2800" dirty="0" smtClean="0"/>
              <a:t>федеральная </a:t>
            </a:r>
          </a:p>
          <a:p>
            <a:r>
              <a:rPr lang="ru-RU" sz="2800" dirty="0" smtClean="0"/>
              <a:t>экспериментальная </a:t>
            </a:r>
          </a:p>
          <a:p>
            <a:r>
              <a:rPr lang="ru-RU" sz="2800" dirty="0" smtClean="0"/>
              <a:t>площадка   «Самбо в школу»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612902"/>
            <a:ext cx="3738228" cy="5102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320886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800199"/>
          </a:xfrm>
        </p:spPr>
        <p:txBody>
          <a:bodyPr>
            <a:normAutofit fontScale="90000"/>
          </a:bodyPr>
          <a:lstStyle/>
          <a:p>
            <a:r>
              <a:rPr lang="ru-RU" sz="3100" i="1" dirty="0"/>
              <a:t>1.3. Результаты инновационной и методической деятельности ОУ, призовые места учителей в конкурсах, </a:t>
            </a:r>
            <a:r>
              <a:rPr lang="ru-RU" sz="3100" i="1" dirty="0" smtClean="0"/>
              <a:t>конференциях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2348880"/>
            <a:ext cx="7704856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2800" u="sng" dirty="0"/>
              <a:t>Наличие публикаций педагогических и руководящих работников</a:t>
            </a:r>
            <a:r>
              <a:rPr lang="ru-RU" sz="2800" dirty="0" smtClean="0"/>
              <a:t>:</a:t>
            </a:r>
          </a:p>
          <a:p>
            <a:endParaRPr lang="ru-RU" sz="2800" dirty="0"/>
          </a:p>
          <a:p>
            <a:r>
              <a:rPr lang="ru-RU" sz="2800" dirty="0" smtClean="0"/>
              <a:t> </a:t>
            </a:r>
            <a:r>
              <a:rPr lang="ru-RU" sz="2800" dirty="0"/>
              <a:t>Публикации в сети </a:t>
            </a:r>
            <a:r>
              <a:rPr lang="ru-RU" sz="2800" dirty="0" smtClean="0"/>
              <a:t>Интернет: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02172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72447666"/>
              </p:ext>
            </p:extLst>
          </p:nvPr>
        </p:nvGraphicFramePr>
        <p:xfrm>
          <a:off x="986216" y="3645024"/>
          <a:ext cx="6695391" cy="14471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92875"/>
                <a:gridCol w="1947213"/>
                <a:gridCol w="1655303"/>
              </a:tblGrid>
              <a:tr h="47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400" dirty="0">
                          <a:effectLst/>
                        </a:rPr>
                        <a:t>Ф.И. учителя</a:t>
                      </a:r>
                      <a:endParaRPr lang="ru-RU" sz="1000" dirty="0">
                        <a:solidFill>
                          <a:srgbClr val="E6A3CF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400">
                          <a:effectLst/>
                        </a:rPr>
                        <a:t>должность</a:t>
                      </a:r>
                      <a:endParaRPr lang="ru-RU" sz="1000">
                        <a:solidFill>
                          <a:srgbClr val="E6A3CF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400">
                          <a:effectLst/>
                        </a:rPr>
                        <a:t>статус</a:t>
                      </a:r>
                      <a:endParaRPr lang="ru-RU" sz="1000">
                        <a:solidFill>
                          <a:srgbClr val="E6A3CF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745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Алиева Светлана Алексеевна</a:t>
                      </a:r>
                      <a:endParaRPr lang="ru-RU" sz="1000" dirty="0">
                        <a:solidFill>
                          <a:srgbClr val="E6A3CF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Учитель информатики</a:t>
                      </a:r>
                      <a:endParaRPr lang="ru-RU" sz="1000" dirty="0">
                        <a:solidFill>
                          <a:srgbClr val="E6A3CF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участник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26503" y="2771054"/>
            <a:ext cx="744470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Муниципальный конкурс «Учитель Тамани – 2023»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Заголовок 3"/>
          <p:cNvSpPr txBox="1">
            <a:spLocks/>
          </p:cNvSpPr>
          <p:nvPr/>
        </p:nvSpPr>
        <p:spPr>
          <a:xfrm>
            <a:off x="827584" y="548680"/>
            <a:ext cx="7772400" cy="23762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i="1" dirty="0" smtClean="0"/>
              <a:t>1.3. Результаты инновационной и методической деятельности ОУ, призовые места учителей в конкурсах, конференциях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u="sng" dirty="0" smtClean="0"/>
              <a:t>Обобщение собственного педагогического опыта</a:t>
            </a:r>
            <a:r>
              <a:rPr lang="ru-RU" sz="2700" dirty="0" smtClean="0"/>
              <a:t> </a:t>
            </a: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115345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602071" y="3026569"/>
            <a:ext cx="7997913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В МБОУ СОШ № 22 на </a:t>
            </a:r>
            <a:r>
              <a:rPr lang="ru-RU" sz="2400" dirty="0"/>
              <a:t>систематической основе </a:t>
            </a:r>
            <a:r>
              <a:rPr lang="ru-RU" sz="2400" dirty="0" smtClean="0"/>
              <a:t> ведется работа  </a:t>
            </a:r>
            <a:r>
              <a:rPr lang="ru-RU" sz="2400" dirty="0"/>
              <a:t>по наставничеству </a:t>
            </a:r>
            <a:r>
              <a:rPr lang="ru-RU" sz="2400" dirty="0" smtClean="0"/>
              <a:t>(развито </a:t>
            </a:r>
            <a:r>
              <a:rPr lang="ru-RU" sz="2400" dirty="0"/>
              <a:t>наставничество, наставники передают опыт 	молодым специалистам,  </a:t>
            </a:r>
            <a:r>
              <a:rPr lang="ru-RU" sz="2400" dirty="0" smtClean="0"/>
              <a:t>практикантам.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На </a:t>
            </a:r>
            <a:r>
              <a:rPr lang="ru-RU" sz="2400" dirty="0"/>
              <a:t>систематической основе наставники и молодые 	специалисты </a:t>
            </a:r>
            <a:r>
              <a:rPr lang="ru-RU" sz="2400" dirty="0" smtClean="0"/>
              <a:t> отчитываются </a:t>
            </a:r>
            <a:r>
              <a:rPr lang="ru-RU" sz="2400" dirty="0"/>
              <a:t>на педагогических и методических </a:t>
            </a:r>
            <a:r>
              <a:rPr lang="ru-RU" sz="2400" dirty="0" smtClean="0"/>
              <a:t>советах.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8" name="Заголовок 3"/>
          <p:cNvSpPr txBox="1">
            <a:spLocks/>
          </p:cNvSpPr>
          <p:nvPr/>
        </p:nvSpPr>
        <p:spPr>
          <a:xfrm>
            <a:off x="827584" y="548680"/>
            <a:ext cx="7772400" cy="23762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i="1" dirty="0" smtClean="0"/>
              <a:t>1.3. Результаты инновационной и методической деятельности ОУ, призовые места учителей в конкурсах, конференциях </a:t>
            </a:r>
            <a:r>
              <a:rPr lang="ru-RU" sz="2700" dirty="0" smtClean="0"/>
              <a:t/>
            </a:r>
            <a:br>
              <a:rPr lang="ru-RU" sz="2700" dirty="0" smtClean="0"/>
            </a:br>
            <a:endParaRPr lang="ru-RU" sz="2700" dirty="0" smtClean="0"/>
          </a:p>
          <a:p>
            <a:r>
              <a:rPr lang="ru-RU" sz="2400" u="sng" dirty="0" smtClean="0"/>
              <a:t>Эффективность </a:t>
            </a:r>
            <a:r>
              <a:rPr lang="ru-RU" sz="2400" u="sng" dirty="0"/>
              <a:t>участия педагогических работников ОУ в программах наставничества</a:t>
            </a:r>
            <a:r>
              <a:rPr lang="ru-RU" dirty="0" smtClean="0"/>
              <a:t> </a:t>
            </a:r>
            <a:br>
              <a:rPr lang="ru-RU" dirty="0" smtClean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25565986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229600" cy="1143000"/>
          </a:xfrm>
        </p:spPr>
        <p:txBody>
          <a:bodyPr>
            <a:noAutofit/>
          </a:bodyPr>
          <a:lstStyle/>
          <a:p>
            <a:r>
              <a:rPr lang="ru-RU" sz="2000" u="sng" dirty="0"/>
              <a:t>2.</a:t>
            </a:r>
            <a:r>
              <a:rPr lang="ru-RU" sz="2000" b="1" u="sng" dirty="0"/>
              <a:t> Кадровые ресурсы организации.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i="1" dirty="0"/>
              <a:t>	2.1. Динамика доли педагогических работников в ОО с высшей (первой) квалификационной категорией в текущем (завершенном) 	учебном году по сравнению с предыдущим учебным годом </a:t>
            </a:r>
            <a:endParaRPr lang="ru-RU" sz="20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7539" y="2132857"/>
          <a:ext cx="8676460" cy="3456382"/>
        </p:xfrm>
        <a:graphic>
          <a:graphicData uri="http://schemas.openxmlformats.org/drawingml/2006/table">
            <a:tbl>
              <a:tblPr/>
              <a:tblGrid>
                <a:gridCol w="1889094"/>
                <a:gridCol w="610808"/>
                <a:gridCol w="610808"/>
                <a:gridCol w="610808"/>
                <a:gridCol w="610808"/>
                <a:gridCol w="610808"/>
                <a:gridCol w="610808"/>
                <a:gridCol w="610808"/>
                <a:gridCol w="610808"/>
                <a:gridCol w="610808"/>
                <a:gridCol w="613956"/>
                <a:gridCol w="676138"/>
              </a:tblGrid>
              <a:tr h="768085">
                <a:tc>
                  <a:txBody>
                    <a:bodyPr/>
                    <a:lstStyle/>
                    <a:p>
                      <a:pPr algn="just"/>
                      <a:r>
                        <a:rPr lang="ru-RU" sz="1200" b="1" dirty="0">
                          <a:solidFill>
                            <a:srgbClr val="006600"/>
                          </a:solidFill>
                          <a:latin typeface="Times New Roman"/>
                        </a:rPr>
                        <a:t>Квалификационная категория, разряд</a:t>
                      </a:r>
                      <a:endParaRPr lang="ru-RU" sz="1200" dirty="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solidFill>
                            <a:srgbClr val="006600"/>
                          </a:solidFill>
                          <a:latin typeface="Times New Roman"/>
                        </a:rPr>
                        <a:t>2012-2013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solidFill>
                            <a:srgbClr val="006600"/>
                          </a:solidFill>
                          <a:latin typeface="Times New Roman"/>
                        </a:rPr>
                        <a:t>2013-2014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solidFill>
                            <a:srgbClr val="006600"/>
                          </a:solidFill>
                          <a:latin typeface="Times New Roman"/>
                        </a:rPr>
                        <a:t>2014-2015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solidFill>
                            <a:srgbClr val="006600"/>
                          </a:solidFill>
                          <a:latin typeface="Times New Roman"/>
                        </a:rPr>
                        <a:t>2015-2016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solidFill>
                            <a:srgbClr val="006600"/>
                          </a:solidFill>
                          <a:latin typeface="Times New Roman"/>
                        </a:rPr>
                        <a:t>2016-2017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solidFill>
                            <a:srgbClr val="006600"/>
                          </a:solidFill>
                          <a:latin typeface="Times New Roman"/>
                        </a:rPr>
                        <a:t>2017-2018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solidFill>
                            <a:srgbClr val="006600"/>
                          </a:solidFill>
                          <a:latin typeface="Times New Roman"/>
                        </a:rPr>
                        <a:t>2018-2019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solidFill>
                            <a:srgbClr val="006600"/>
                          </a:solidFill>
                          <a:latin typeface="Times New Roman"/>
                        </a:rPr>
                        <a:t>2019-2020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solidFill>
                            <a:srgbClr val="006600"/>
                          </a:solidFill>
                          <a:latin typeface="Times New Roman"/>
                        </a:rPr>
                        <a:t>2020-2021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solidFill>
                            <a:srgbClr val="006600"/>
                          </a:solidFill>
                          <a:latin typeface="Times New Roman"/>
                        </a:rPr>
                        <a:t>2021-2022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solidFill>
                            <a:srgbClr val="006600"/>
                          </a:solidFill>
                          <a:latin typeface="Times New Roman"/>
                        </a:rPr>
                        <a:t>2022-2023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448049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>
                          <a:latin typeface="Times New Roman"/>
                        </a:rPr>
                        <a:t>Высшая </a:t>
                      </a:r>
                      <a:endParaRPr lang="ru-RU" sz="1200" dirty="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solidFill>
                            <a:srgbClr val="C00000"/>
                          </a:solidFill>
                          <a:latin typeface="Times New Roman"/>
                        </a:rPr>
                        <a:t>1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 dirty="0">
                          <a:solidFill>
                            <a:srgbClr val="C00000"/>
                          </a:solidFill>
                          <a:latin typeface="Times New Roman"/>
                        </a:rPr>
                        <a:t>1</a:t>
                      </a:r>
                      <a:endParaRPr lang="ru-RU" sz="1200" dirty="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solidFill>
                            <a:srgbClr val="C00000"/>
                          </a:solidFill>
                          <a:latin typeface="Times New Roman"/>
                        </a:rPr>
                        <a:t>1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solidFill>
                            <a:srgbClr val="C00000"/>
                          </a:solidFill>
                          <a:latin typeface="Times New Roman"/>
                        </a:rPr>
                        <a:t>2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solidFill>
                            <a:srgbClr val="C00000"/>
                          </a:solidFill>
                          <a:latin typeface="Times New Roman"/>
                        </a:rPr>
                        <a:t>3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solidFill>
                            <a:srgbClr val="C00000"/>
                          </a:solidFill>
                          <a:latin typeface="Times New Roman"/>
                        </a:rPr>
                        <a:t>3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solidFill>
                            <a:srgbClr val="C00000"/>
                          </a:solidFill>
                          <a:latin typeface="Times New Roman"/>
                        </a:rPr>
                        <a:t>4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solidFill>
                            <a:srgbClr val="C00000"/>
                          </a:solidFill>
                          <a:latin typeface="Times New Roman"/>
                        </a:rPr>
                        <a:t>4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solidFill>
                            <a:srgbClr val="C00000"/>
                          </a:solidFill>
                          <a:latin typeface="Times New Roman"/>
                        </a:rPr>
                        <a:t>5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solidFill>
                            <a:srgbClr val="C00000"/>
                          </a:solidFill>
                          <a:latin typeface="Times New Roman"/>
                        </a:rPr>
                        <a:t>5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solidFill>
                            <a:srgbClr val="C00000"/>
                          </a:solidFill>
                          <a:latin typeface="Times New Roman"/>
                        </a:rPr>
                        <a:t>4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448049">
                <a:tc>
                  <a:txBody>
                    <a:bodyPr/>
                    <a:lstStyle/>
                    <a:p>
                      <a:pPr algn="just"/>
                      <a:r>
                        <a:rPr lang="ru-RU" sz="1200">
                          <a:latin typeface="Times New Roman"/>
                        </a:rPr>
                        <a:t>Первая 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 dirty="0">
                          <a:solidFill>
                            <a:srgbClr val="C00000"/>
                          </a:solidFill>
                          <a:latin typeface="Times New Roman"/>
                        </a:rPr>
                        <a:t>8</a:t>
                      </a:r>
                      <a:endParaRPr lang="ru-RU" sz="1200" dirty="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 dirty="0">
                          <a:solidFill>
                            <a:srgbClr val="C00000"/>
                          </a:solidFill>
                          <a:latin typeface="Times New Roman"/>
                        </a:rPr>
                        <a:t>9</a:t>
                      </a:r>
                      <a:endParaRPr lang="ru-RU" sz="1200" dirty="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solidFill>
                            <a:srgbClr val="C00000"/>
                          </a:solidFill>
                          <a:latin typeface="Times New Roman"/>
                        </a:rPr>
                        <a:t>10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solidFill>
                            <a:srgbClr val="C00000"/>
                          </a:solidFill>
                          <a:latin typeface="Times New Roman"/>
                        </a:rPr>
                        <a:t>9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solidFill>
                            <a:srgbClr val="C00000"/>
                          </a:solidFill>
                          <a:latin typeface="Times New Roman"/>
                        </a:rPr>
                        <a:t>10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solidFill>
                            <a:srgbClr val="C00000"/>
                          </a:solidFill>
                          <a:latin typeface="Times New Roman"/>
                        </a:rPr>
                        <a:t>10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solidFill>
                            <a:srgbClr val="C00000"/>
                          </a:solidFill>
                          <a:latin typeface="Times New Roman"/>
                        </a:rPr>
                        <a:t>10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solidFill>
                            <a:srgbClr val="C00000"/>
                          </a:solidFill>
                          <a:latin typeface="Times New Roman"/>
                        </a:rPr>
                        <a:t>11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solidFill>
                            <a:srgbClr val="C00000"/>
                          </a:solidFill>
                          <a:latin typeface="Times New Roman"/>
                        </a:rPr>
                        <a:t>8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solidFill>
                            <a:srgbClr val="C00000"/>
                          </a:solidFill>
                          <a:latin typeface="Times New Roman"/>
                        </a:rPr>
                        <a:t>7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solidFill>
                            <a:srgbClr val="C00000"/>
                          </a:solidFill>
                          <a:latin typeface="Times New Roman"/>
                        </a:rPr>
                        <a:t>6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448049">
                <a:tc>
                  <a:txBody>
                    <a:bodyPr/>
                    <a:lstStyle/>
                    <a:p>
                      <a:pPr algn="just"/>
                      <a:r>
                        <a:rPr lang="ru-RU" sz="1200">
                          <a:latin typeface="Times New Roman"/>
                        </a:rPr>
                        <a:t>Нет категории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solidFill>
                            <a:srgbClr val="C00000"/>
                          </a:solidFill>
                          <a:latin typeface="Times New Roman"/>
                        </a:rPr>
                        <a:t>2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 dirty="0">
                          <a:solidFill>
                            <a:srgbClr val="C00000"/>
                          </a:solidFill>
                          <a:latin typeface="Times New Roman"/>
                        </a:rPr>
                        <a:t>3</a:t>
                      </a:r>
                      <a:endParaRPr lang="ru-RU" sz="1200" dirty="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 dirty="0">
                          <a:solidFill>
                            <a:srgbClr val="C00000"/>
                          </a:solidFill>
                          <a:latin typeface="Times New Roman"/>
                        </a:rPr>
                        <a:t>2</a:t>
                      </a:r>
                      <a:endParaRPr lang="ru-RU" sz="1200" dirty="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 dirty="0">
                          <a:solidFill>
                            <a:srgbClr val="C00000"/>
                          </a:solidFill>
                          <a:latin typeface="Times New Roman"/>
                        </a:rPr>
                        <a:t>2</a:t>
                      </a:r>
                      <a:endParaRPr lang="ru-RU" sz="1200" dirty="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 dirty="0">
                          <a:solidFill>
                            <a:srgbClr val="C00000"/>
                          </a:solidFill>
                          <a:latin typeface="Times New Roman"/>
                        </a:rPr>
                        <a:t>5</a:t>
                      </a:r>
                      <a:endParaRPr lang="ru-RU" sz="1200" dirty="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solidFill>
                            <a:srgbClr val="C00000"/>
                          </a:solidFill>
                          <a:latin typeface="Times New Roman"/>
                        </a:rPr>
                        <a:t>4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solidFill>
                            <a:srgbClr val="C00000"/>
                          </a:solidFill>
                          <a:latin typeface="Times New Roman"/>
                        </a:rPr>
                        <a:t>2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solidFill>
                            <a:srgbClr val="C00000"/>
                          </a:solidFill>
                          <a:latin typeface="Times New Roman"/>
                        </a:rPr>
                        <a:t>2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solidFill>
                            <a:srgbClr val="C00000"/>
                          </a:solidFill>
                          <a:latin typeface="Times New Roman"/>
                        </a:rPr>
                        <a:t>1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solidFill>
                            <a:srgbClr val="C00000"/>
                          </a:solidFill>
                          <a:latin typeface="Times New Roman"/>
                        </a:rPr>
                        <a:t>1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solidFill>
                            <a:srgbClr val="C00000"/>
                          </a:solidFill>
                          <a:latin typeface="Times New Roman"/>
                        </a:rPr>
                        <a:t>2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344150">
                <a:tc>
                  <a:txBody>
                    <a:bodyPr/>
                    <a:lstStyle/>
                    <a:p>
                      <a:pPr algn="just"/>
                      <a:r>
                        <a:rPr lang="ru-RU" sz="1200">
                          <a:latin typeface="Times New Roman"/>
                        </a:rPr>
                        <a:t>Соответствие занимаемой  должности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solidFill>
                            <a:srgbClr val="C00000"/>
                          </a:solidFill>
                          <a:latin typeface="Times New Roman"/>
                        </a:rPr>
                        <a:t>3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solidFill>
                            <a:srgbClr val="C00000"/>
                          </a:solidFill>
                          <a:latin typeface="Times New Roman"/>
                        </a:rPr>
                        <a:t>2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solidFill>
                            <a:srgbClr val="C00000"/>
                          </a:solidFill>
                          <a:latin typeface="Times New Roman"/>
                        </a:rPr>
                        <a:t>4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solidFill>
                            <a:srgbClr val="C00000"/>
                          </a:solidFill>
                          <a:latin typeface="Times New Roman"/>
                        </a:rPr>
                        <a:t>4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 dirty="0">
                          <a:solidFill>
                            <a:srgbClr val="C00000"/>
                          </a:solidFill>
                          <a:latin typeface="Times New Roman"/>
                        </a:rPr>
                        <a:t>1</a:t>
                      </a:r>
                      <a:endParaRPr lang="ru-RU" sz="1200" dirty="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 dirty="0">
                          <a:solidFill>
                            <a:srgbClr val="C00000"/>
                          </a:solidFill>
                          <a:latin typeface="Times New Roman"/>
                        </a:rPr>
                        <a:t>0</a:t>
                      </a:r>
                      <a:endParaRPr lang="ru-RU" sz="1200" dirty="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 dirty="0">
                          <a:solidFill>
                            <a:srgbClr val="C00000"/>
                          </a:solidFill>
                          <a:latin typeface="Times New Roman"/>
                        </a:rPr>
                        <a:t>2</a:t>
                      </a:r>
                      <a:endParaRPr lang="ru-RU" sz="1200" dirty="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>
                          <a:solidFill>
                            <a:srgbClr val="C00000"/>
                          </a:solidFill>
                          <a:latin typeface="Times New Roman"/>
                        </a:rPr>
                        <a:t>0</a:t>
                      </a:r>
                      <a:endParaRPr lang="ru-RU" sz="120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 dirty="0">
                          <a:solidFill>
                            <a:srgbClr val="C00000"/>
                          </a:solidFill>
                          <a:latin typeface="Times New Roman"/>
                        </a:rPr>
                        <a:t>1</a:t>
                      </a:r>
                      <a:endParaRPr lang="ru-RU" sz="1200" dirty="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 dirty="0">
                          <a:solidFill>
                            <a:srgbClr val="C00000"/>
                          </a:solidFill>
                          <a:latin typeface="Times New Roman"/>
                        </a:rPr>
                        <a:t>1</a:t>
                      </a:r>
                      <a:endParaRPr lang="ru-RU" sz="1200" dirty="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 dirty="0">
                          <a:solidFill>
                            <a:srgbClr val="C00000"/>
                          </a:solidFill>
                          <a:latin typeface="Times New Roman"/>
                        </a:rPr>
                        <a:t>1</a:t>
                      </a:r>
                      <a:endParaRPr lang="ru-RU" sz="1200" dirty="0">
                        <a:latin typeface="Calibri"/>
                      </a:endParaRPr>
                    </a:p>
                  </a:txBody>
                  <a:tcPr marL="59727" marR="597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229600" cy="1143000"/>
          </a:xfrm>
        </p:spPr>
        <p:txBody>
          <a:bodyPr>
            <a:noAutofit/>
          </a:bodyPr>
          <a:lstStyle/>
          <a:p>
            <a:r>
              <a:rPr lang="ru-RU" sz="2000" u="sng" dirty="0"/>
              <a:t>2.</a:t>
            </a:r>
            <a:r>
              <a:rPr lang="ru-RU" sz="2000" b="1" u="sng" dirty="0"/>
              <a:t> Кадровые ресурсы организации.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i="1" dirty="0"/>
              <a:t>	2.2. К</a:t>
            </a:r>
            <a:r>
              <a:rPr lang="ru-RU" sz="2000" b="1" i="1" dirty="0"/>
              <a:t>оэффициент текучести</a:t>
            </a:r>
            <a:r>
              <a:rPr lang="ru-RU" sz="2000" dirty="0"/>
              <a:t> педагогических работников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68872435"/>
              </p:ext>
            </p:extLst>
          </p:nvPr>
        </p:nvGraphicFramePr>
        <p:xfrm>
          <a:off x="323528" y="1916832"/>
          <a:ext cx="7776865" cy="171019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936649"/>
                <a:gridCol w="949949"/>
                <a:gridCol w="949949"/>
                <a:gridCol w="949949"/>
                <a:gridCol w="949949"/>
                <a:gridCol w="1040420"/>
              </a:tblGrid>
              <a:tr h="1231337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err="1" smtClean="0">
                          <a:effectLst/>
                          <a:latin typeface="Calibri"/>
                          <a:cs typeface="Times New Roman"/>
                        </a:rPr>
                        <a:t>Педработники</a:t>
                      </a:r>
                      <a:endParaRPr lang="ru-RU" sz="14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effectLst/>
                        </a:rPr>
                        <a:t>2018-2019</a:t>
                      </a:r>
                      <a:endParaRPr lang="ru-RU" sz="14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effectLst/>
                        </a:rPr>
                        <a:t>2019-2020</a:t>
                      </a:r>
                      <a:endParaRPr lang="ru-RU" sz="14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effectLst/>
                        </a:rPr>
                        <a:t>2020-2021</a:t>
                      </a:r>
                      <a:endParaRPr lang="ru-RU" sz="14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effectLst/>
                        </a:rPr>
                        <a:t>2021-2022</a:t>
                      </a:r>
                      <a:endParaRPr lang="ru-RU" sz="14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2022-2023</a:t>
                      </a:r>
                      <a:endParaRPr lang="ru-RU" sz="1400" dirty="0"/>
                    </a:p>
                  </a:txBody>
                  <a:tcPr marL="68580" marR="68580" marT="0" marB="0"/>
                </a:tc>
              </a:tr>
              <a:tr h="478853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effectLst/>
                        </a:rPr>
                        <a:t>Количество</a:t>
                      </a:r>
                      <a:endParaRPr lang="ru-RU" sz="14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effectLst/>
                          <a:latin typeface="Calibri"/>
                          <a:cs typeface="Times New Roman"/>
                        </a:rPr>
                        <a:t>0</a:t>
                      </a:r>
                      <a:endParaRPr lang="ru-RU" sz="14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effectLst/>
                          <a:latin typeface="Calibri"/>
                          <a:cs typeface="Times New Roman"/>
                        </a:rPr>
                        <a:t>0</a:t>
                      </a:r>
                      <a:endParaRPr lang="ru-RU" sz="14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effectLst/>
                          <a:latin typeface="Calibri"/>
                          <a:cs typeface="Times New Roman"/>
                        </a:rPr>
                        <a:t>0</a:t>
                      </a:r>
                      <a:endParaRPr lang="ru-RU" sz="14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effectLst/>
                          <a:latin typeface="Calibri"/>
                          <a:cs typeface="Times New Roman"/>
                        </a:rPr>
                        <a:t>0</a:t>
                      </a:r>
                      <a:endParaRPr lang="ru-RU" sz="14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effectLst/>
                          <a:latin typeface="Calibri"/>
                          <a:cs typeface="Times New Roman"/>
                        </a:rPr>
                        <a:t>0</a:t>
                      </a:r>
                      <a:endParaRPr lang="ru-RU" sz="14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259632" y="4365104"/>
            <a:ext cx="7416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Примечание: отношение </a:t>
            </a:r>
            <a:r>
              <a:rPr lang="ru-RU" sz="1200" dirty="0"/>
              <a:t>уволенных по собственному желанию или по другим 	основаниям (в </a:t>
            </a:r>
            <a:r>
              <a:rPr lang="ru-RU" sz="1200" dirty="0" err="1"/>
              <a:t>т.ч</a:t>
            </a:r>
            <a:r>
              <a:rPr lang="ru-RU" sz="1200" dirty="0"/>
              <a:t>. за нарушения трудовой дисциплины) педагогических работников к среднесписочному числу педагогических </a:t>
            </a:r>
            <a:r>
              <a:rPr lang="ru-RU" sz="1200" dirty="0" smtClean="0"/>
              <a:t> работников </a:t>
            </a:r>
            <a:r>
              <a:rPr lang="ru-RU" sz="1200" dirty="0"/>
              <a:t>за текущий (завершенный) учебный год в сравнении с предыдущим учебным годом (Из числа уволенных исключаются 	педагогические работники, ушедшие на  пенсию, в декретный отпуск, а также педагогические работники, переведенные </a:t>
            </a:r>
            <a:r>
              <a:rPr lang="ru-RU" sz="1200" dirty="0" smtClean="0"/>
              <a:t>на  руководящую </a:t>
            </a:r>
            <a:r>
              <a:rPr lang="ru-RU" sz="1200" dirty="0"/>
              <a:t>работу в системе  образования района и поменявшие место жительства (уехавшие из населенного пункта)).</a:t>
            </a:r>
            <a:endParaRPr lang="ru-RU" sz="12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101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229600" cy="1143000"/>
          </a:xfrm>
        </p:spPr>
        <p:txBody>
          <a:bodyPr>
            <a:noAutofit/>
          </a:bodyPr>
          <a:lstStyle/>
          <a:p>
            <a:r>
              <a:rPr lang="ru-RU" sz="2000" u="sng" dirty="0"/>
              <a:t>2.</a:t>
            </a:r>
            <a:r>
              <a:rPr lang="ru-RU" sz="2000" b="1" u="sng" dirty="0"/>
              <a:t> Кадровые ресурсы </a:t>
            </a:r>
            <a:r>
              <a:rPr lang="ru-RU" sz="2000" b="1" u="sng" dirty="0" smtClean="0"/>
              <a:t>организации</a:t>
            </a:r>
            <a:r>
              <a:rPr lang="ru-RU" sz="2000" b="1" u="sng" dirty="0"/>
              <a:t/>
            </a:r>
            <a:br>
              <a:rPr lang="ru-RU" sz="2000" b="1" u="sng" dirty="0"/>
            </a:br>
            <a:r>
              <a:rPr lang="ru-RU" sz="2000" b="1" u="sng" dirty="0" smtClean="0"/>
              <a:t/>
            </a:r>
            <a:br>
              <a:rPr lang="ru-RU" sz="2000" b="1" u="sng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i="1" dirty="0"/>
              <a:t>	2.3 Подтверждённые жалобы на ОО </a:t>
            </a:r>
            <a:r>
              <a:rPr lang="ru-RU" sz="2000" i="1" u="sng" dirty="0"/>
              <a:t>(количество)</a:t>
            </a:r>
            <a:r>
              <a:rPr lang="ru-RU" sz="2000" i="1" dirty="0"/>
              <a:t>:</a:t>
            </a:r>
            <a:endParaRPr lang="ru-RU" sz="20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64103811"/>
              </p:ext>
            </p:extLst>
          </p:nvPr>
        </p:nvGraphicFramePr>
        <p:xfrm>
          <a:off x="755576" y="2708920"/>
          <a:ext cx="7776865" cy="171019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936649"/>
                <a:gridCol w="949949"/>
                <a:gridCol w="949949"/>
                <a:gridCol w="949949"/>
                <a:gridCol w="949949"/>
                <a:gridCol w="1040420"/>
              </a:tblGrid>
              <a:tr h="1231337"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 smtClean="0">
                          <a:effectLst/>
                          <a:latin typeface="Calibri"/>
                          <a:cs typeface="Times New Roman"/>
                        </a:rPr>
                        <a:t>Жалобы</a:t>
                      </a:r>
                      <a:endParaRPr lang="ru-RU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>
                          <a:effectLst/>
                        </a:rPr>
                        <a:t>2018-2019</a:t>
                      </a:r>
                      <a:endParaRPr lang="ru-RU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>
                          <a:effectLst/>
                        </a:rPr>
                        <a:t>2019-2020</a:t>
                      </a:r>
                      <a:endParaRPr lang="ru-RU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>
                          <a:effectLst/>
                        </a:rPr>
                        <a:t>2020-2021</a:t>
                      </a:r>
                      <a:endParaRPr lang="ru-RU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>
                          <a:effectLst/>
                        </a:rPr>
                        <a:t>2021-2022</a:t>
                      </a:r>
                      <a:endParaRPr lang="ru-RU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2022-2023</a:t>
                      </a:r>
                      <a:endParaRPr lang="ru-RU" dirty="0"/>
                    </a:p>
                  </a:txBody>
                  <a:tcPr marL="68580" marR="68580" marT="0" marB="0"/>
                </a:tc>
              </a:tr>
              <a:tr h="478853"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 smtClean="0">
                          <a:effectLst/>
                        </a:rPr>
                        <a:t>Количество</a:t>
                      </a:r>
                      <a:endParaRPr lang="ru-RU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 smtClean="0">
                          <a:effectLst/>
                          <a:latin typeface="Calibri"/>
                          <a:cs typeface="Times New Roman"/>
                        </a:rPr>
                        <a:t>0</a:t>
                      </a:r>
                      <a:endParaRPr lang="ru-RU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 smtClean="0">
                          <a:effectLst/>
                          <a:latin typeface="Calibri"/>
                          <a:cs typeface="Times New Roman"/>
                        </a:rPr>
                        <a:t>0</a:t>
                      </a:r>
                      <a:endParaRPr lang="ru-RU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 smtClean="0">
                          <a:effectLst/>
                          <a:latin typeface="Calibri"/>
                          <a:cs typeface="Times New Roman"/>
                        </a:rPr>
                        <a:t>0</a:t>
                      </a:r>
                      <a:endParaRPr lang="ru-RU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 smtClean="0">
                          <a:effectLst/>
                          <a:latin typeface="Calibri"/>
                          <a:cs typeface="Times New Roman"/>
                        </a:rPr>
                        <a:t>0</a:t>
                      </a:r>
                      <a:endParaRPr lang="ru-RU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 smtClean="0">
                          <a:effectLst/>
                          <a:latin typeface="Calibri"/>
                          <a:cs typeface="Times New Roman"/>
                        </a:rPr>
                        <a:t>0</a:t>
                      </a:r>
                      <a:endParaRPr lang="ru-RU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718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87856" y="1268760"/>
            <a:ext cx="6427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ru-RU" i="1" dirty="0" smtClean="0"/>
              <a:t>1.1. Динамика среднего  тестового  балла </a:t>
            </a:r>
            <a:r>
              <a:rPr lang="ru-RU" i="1" dirty="0"/>
              <a:t>по ЕГЭ </a:t>
            </a:r>
            <a:r>
              <a:rPr lang="ru-RU" i="1" dirty="0" smtClean="0"/>
              <a:t> </a:t>
            </a:r>
          </a:p>
          <a:p>
            <a:pPr lvl="1" algn="ctr"/>
            <a:r>
              <a:rPr lang="ru-RU" i="1" dirty="0" smtClean="0"/>
              <a:t>по  русскому языку и математике</a:t>
            </a:r>
            <a:endParaRPr lang="ru-RU" sz="3200" b="1" spc="3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85852" y="285728"/>
            <a:ext cx="72784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spc="3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Оценка качества образования</a:t>
            </a:r>
            <a:endParaRPr lang="ru-RU" sz="3600" b="1" spc="3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3848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9" name="Rectangle 3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58" name="Object 34"/>
          <p:cNvGraphicFramePr>
            <a:graphicFrameLocks/>
          </p:cNvGraphicFramePr>
          <p:nvPr/>
        </p:nvGraphicFramePr>
        <p:xfrm>
          <a:off x="755576" y="2060848"/>
          <a:ext cx="8136904" cy="4320480"/>
        </p:xfrm>
        <a:graphic>
          <a:graphicData uri="http://schemas.openxmlformats.org/presentationml/2006/ole">
            <p:oleObj spid="_x0000_s1058" name="Диаграмма" r:id="rId3" imgW="6276963" imgH="3295678" progId="Excel.Chart.8">
              <p:embed/>
            </p:oleObj>
          </a:graphicData>
        </a:graphic>
      </p:graphicFrame>
      <p:sp>
        <p:nvSpPr>
          <p:cNvPr id="1060" name="Rectangle 36"/>
          <p:cNvSpPr>
            <a:spLocks noChangeArrowheads="1"/>
          </p:cNvSpPr>
          <p:nvPr/>
        </p:nvSpPr>
        <p:spPr bwMode="auto">
          <a:xfrm>
            <a:off x="0" y="3743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86610"/>
          </a:xfrm>
        </p:spPr>
        <p:txBody>
          <a:bodyPr>
            <a:normAutofit/>
          </a:bodyPr>
          <a:lstStyle/>
          <a:p>
            <a:r>
              <a:rPr lang="ru-RU" sz="2800" b="1" u="sng" dirty="0"/>
              <a:t>3</a:t>
            </a:r>
            <a:r>
              <a:rPr lang="ru-RU" sz="2800" u="sng" dirty="0"/>
              <a:t>.</a:t>
            </a:r>
            <a:r>
              <a:rPr lang="ru-RU" sz="2800" b="1" u="sng" dirty="0"/>
              <a:t> Социальная </a:t>
            </a:r>
            <a:r>
              <a:rPr lang="ru-RU" sz="2800" b="1" u="sng" dirty="0" smtClean="0"/>
              <a:t>работа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i="1" dirty="0"/>
              <a:t>	3.1. Динамика  численности контингента по ОО (по состоянию на 1 сентября) 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>2020 год – 115  уч.</a:t>
            </a:r>
            <a:br>
              <a:rPr lang="ru-RU" sz="2800" i="1" dirty="0" smtClean="0"/>
            </a:br>
            <a:r>
              <a:rPr lang="ru-RU" sz="2800" i="1" dirty="0" smtClean="0"/>
              <a:t>2021 год – 119 уч.</a:t>
            </a:r>
            <a:br>
              <a:rPr lang="ru-RU" sz="2800" i="1" dirty="0" smtClean="0"/>
            </a:br>
            <a:r>
              <a:rPr lang="ru-RU" sz="2800" i="1" dirty="0" smtClean="0"/>
              <a:t>2022 год –   136 </a:t>
            </a:r>
            <a:r>
              <a:rPr lang="ru-RU" sz="2800" i="1" dirty="0" err="1" smtClean="0"/>
              <a:t>уч</a:t>
            </a:r>
            <a:r>
              <a:rPr lang="ru-RU" sz="2800" i="1" dirty="0" smtClean="0"/>
              <a:t>.</a:t>
            </a:r>
            <a:r>
              <a:rPr lang="ru-RU" sz="2800" i="1" dirty="0"/>
              <a:t/>
            </a:r>
            <a:br>
              <a:rPr lang="ru-RU" sz="2800" i="1" dirty="0"/>
            </a:br>
            <a:endParaRPr lang="ru-RU" sz="28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86610"/>
          </a:xfrm>
        </p:spPr>
        <p:txBody>
          <a:bodyPr>
            <a:normAutofit/>
          </a:bodyPr>
          <a:lstStyle/>
          <a:p>
            <a:r>
              <a:rPr lang="ru-RU" sz="2800" b="1" u="sng" dirty="0"/>
              <a:t>3</a:t>
            </a:r>
            <a:r>
              <a:rPr lang="ru-RU" sz="2800" u="sng" dirty="0"/>
              <a:t>.</a:t>
            </a:r>
            <a:r>
              <a:rPr lang="ru-RU" sz="2800" b="1" u="sng" dirty="0"/>
              <a:t> Социальная </a:t>
            </a:r>
            <a:r>
              <a:rPr lang="ru-RU" sz="2800" b="1" u="sng" dirty="0" smtClean="0"/>
              <a:t>работа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i="1" dirty="0"/>
              <a:t>	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/>
              <a:t/>
            </a:r>
            <a:br>
              <a:rPr lang="ru-RU" sz="2800" i="1" dirty="0"/>
            </a:br>
            <a:r>
              <a:rPr lang="ru-RU" sz="2800" i="1" dirty="0"/>
              <a:t>3.2. Динамика  количества учащихся ОО, стоящих на учете в КДН,  в текущем учебном </a:t>
            </a:r>
            <a:r>
              <a:rPr lang="ru-RU" sz="2800" i="1" dirty="0" smtClean="0"/>
              <a:t>год – </a:t>
            </a:r>
            <a:r>
              <a:rPr lang="ru-RU" sz="2800" i="1" dirty="0" smtClean="0"/>
              <a:t>2.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i="1" dirty="0"/>
              <a:t>	3.3.Травматизм  учащихся в </a:t>
            </a:r>
            <a:r>
              <a:rPr lang="ru-RU" sz="2800" i="1" dirty="0" smtClean="0"/>
              <a:t>ОО – 0.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4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3312368" cy="6336704"/>
          </a:xfrm>
        </p:spPr>
        <p:txBody>
          <a:bodyPr>
            <a:normAutofit/>
          </a:bodyPr>
          <a:lstStyle/>
          <a:p>
            <a:pPr algn="l"/>
            <a:r>
              <a:rPr lang="ru-RU" sz="2000" b="1" u="sng" dirty="0"/>
              <a:t>4. Стратегические </a:t>
            </a:r>
            <a:r>
              <a:rPr lang="ru-RU" sz="2000" b="1" u="sng" dirty="0" smtClean="0"/>
              <a:t/>
            </a:r>
            <a:br>
              <a:rPr lang="ru-RU" sz="2000" b="1" u="sng" dirty="0" smtClean="0"/>
            </a:br>
            <a:r>
              <a:rPr lang="ru-RU" sz="2000" b="1" u="sng" dirty="0" smtClean="0"/>
              <a:t>вопросы </a:t>
            </a:r>
            <a:r>
              <a:rPr lang="ru-RU" sz="2000" b="1" u="sng" dirty="0"/>
              <a:t>деятельности </a:t>
            </a:r>
            <a:r>
              <a:rPr lang="ru-RU" sz="2000" b="1" u="sng" dirty="0" smtClean="0"/>
              <a:t>учреждения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i="1" dirty="0" smtClean="0"/>
              <a:t>4.1</a:t>
            </a:r>
            <a:r>
              <a:rPr lang="ru-RU" sz="2000" dirty="0"/>
              <a:t>. </a:t>
            </a:r>
            <a:r>
              <a:rPr lang="ru-RU" sz="2000" i="1" dirty="0" smtClean="0"/>
              <a:t>Программа</a:t>
            </a:r>
            <a:br>
              <a:rPr lang="ru-RU" sz="2000" i="1" dirty="0" smtClean="0"/>
            </a:br>
            <a:r>
              <a:rPr lang="ru-RU" sz="2000" i="1" dirty="0" smtClean="0"/>
              <a:t> </a:t>
            </a:r>
            <a:r>
              <a:rPr lang="ru-RU" sz="2000" i="1" dirty="0"/>
              <a:t>развития 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 smtClean="0"/>
              <a:t>МБОУ СОШ № 22</a:t>
            </a:r>
            <a:br>
              <a:rPr lang="ru-RU" sz="2000" i="1" dirty="0" smtClean="0"/>
            </a:br>
            <a:r>
              <a:rPr lang="x-none" sz="2000" b="1"/>
              <a:t>на 202</a:t>
            </a:r>
            <a:r>
              <a:rPr lang="ru-RU" sz="2000" b="1" dirty="0"/>
              <a:t>1</a:t>
            </a:r>
            <a:r>
              <a:rPr lang="x-none" sz="2000" b="1"/>
              <a:t>-202</a:t>
            </a:r>
            <a:r>
              <a:rPr lang="ru-RU" sz="2000" b="1" dirty="0"/>
              <a:t>5 </a:t>
            </a:r>
            <a:r>
              <a:rPr lang="x-none" sz="2000" b="1"/>
              <a:t>годы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i="1" dirty="0" smtClean="0"/>
              <a:t/>
            </a:r>
            <a:br>
              <a:rPr lang="ru-RU" sz="2000" i="1" dirty="0" smtClean="0"/>
            </a:br>
            <a:endParaRPr lang="ru-RU" sz="2000" dirty="0">
              <a:effectLst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33419776"/>
              </p:ext>
            </p:extLst>
          </p:nvPr>
        </p:nvGraphicFramePr>
        <p:xfrm>
          <a:off x="2987824" y="260648"/>
          <a:ext cx="6156176" cy="6309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2854"/>
                <a:gridCol w="4713322"/>
              </a:tblGrid>
              <a:tr h="796240">
                <a:tc>
                  <a:txBody>
                    <a:bodyPr/>
                    <a:lstStyle/>
                    <a:p>
                      <a:pPr marL="80645" marR="3873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Цель</a:t>
                      </a:r>
                    </a:p>
                    <a:p>
                      <a:pPr marL="80645" marR="3873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 Программы</a:t>
                      </a:r>
                      <a:endParaRPr lang="ru-RU" sz="1050" dirty="0">
                        <a:effectLst/>
                        <a:latin typeface="Times New Roman"/>
                      </a:endParaRPr>
                    </a:p>
                  </a:txBody>
                  <a:tcPr marL="4626" marR="4626" marT="4626" marB="4626"/>
                </a:tc>
                <a:tc>
                  <a:txBody>
                    <a:bodyPr/>
                    <a:lstStyle/>
                    <a:p>
                      <a:pPr marL="80010" marR="1536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Создание условий для получения каждым обучающимся высокого качества конкурентоспособного образования, обеспечивающего его профессиональный и социальный успех в современном мире</a:t>
                      </a:r>
                      <a:endParaRPr lang="ru-RU" sz="1050">
                        <a:effectLst/>
                        <a:latin typeface="Times New Roman"/>
                      </a:endParaRPr>
                    </a:p>
                  </a:txBody>
                  <a:tcPr marL="4626" marR="4626" marT="4626" marB="4626"/>
                </a:tc>
              </a:tr>
              <a:tr h="5513080">
                <a:tc>
                  <a:txBody>
                    <a:bodyPr/>
                    <a:lstStyle/>
                    <a:p>
                      <a:pPr marL="80645" marR="3873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Задачи </a:t>
                      </a:r>
                    </a:p>
                    <a:p>
                      <a:pPr marL="80645" marR="3873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Программы</a:t>
                      </a:r>
                      <a:endParaRPr lang="ru-RU" sz="1050" dirty="0">
                        <a:effectLst/>
                        <a:latin typeface="Times New Roman"/>
                      </a:endParaRPr>
                    </a:p>
                  </a:txBody>
                  <a:tcPr marL="4626" marR="4626" marT="4626" marB="4626"/>
                </a:tc>
                <a:tc>
                  <a:txBody>
                    <a:bodyPr/>
                    <a:lstStyle/>
                    <a:p>
                      <a:pPr marL="342900" marR="60325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47015" algn="l"/>
                        </a:tabLst>
                      </a:pPr>
                      <a:r>
                        <a:rPr lang="ru-RU" sz="1050" dirty="0">
                          <a:effectLst/>
                        </a:rPr>
                        <a:t>Модернизация инфраструктуры МБОУ СОШ № 22, в том числе спортивной, а также благоустройство школьной территории.</a:t>
                      </a:r>
                    </a:p>
                    <a:p>
                      <a:pPr marL="342900" marR="60325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47015" algn="l"/>
                        </a:tabLst>
                      </a:pPr>
                      <a:r>
                        <a:rPr lang="ru-RU" sz="1050" dirty="0">
                          <a:effectLst/>
                        </a:rPr>
                        <a:t>Внедрение современных методов и технологий обучения и воспитания, в том числе создание условий для освоения обучающимися отдельных предметов и образовательных модулей, основанных на принципах выбора ребенка.</a:t>
                      </a:r>
                    </a:p>
                    <a:p>
                      <a:pPr marL="342900" marR="60325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47015" algn="l"/>
                        </a:tabLst>
                      </a:pPr>
                      <a:r>
                        <a:rPr lang="ru-RU" sz="1050" dirty="0">
                          <a:effectLst/>
                        </a:rPr>
                        <a:t>Формирование эффективной системы выявления, поддержки и развития способностей и талантов детей и молодежи, включая детей-инвалидов и детей с ограниченными возможностями здоровья (далее – ОВЗ).</a:t>
                      </a:r>
                    </a:p>
                    <a:p>
                      <a:pPr marL="342900" marR="60325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47015" algn="l"/>
                        </a:tabLst>
                      </a:pPr>
                      <a:r>
                        <a:rPr lang="ru-RU" sz="1050" dirty="0">
                          <a:effectLst/>
                        </a:rPr>
                        <a:t>Повышение социальной активности детей и молодежи через развитие детских общественных объединений (сообществ).</a:t>
                      </a:r>
                    </a:p>
                    <a:p>
                      <a:pPr marL="342900" marR="60325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47015" algn="l"/>
                        </a:tabLst>
                      </a:pPr>
                      <a:r>
                        <a:rPr lang="ru-RU" sz="1050" dirty="0">
                          <a:effectLst/>
                        </a:rPr>
                        <a:t>Повышение профессионального уровня педагогических работников дополнительного образования.</a:t>
                      </a:r>
                    </a:p>
                    <a:p>
                      <a:pPr marL="342900" marR="60325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47015" algn="l"/>
                        </a:tabLst>
                      </a:pPr>
                      <a:r>
                        <a:rPr lang="ru-RU" sz="1050" dirty="0">
                          <a:effectLst/>
                        </a:rPr>
                        <a:t>Расширение форм </a:t>
                      </a:r>
                      <a:r>
                        <a:rPr lang="ru-RU" sz="1050" dirty="0" err="1">
                          <a:effectLst/>
                        </a:rPr>
                        <a:t>профориентационнои</a:t>
                      </a:r>
                      <a:r>
                        <a:rPr lang="ru-RU" sz="1050" dirty="0">
                          <a:effectLst/>
                        </a:rPr>
                        <a:t>̆ работы, включая раннюю профориентацию, в том числе функционирующую систему устойчивого взаимодействия образовательных организаций общего и профессионального образования с предприятиями района, систему коллективных творческих дел, участие в региональных и федеральных конкурсах и проектах.</a:t>
                      </a:r>
                    </a:p>
                    <a:p>
                      <a:pPr marL="342900" marR="60325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47015" algn="l"/>
                        </a:tabLst>
                      </a:pPr>
                      <a:r>
                        <a:rPr lang="ru-RU" sz="1050" dirty="0">
                          <a:effectLst/>
                        </a:rPr>
                        <a:t>Внедрение целевой модели цифровой образовательной среды.</a:t>
                      </a:r>
                      <a:endParaRPr lang="ru-RU" sz="1050" dirty="0">
                        <a:effectLst/>
                        <a:latin typeface="Times New Roman"/>
                      </a:endParaRPr>
                    </a:p>
                  </a:txBody>
                  <a:tcPr marL="4626" marR="4626" marT="4626" marB="4626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800200"/>
          </a:xfrm>
        </p:spPr>
        <p:txBody>
          <a:bodyPr>
            <a:normAutofit fontScale="90000"/>
          </a:bodyPr>
          <a:lstStyle/>
          <a:p>
            <a:r>
              <a:rPr lang="ru-RU" sz="2800" b="1" u="sng" dirty="0"/>
              <a:t>4. Стратегические вопросы деятельности </a:t>
            </a:r>
            <a:r>
              <a:rPr lang="ru-RU" sz="2800" b="1" u="sng" dirty="0" smtClean="0"/>
              <a:t>учреждения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 </a:t>
            </a:r>
            <a:br>
              <a:rPr lang="ru-RU" sz="2800" dirty="0"/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endParaRPr lang="ru-RU" sz="2800" dirty="0"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51720" y="692696"/>
            <a:ext cx="43418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4.2. Управление </a:t>
            </a:r>
            <a:r>
              <a:rPr lang="ru-RU" i="1" dirty="0"/>
              <a:t>качеством образования. </a:t>
            </a:r>
            <a:endParaRPr lang="ru-RU" dirty="0"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916832"/>
            <a:ext cx="76328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- </a:t>
            </a:r>
            <a:r>
              <a:rPr lang="ru-RU" b="1" dirty="0"/>
              <a:t>Проблема повышения качества образования</a:t>
            </a:r>
            <a:r>
              <a:rPr lang="ru-RU" dirty="0"/>
              <a:t> для школы является одной из важнейших. Это определяется необходимостью успешного освоения всеми учащимися образовательной программы, формирования навыков исследовательской деятельности учащихся, подготовки их к дальнейшему обучению и осознанному профессиональному выбору.  Данная проблема приобретает особую актуальность в условиях развития </a:t>
            </a:r>
            <a:r>
              <a:rPr lang="ru-RU" dirty="0" err="1"/>
              <a:t>компетентностного</a:t>
            </a:r>
            <a:r>
              <a:rPr lang="ru-RU" dirty="0"/>
              <a:t> подхода и оценки качества образования в школе на основе единого государственного экзамена, а также в условиях </a:t>
            </a:r>
            <a:r>
              <a:rPr lang="ru-RU" dirty="0" smtClean="0"/>
              <a:t>реализации обновленных  Федеральных государственных образовательный  стандартов   </a:t>
            </a:r>
            <a:r>
              <a:rPr lang="ru-RU" dirty="0"/>
              <a:t>общего </a:t>
            </a:r>
            <a:r>
              <a:rPr lang="ru-RU" dirty="0" smtClean="0"/>
              <a:t>  образования.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0108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76672"/>
            <a:ext cx="8229600" cy="1800200"/>
          </a:xfrm>
        </p:spPr>
        <p:txBody>
          <a:bodyPr>
            <a:normAutofit fontScale="90000"/>
          </a:bodyPr>
          <a:lstStyle/>
          <a:p>
            <a:r>
              <a:rPr lang="ru-RU" sz="2800" b="1" u="sng" dirty="0"/>
              <a:t>4. Стратегические вопросы деятельности </a:t>
            </a:r>
            <a:r>
              <a:rPr lang="ru-RU" sz="2800" b="1" u="sng" dirty="0" smtClean="0"/>
              <a:t>учреждения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 </a:t>
            </a:r>
            <a:br>
              <a:rPr lang="ru-RU" sz="2800" dirty="0"/>
            </a:br>
            <a:r>
              <a:rPr lang="ru-RU" sz="2800" i="1" dirty="0"/>
              <a:t>	</a:t>
            </a:r>
            <a:r>
              <a:rPr lang="ru-RU" sz="2800" dirty="0" smtClean="0"/>
              <a:t> </a:t>
            </a:r>
            <a:r>
              <a:rPr lang="ru-RU" sz="2400" i="1" dirty="0"/>
              <a:t>4.3. Призовые места </a:t>
            </a:r>
            <a:r>
              <a:rPr lang="ru-RU" sz="2400" i="1" dirty="0" smtClean="0"/>
              <a:t>МБОУ СОШ № 22  </a:t>
            </a:r>
            <a:r>
              <a:rPr lang="ru-RU" sz="2400" i="1" dirty="0"/>
              <a:t>в смотрах, конкурсах районного, </a:t>
            </a:r>
            <a:r>
              <a:rPr lang="ru-RU" sz="2400" i="1" dirty="0" smtClean="0"/>
              <a:t>регионального</a:t>
            </a:r>
            <a:r>
              <a:rPr lang="ru-RU" sz="2400" i="1" dirty="0"/>
              <a:t>, федерального  </a:t>
            </a:r>
            <a:r>
              <a:rPr lang="ru-RU" sz="2400" i="1" dirty="0" smtClean="0"/>
              <a:t>уровней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endParaRPr lang="ru-RU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108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76672"/>
            <a:ext cx="8229600" cy="1800200"/>
          </a:xfrm>
        </p:spPr>
        <p:txBody>
          <a:bodyPr>
            <a:normAutofit fontScale="90000"/>
          </a:bodyPr>
          <a:lstStyle/>
          <a:p>
            <a:r>
              <a:rPr lang="ru-RU" sz="2800" b="1" u="sng" dirty="0"/>
              <a:t>4. Стратегические вопросы деятельности </a:t>
            </a:r>
            <a:r>
              <a:rPr lang="ru-RU" sz="2800" b="1" u="sng" dirty="0" smtClean="0"/>
              <a:t>учреждения</a:t>
            </a:r>
            <a:br>
              <a:rPr lang="ru-RU" sz="2800" b="1" u="sng" dirty="0" smtClean="0"/>
            </a:br>
            <a:r>
              <a:rPr lang="ru-RU" sz="2400" i="1" dirty="0"/>
              <a:t>4.4 Финансово-хозяйственная самостоятельность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 </a:t>
            </a:r>
            <a:br>
              <a:rPr lang="ru-RU" sz="2800" dirty="0"/>
            </a:br>
            <a:r>
              <a:rPr lang="ru-RU" sz="2800" i="1" dirty="0"/>
              <a:t>	</a:t>
            </a:r>
            <a:endParaRPr lang="ru-RU" sz="2800" dirty="0"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2274838"/>
            <a:ext cx="74168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 </a:t>
            </a:r>
            <a:r>
              <a:rPr lang="ru-RU" sz="3200" i="1" dirty="0" smtClean="0"/>
              <a:t>МБОУ СОШ № 22 </a:t>
            </a:r>
            <a:r>
              <a:rPr lang="ru-RU" sz="3200" dirty="0" smtClean="0"/>
              <a:t>имеет </a:t>
            </a:r>
            <a:r>
              <a:rPr lang="ru-RU" sz="3200" dirty="0"/>
              <a:t>расчетный счет, ведет самостоятельную бухгалтерскую отчетность, </a:t>
            </a:r>
            <a:endParaRPr lang="ru-RU" sz="3200" dirty="0" smtClean="0"/>
          </a:p>
          <a:p>
            <a:r>
              <a:rPr lang="ru-RU" sz="3200" dirty="0" smtClean="0"/>
              <a:t> директор имеет диплом по специальности  «Менеджмент в  образовании».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90108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76672"/>
            <a:ext cx="8229600" cy="1800200"/>
          </a:xfrm>
        </p:spPr>
        <p:txBody>
          <a:bodyPr>
            <a:normAutofit/>
          </a:bodyPr>
          <a:lstStyle/>
          <a:p>
            <a:r>
              <a:rPr lang="ru-RU" sz="2800" b="1" u="sng" dirty="0"/>
              <a:t>4. Стратегические вопросы деятельности </a:t>
            </a:r>
            <a:r>
              <a:rPr lang="ru-RU" sz="2800" b="1" u="sng" dirty="0" smtClean="0"/>
              <a:t>учреждения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 </a:t>
            </a:r>
            <a:br>
              <a:rPr lang="ru-RU" sz="2800" dirty="0"/>
            </a:br>
            <a:r>
              <a:rPr lang="ru-RU" sz="2800" i="1" dirty="0"/>
              <a:t>	</a:t>
            </a:r>
            <a:endParaRPr lang="ru-RU" sz="2800" dirty="0"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997838"/>
            <a:ext cx="77048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/>
              <a:t>4.5 ИКТ-компетентность педагогических работников </a:t>
            </a:r>
            <a:r>
              <a:rPr lang="ru-RU" sz="2400" i="1" dirty="0" smtClean="0"/>
              <a:t> </a:t>
            </a:r>
          </a:p>
          <a:p>
            <a:pPr algn="ctr"/>
            <a:endParaRPr lang="ru-RU" sz="2400" i="1" dirty="0" smtClean="0"/>
          </a:p>
          <a:p>
            <a:pPr algn="ctr"/>
            <a:endParaRPr lang="ru-RU" sz="2400" i="1" dirty="0"/>
          </a:p>
          <a:p>
            <a:pPr algn="ctr"/>
            <a:endParaRPr lang="ru-RU" sz="2400" i="1" dirty="0" smtClean="0"/>
          </a:p>
          <a:p>
            <a:pPr algn="ctr"/>
            <a:r>
              <a:rPr lang="ru-RU" sz="2400" dirty="0" smtClean="0"/>
              <a:t>100% </a:t>
            </a:r>
            <a:r>
              <a:rPr lang="ru-RU" sz="2400" dirty="0"/>
              <a:t>педагогических работников </a:t>
            </a:r>
            <a:r>
              <a:rPr lang="ru-RU" sz="2400" dirty="0" smtClean="0"/>
              <a:t>МБОУ СОШ № 22 владеют </a:t>
            </a:r>
            <a:r>
              <a:rPr lang="ru-RU" sz="2400" dirty="0"/>
              <a:t>основами </a:t>
            </a:r>
            <a:r>
              <a:rPr lang="ru-RU" sz="2400" dirty="0" smtClean="0"/>
              <a:t>работы </a:t>
            </a:r>
            <a:r>
              <a:rPr lang="ru-RU" sz="2400" dirty="0"/>
              <a:t>с текстовыми редакторами, электронными таблицами, электронной почтой и браузерами, мультимедийным оборудованием, а </a:t>
            </a:r>
            <a:r>
              <a:rPr lang="ru-RU" sz="2400" dirty="0" smtClean="0"/>
              <a:t> также </a:t>
            </a:r>
            <a:r>
              <a:rPr lang="ru-RU" sz="2400" dirty="0"/>
              <a:t>используют в своей деятельности цифровые образовательные </a:t>
            </a:r>
            <a:r>
              <a:rPr lang="ru-RU" sz="2400" dirty="0" smtClean="0"/>
              <a:t>ресурсы.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90108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31640" y="908720"/>
            <a:ext cx="64270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ru-RU" i="1" dirty="0" smtClean="0"/>
              <a:t>1.1. Средний </a:t>
            </a:r>
            <a:r>
              <a:rPr lang="ru-RU" i="1" dirty="0"/>
              <a:t>тестовый балл по ЕГЭ по </a:t>
            </a:r>
            <a:r>
              <a:rPr lang="ru-RU" i="1" dirty="0" smtClean="0"/>
              <a:t>МБОУ СОШ № 22</a:t>
            </a:r>
          </a:p>
          <a:p>
            <a:pPr lvl="1" algn="ctr"/>
            <a:r>
              <a:rPr lang="ru-RU" i="1" dirty="0" smtClean="0"/>
              <a:t>в </a:t>
            </a:r>
            <a:r>
              <a:rPr lang="ru-RU" i="1" dirty="0"/>
              <a:t>сравнении со средним тестовым баллом  по району, краю    </a:t>
            </a:r>
            <a:r>
              <a:rPr lang="ru-RU" i="1" dirty="0" smtClean="0"/>
              <a:t>по </a:t>
            </a:r>
            <a:r>
              <a:rPr lang="ru-RU" i="1" dirty="0"/>
              <a:t>всем предметам</a:t>
            </a:r>
            <a:endParaRPr lang="ru-RU" sz="3200" b="1" spc="3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85852" y="285728"/>
            <a:ext cx="72784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spc="3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Оценка качества образования</a:t>
            </a:r>
            <a:endParaRPr lang="ru-RU" sz="3600" b="1" spc="3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3848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0" y="1844824"/>
          <a:ext cx="8892479" cy="4536505"/>
        </p:xfrm>
        <a:graphic>
          <a:graphicData uri="http://schemas.openxmlformats.org/drawingml/2006/table">
            <a:tbl>
              <a:tblPr/>
              <a:tblGrid>
                <a:gridCol w="924279"/>
                <a:gridCol w="854214"/>
                <a:gridCol w="799914"/>
                <a:gridCol w="745613"/>
                <a:gridCol w="745613"/>
                <a:gridCol w="681387"/>
                <a:gridCol w="568115"/>
                <a:gridCol w="676132"/>
                <a:gridCol w="676132"/>
                <a:gridCol w="555270"/>
                <a:gridCol w="555270"/>
                <a:gridCol w="555270"/>
                <a:gridCol w="555270"/>
              </a:tblGrid>
              <a:tr h="25384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Общеобразовательный предмет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2019-2020 уч. год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2020-2021 уч. год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2021-2022 уч. год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2022-2023 уч. год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4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Краснодарский </a:t>
                      </a:r>
                      <a:r>
                        <a:rPr lang="ru-RU" sz="900" b="1" dirty="0" err="1">
                          <a:latin typeface="Times New Roman"/>
                          <a:ea typeface="Times New Roman"/>
                          <a:cs typeface="Times New Roman"/>
                        </a:rPr>
                        <a:t>кр</a:t>
                      </a: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Темрюкский р-он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СОШ № 22 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Краснодарский </a:t>
                      </a:r>
                      <a:r>
                        <a:rPr lang="ru-RU" sz="900" b="1" dirty="0" err="1">
                          <a:latin typeface="Times New Roman"/>
                          <a:ea typeface="Times New Roman"/>
                          <a:cs typeface="Times New Roman"/>
                        </a:rPr>
                        <a:t>кр</a:t>
                      </a: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Темрюкский р-он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СОШ № 22 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Краснодарский кр.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Темрюкский р-он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СОШ № 22 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Краснодарский кр.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Темрюкский р-он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СОШ № 22 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Русский язык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73,6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72,5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64,5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74,3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72,2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66,8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73,1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Times New Roman"/>
                          <a:cs typeface="Times New Roman"/>
                        </a:rPr>
                        <a:t>69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72,3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495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Математика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56,9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51,8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44,75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57,7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56,7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47,5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61,53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76,7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Times New Roman"/>
                          <a:cs typeface="Times New Roman"/>
                        </a:rPr>
                        <a:t>56.5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64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34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416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4,3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4,4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</a:tr>
              <a:tr h="2249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Биология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55,7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53,8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78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52,2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49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Физика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55,7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53,8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49,5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55,5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55,8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51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53,4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53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49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Английский язык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68,4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70,6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69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64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62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61,3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77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76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49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Литература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66,8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70,1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67,9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72,7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Times New Roman"/>
                          <a:cs typeface="Times New Roman"/>
                        </a:rPr>
                        <a:t>63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49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Химия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59,7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62,2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64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60,3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57,8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59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49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Обществознание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61,8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57,3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61,3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60,9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57,3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61,3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88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/>
                          <a:ea typeface="Times New Roman"/>
                          <a:cs typeface="Times New Roman"/>
                        </a:rPr>
                        <a:t>60.1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72,75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49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Информатика и ИКТ 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62,9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54,3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44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64,6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60,3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60,5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49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История 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58,9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59,9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62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59,5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59,1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46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58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latin typeface="Times New Roman"/>
                          <a:ea typeface="Times New Roman"/>
                          <a:cs typeface="Times New Roman"/>
                        </a:rPr>
                        <a:t>59.4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49,7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49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География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63,9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63,5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66,3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65,6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64,2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67671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7"/>
            <a:ext cx="7702624" cy="1008111"/>
          </a:xfrm>
        </p:spPr>
        <p:txBody>
          <a:bodyPr>
            <a:normAutofit fontScale="90000"/>
          </a:bodyPr>
          <a:lstStyle/>
          <a:p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>Качество образования</a:t>
            </a:r>
            <a:r>
              <a:rPr lang="ru-RU" sz="2400" i="1" dirty="0"/>
              <a:t/>
            </a:r>
            <a:br>
              <a:rPr lang="ru-RU" sz="2400" i="1" dirty="0"/>
            </a:br>
            <a:r>
              <a:rPr lang="ru-RU" sz="2400" i="1" dirty="0" smtClean="0"/>
              <a:t>1.2. Учащиеся </a:t>
            </a:r>
            <a:r>
              <a:rPr lang="ru-RU" sz="2400" i="1" dirty="0"/>
              <a:t>– </a:t>
            </a:r>
            <a:r>
              <a:rPr lang="ru-RU" sz="2400" i="1" dirty="0" smtClean="0"/>
              <a:t>призеры муниципальных  олимпиад </a:t>
            </a:r>
            <a:br>
              <a:rPr lang="ru-RU" sz="2400" i="1" dirty="0" smtClean="0"/>
            </a:br>
            <a:r>
              <a:rPr lang="ru-RU" sz="2400" i="1" dirty="0" smtClean="0"/>
              <a:t>2022-2023 </a:t>
            </a:r>
            <a:r>
              <a:rPr lang="ru-RU" sz="2400" i="1" dirty="0" smtClean="0"/>
              <a:t>учебный  год</a:t>
            </a:r>
            <a:br>
              <a:rPr lang="ru-RU" sz="2400" i="1" dirty="0" smtClean="0"/>
            </a:br>
            <a:r>
              <a:rPr lang="ru-RU" sz="2400" i="1" dirty="0" smtClean="0"/>
              <a:t> </a:t>
            </a:r>
            <a:endParaRPr lang="ru-RU" sz="2400" dirty="0"/>
          </a:p>
        </p:txBody>
      </p:sp>
      <p:pic>
        <p:nvPicPr>
          <p:cNvPr id="54273" name="Диаграмма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628800"/>
            <a:ext cx="8136904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72561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7"/>
            <a:ext cx="7702624" cy="1800199"/>
          </a:xfrm>
        </p:spPr>
        <p:txBody>
          <a:bodyPr>
            <a:normAutofit fontScale="90000"/>
          </a:bodyPr>
          <a:lstStyle/>
          <a:p>
            <a:r>
              <a:rPr lang="ru-RU" sz="2400" i="1" dirty="0"/>
              <a:t>Качество </a:t>
            </a:r>
            <a:r>
              <a:rPr lang="ru-RU" sz="2400" i="1" dirty="0" smtClean="0"/>
              <a:t>образования</a:t>
            </a:r>
            <a:br>
              <a:rPr lang="ru-RU" sz="2400" i="1" dirty="0" smtClean="0"/>
            </a:br>
            <a:r>
              <a:rPr lang="ru-RU" sz="2400" i="1" dirty="0" smtClean="0"/>
              <a:t>1.2</a:t>
            </a:r>
            <a:r>
              <a:rPr lang="ru-RU" sz="2400" i="1" dirty="0"/>
              <a:t>. </a:t>
            </a:r>
            <a:r>
              <a:rPr lang="ru-RU" sz="2400" i="1" dirty="0" smtClean="0"/>
              <a:t>Учащиеся </a:t>
            </a:r>
            <a:r>
              <a:rPr lang="ru-RU" sz="2400" i="1" dirty="0"/>
              <a:t>– </a:t>
            </a:r>
            <a:r>
              <a:rPr lang="ru-RU" sz="2400" i="1" dirty="0" smtClean="0"/>
              <a:t>призеры и победители</a:t>
            </a:r>
            <a:br>
              <a:rPr lang="ru-RU" sz="2400" i="1" dirty="0" smtClean="0"/>
            </a:br>
            <a:r>
              <a:rPr lang="ru-RU" sz="2400" i="1" dirty="0" smtClean="0"/>
              <a:t> </a:t>
            </a:r>
            <a:r>
              <a:rPr lang="ru-RU" sz="2400" i="1" dirty="0" smtClean="0"/>
              <a:t>муниципальной  олимпиады  </a:t>
            </a:r>
            <a:br>
              <a:rPr lang="ru-RU" sz="2400" i="1" dirty="0" smtClean="0"/>
            </a:br>
            <a:r>
              <a:rPr lang="ru-RU" sz="2400" i="1" dirty="0" smtClean="0"/>
              <a:t>2022-2023 </a:t>
            </a:r>
            <a:r>
              <a:rPr lang="ru-RU" sz="2400" i="1" dirty="0"/>
              <a:t>учебный  год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> </a:t>
            </a:r>
            <a:endParaRPr lang="ru-RU" sz="24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3528" y="1772817"/>
          <a:ext cx="8568953" cy="4680516"/>
        </p:xfrm>
        <a:graphic>
          <a:graphicData uri="http://schemas.openxmlformats.org/drawingml/2006/table">
            <a:tbl>
              <a:tblPr/>
              <a:tblGrid>
                <a:gridCol w="704899"/>
                <a:gridCol w="1996248"/>
                <a:gridCol w="2319290"/>
                <a:gridCol w="498648"/>
                <a:gridCol w="1876141"/>
                <a:gridCol w="1173727"/>
              </a:tblGrid>
              <a:tr h="6256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Предмет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ФИ участника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Класс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ФИО учителя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   Статус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8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Астрономия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Будрецова Ирина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Алиева С.А.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призер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8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Ханина Анастасия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Алиева С.А.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призер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Литература 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Москаленко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Елизавета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Белозерова Ю.А.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победитель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ОБЖ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Домбаева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Ольга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Пичугина Н.Н.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победитель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Обществознание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Водолазский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Никита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Шаповал Г.В.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призер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Русский язык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Москаленко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Елизавета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Белозерова Ю.А.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призер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Феняк Станислав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Будрецова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М.А.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призер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Горбунова Арина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Будрецова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М.А.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призер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Физическая культура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Матвеева Александра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Прийма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А.Н.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победитель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Английский язык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Москаленко Елизавета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Волочаева Е.В.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победитель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32277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115616" y="-48199"/>
            <a:ext cx="6552728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000" i="1" dirty="0" smtClean="0"/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/>
              <a:t>Качество </a:t>
            </a:r>
            <a:r>
              <a:rPr lang="ru-RU" sz="2000" i="1" dirty="0"/>
              <a:t>образования</a:t>
            </a:r>
            <a:br>
              <a:rPr lang="ru-RU" sz="2000" i="1" dirty="0"/>
            </a:br>
            <a:r>
              <a:rPr lang="ru-RU" sz="2000" i="1" dirty="0"/>
              <a:t/>
            </a:r>
            <a:br>
              <a:rPr lang="ru-RU" sz="2000" i="1" dirty="0"/>
            </a:br>
            <a:r>
              <a:rPr lang="ru-RU" sz="2000" i="1" dirty="0"/>
              <a:t>1.2.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Конкурс исследовательских работ школьников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«Эврика, ЮНИОР», «Эврика»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/>
              <a:t>2022-2023 </a:t>
            </a:r>
            <a:r>
              <a:rPr lang="ru-RU" sz="2000" i="1" dirty="0"/>
              <a:t>учебный  год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11560" y="2060848"/>
          <a:ext cx="8136905" cy="3744416"/>
        </p:xfrm>
        <a:graphic>
          <a:graphicData uri="http://schemas.openxmlformats.org/drawingml/2006/table">
            <a:tbl>
              <a:tblPr/>
              <a:tblGrid>
                <a:gridCol w="1470125"/>
                <a:gridCol w="1746405"/>
                <a:gridCol w="2216730"/>
                <a:gridCol w="1429729"/>
                <a:gridCol w="1273916"/>
              </a:tblGrid>
              <a:tr h="9361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Ф.И. ученика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7821" marR="77821" marT="38911" marB="3891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предмет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7821" marR="77821" marT="38911" marB="3891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тема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7821" marR="77821" marT="38911" marB="3891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Ф.И.О. учителя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7821" marR="77821" marT="38911" marB="3891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Статус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7821" marR="77821" marT="38911" marB="3891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9361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Каинова Полина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7821" marR="77821" marT="38911" marB="3891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Обществознание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7821" marR="77821" marT="38911" marB="3891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Буллинг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в школе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7821" marR="77821" marT="38911" marB="3891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Шаповал Г.В.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7821" marR="77821" marT="38911" marB="3891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 степень, призер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7821" marR="77821" marT="38911" marB="3891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9361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Зыкина Альбина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7821" marR="77821" marT="38911" marB="3891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Биология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7821" marR="77821" marT="38911" marB="3891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Пластик и его влияние на окружающую среду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7821" marR="77821" marT="38911" marB="3891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Пичугина Н.Н.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7821" marR="77821" marT="38911" marB="3891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 степень, призер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7821" marR="77821" marT="38911" marB="3891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9361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Секов Николай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7821" marR="77821" marT="38911" marB="3891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Биология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7821" marR="77821" marT="38911" marB="3891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Развитие мышц в теле человека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7821" marR="77821" marT="38911" marB="3891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Пичугина Н.Н.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7821" marR="77821" marT="38911" marB="3891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 степень, призер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7821" marR="77821" marT="38911" marB="3891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387838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7"/>
            <a:ext cx="7702624" cy="1008111"/>
          </a:xfrm>
        </p:spPr>
        <p:txBody>
          <a:bodyPr>
            <a:normAutofit fontScale="90000"/>
          </a:bodyPr>
          <a:lstStyle/>
          <a:p>
            <a:r>
              <a:rPr lang="ru-RU" sz="2400" i="1" dirty="0"/>
              <a:t>Качество образования</a:t>
            </a:r>
            <a:br>
              <a:rPr lang="ru-RU" sz="2400" i="1" dirty="0"/>
            </a:br>
            <a:r>
              <a:rPr lang="ru-RU" sz="2400" i="1" dirty="0"/>
              <a:t/>
            </a:r>
            <a:br>
              <a:rPr lang="ru-RU" sz="2400" i="1" dirty="0"/>
            </a:br>
            <a:r>
              <a:rPr lang="ru-RU" sz="2400" i="1" dirty="0"/>
              <a:t>1.2. </a:t>
            </a:r>
            <a:r>
              <a:rPr lang="ru-RU" sz="2400" i="1" dirty="0" smtClean="0"/>
              <a:t>Учащиеся </a:t>
            </a:r>
            <a:r>
              <a:rPr lang="ru-RU" sz="2400" i="1" dirty="0"/>
              <a:t>– </a:t>
            </a:r>
            <a:r>
              <a:rPr lang="ru-RU" sz="2400" i="1" dirty="0" smtClean="0"/>
              <a:t>призеры муниципального уровня </a:t>
            </a:r>
            <a:br>
              <a:rPr lang="ru-RU" sz="2400" i="1" dirty="0" smtClean="0"/>
            </a:br>
            <a:r>
              <a:rPr lang="ru-RU" sz="2400" i="1" dirty="0" smtClean="0"/>
              <a:t> </a:t>
            </a: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33891363"/>
              </p:ext>
            </p:extLst>
          </p:nvPr>
        </p:nvGraphicFramePr>
        <p:xfrm>
          <a:off x="683568" y="2507456"/>
          <a:ext cx="7992888" cy="35138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40538"/>
                <a:gridCol w="916017"/>
                <a:gridCol w="4011003"/>
                <a:gridCol w="825330"/>
              </a:tblGrid>
              <a:tr h="11927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Ф.И. участника конкурса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Ф.И.О.  учителя, подготовившего участника,  победителя или призёра конкурса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642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Зимина Алеся 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Зимина Раиса Александровна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642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Кравцова Милана 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Зимина Раиса Александровна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64221"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Плыткан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Мария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Кулькова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Светлана Борисовна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64221"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Камынин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Матвей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Кулькова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Светлана Борисовна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642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Мостовая Александра 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Мокруша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Людмила Александровна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403648" y="1340768"/>
            <a:ext cx="6768752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Победители и призёры муниципального конкурса по каллиграфии среди младших школьников «Золотое пёрышко -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2023»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6203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7"/>
            <a:ext cx="7702624" cy="1008111"/>
          </a:xfrm>
        </p:spPr>
        <p:txBody>
          <a:bodyPr>
            <a:normAutofit fontScale="90000"/>
          </a:bodyPr>
          <a:lstStyle/>
          <a:p>
            <a:r>
              <a:rPr lang="ru-RU" sz="2400" i="1" dirty="0"/>
              <a:t>Качество образования</a:t>
            </a:r>
            <a:br>
              <a:rPr lang="ru-RU" sz="2400" i="1" dirty="0"/>
            </a:br>
            <a:r>
              <a:rPr lang="ru-RU" sz="2400" i="1" dirty="0"/>
              <a:t/>
            </a:r>
            <a:br>
              <a:rPr lang="ru-RU" sz="2400" i="1" dirty="0"/>
            </a:br>
            <a:r>
              <a:rPr lang="ru-RU" sz="2400" i="1" dirty="0"/>
              <a:t>1.2. </a:t>
            </a:r>
            <a:r>
              <a:rPr lang="ru-RU" sz="2400" i="1" dirty="0" smtClean="0"/>
              <a:t>Учащиеся </a:t>
            </a:r>
            <a:r>
              <a:rPr lang="ru-RU" sz="2400" i="1" dirty="0"/>
              <a:t>– </a:t>
            </a:r>
            <a:r>
              <a:rPr lang="ru-RU" sz="2400" i="1" dirty="0" smtClean="0"/>
              <a:t>призеры муниципального уровня </a:t>
            </a:r>
            <a:br>
              <a:rPr lang="ru-RU" sz="2400" i="1" dirty="0" smtClean="0"/>
            </a:br>
            <a:r>
              <a:rPr lang="ru-RU" sz="2400" i="1" dirty="0" smtClean="0"/>
              <a:t>2022-2023 </a:t>
            </a:r>
            <a:r>
              <a:rPr lang="ru-RU" sz="2400" i="1" dirty="0"/>
              <a:t>учебный  год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> </a:t>
            </a:r>
            <a:endParaRPr lang="ru-RU" sz="2400" dirty="0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475656" y="924689"/>
            <a:ext cx="6768752" cy="1415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Победители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призёры </a:t>
            </a:r>
            <a:r>
              <a:rPr lang="ru-RU" sz="2000" b="1" dirty="0" smtClean="0">
                <a:solidFill>
                  <a:schemeClr val="tx1"/>
                </a:solidFill>
              </a:rPr>
              <a:t>  </a:t>
            </a:r>
            <a:r>
              <a:rPr lang="ru-RU" sz="2000" b="1" dirty="0">
                <a:solidFill>
                  <a:schemeClr val="tx1"/>
                </a:solidFill>
              </a:rPr>
              <a:t>муниципальной выставки                   </a:t>
            </a:r>
          </a:p>
          <a:p>
            <a:r>
              <a:rPr lang="ru-RU" sz="2000" b="1" dirty="0">
                <a:solidFill>
                  <a:schemeClr val="tx1"/>
                </a:solidFill>
              </a:rPr>
              <a:t>«Волшебная азбука - </a:t>
            </a:r>
            <a:r>
              <a:rPr lang="ru-RU" sz="2000" b="1" dirty="0" smtClean="0">
                <a:solidFill>
                  <a:schemeClr val="tx1"/>
                </a:solidFill>
              </a:rPr>
              <a:t>2023» </a:t>
            </a:r>
            <a:endParaRPr lang="ru-RU" sz="2000" b="1" dirty="0">
              <a:solidFill>
                <a:schemeClr val="tx1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23752488"/>
              </p:ext>
            </p:extLst>
          </p:nvPr>
        </p:nvGraphicFramePr>
        <p:xfrm>
          <a:off x="611561" y="2132856"/>
          <a:ext cx="7920879" cy="38164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60242"/>
                <a:gridCol w="719694"/>
                <a:gridCol w="3601016"/>
                <a:gridCol w="839927"/>
              </a:tblGrid>
              <a:tr h="8054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Ф.И.О. участника выставки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Ф.И.О.  учителя, подготовившего победителя или призёра выставки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228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Ситдикова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Диана 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Зимина Раиса Александровна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228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Васькин  Ярослав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Зимина Раиса Александровна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228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Зимина Алеся 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Зимина Раиса Александровна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369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Мостовая Александра 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Мокруша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Людмила Александровна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369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Уманский Максим 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Мокруша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Людмила Александровна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228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Чернодыр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Александра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Кулькова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Светлана Борисовна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228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Ноговицын Максим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Кулькова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Светлана Борисовна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228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Плыткан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Мария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Кулькова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Светлана Борисовна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34490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7"/>
            <a:ext cx="7702624" cy="1728191"/>
          </a:xfrm>
        </p:spPr>
        <p:txBody>
          <a:bodyPr>
            <a:normAutofit fontScale="90000"/>
          </a:bodyPr>
          <a:lstStyle/>
          <a:p>
            <a:r>
              <a:rPr lang="ru-RU" sz="2400" i="1" dirty="0"/>
              <a:t>Качество образования</a:t>
            </a:r>
            <a:br>
              <a:rPr lang="ru-RU" sz="2400" i="1" dirty="0"/>
            </a:br>
            <a:r>
              <a:rPr lang="ru-RU" sz="2400" i="1" dirty="0"/>
              <a:t/>
            </a:r>
            <a:br>
              <a:rPr lang="ru-RU" sz="2400" i="1" dirty="0"/>
            </a:br>
            <a:r>
              <a:rPr lang="ru-RU" sz="2400" i="1" dirty="0"/>
              <a:t>1.2. </a:t>
            </a:r>
            <a:r>
              <a:rPr lang="ru-RU" sz="2400" i="1" dirty="0" smtClean="0"/>
              <a:t>Учащиеся </a:t>
            </a:r>
            <a:r>
              <a:rPr lang="ru-RU" sz="2400" i="1" dirty="0"/>
              <a:t>– </a:t>
            </a:r>
            <a:r>
              <a:rPr lang="ru-RU" sz="2400" i="1" dirty="0" smtClean="0"/>
              <a:t>призеры муниципального уровня </a:t>
            </a:r>
            <a:br>
              <a:rPr lang="ru-RU" sz="2400" i="1" dirty="0" smtClean="0"/>
            </a:br>
            <a:r>
              <a:rPr lang="ru-RU" sz="2400" i="1" dirty="0" smtClean="0"/>
              <a:t>2022-2023 </a:t>
            </a:r>
            <a:r>
              <a:rPr lang="ru-RU" sz="2400" i="1" dirty="0"/>
              <a:t>учебный  год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> 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564904"/>
            <a:ext cx="8352928" cy="3816424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chemeClr val="tx1"/>
                </a:solidFill>
              </a:rPr>
              <a:t>Муниципальный </a:t>
            </a:r>
            <a:r>
              <a:rPr lang="ru-RU" b="1" i="1" dirty="0" smtClean="0">
                <a:solidFill>
                  <a:schemeClr val="tx1"/>
                </a:solidFill>
              </a:rPr>
              <a:t> </a:t>
            </a:r>
            <a:r>
              <a:rPr lang="ru-RU" b="1" i="1" dirty="0" smtClean="0">
                <a:solidFill>
                  <a:schemeClr val="tx1"/>
                </a:solidFill>
              </a:rPr>
              <a:t>этап конкурса «Наследники традиций»</a:t>
            </a:r>
            <a:endParaRPr lang="ru-RU" b="1" i="1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err="1" smtClean="0">
                <a:solidFill>
                  <a:schemeClr val="tx1"/>
                </a:solidFill>
              </a:rPr>
              <a:t>Сус</a:t>
            </a:r>
            <a:r>
              <a:rPr lang="ru-RU" dirty="0" smtClean="0">
                <a:solidFill>
                  <a:schemeClr val="tx1"/>
                </a:solidFill>
              </a:rPr>
              <a:t> Михаил – победитель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Зыкина Альбина – призер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Борисенко София - призер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462030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413</TotalTime>
  <Words>1151</Words>
  <Application>Microsoft Office PowerPoint</Application>
  <PresentationFormat>Экран (4:3)</PresentationFormat>
  <Paragraphs>455</Paragraphs>
  <Slides>26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Тема Office</vt:lpstr>
      <vt:lpstr>Диаграмма Microsoft Office Excel</vt:lpstr>
      <vt:lpstr>Слайд 1</vt:lpstr>
      <vt:lpstr>Слайд 2</vt:lpstr>
      <vt:lpstr>Слайд 3</vt:lpstr>
      <vt:lpstr> Качество образования 1.2. Учащиеся – призеры муниципальных  олимпиад  2022-2023 учебный  год  </vt:lpstr>
      <vt:lpstr>Качество образования 1.2. Учащиеся – призеры и победители  муниципальной  олимпиады   2022-2023 учебный  год  </vt:lpstr>
      <vt:lpstr>Слайд 6</vt:lpstr>
      <vt:lpstr>Качество образования  1.2. Учащиеся – призеры муниципального уровня   </vt:lpstr>
      <vt:lpstr>Качество образования  1.2. Учащиеся – призеры муниципального уровня  2022-2023 учебный  год  </vt:lpstr>
      <vt:lpstr>Качество образования  1.2. Учащиеся – призеры муниципального уровня  2022-2023 учебный  год  </vt:lpstr>
      <vt:lpstr>Качество образования  1.2. Учащиеся – призеры муниципального уровня  2022-2023 учебный  год  </vt:lpstr>
      <vt:lpstr>Качество образования  1.2. Учащиеся – призеры  регионального уровня  2022-2023 учебный  год  </vt:lpstr>
      <vt:lpstr>Качество образования  1.2. Учащиеся – призеры региональных олимпиад, конкурсов, спортивных соревнований, конференций. 2022-2023 учебный  год  </vt:lpstr>
      <vt:lpstr>1.3. Результаты инновационной и методической деятельности ОУ, призовые места учителей в конкурсах, конференциях    </vt:lpstr>
      <vt:lpstr>1.3. Результаты инновационной и методической деятельности ОУ, призовые места учителей в конкурсах, конференциях    </vt:lpstr>
      <vt:lpstr>Слайд 15</vt:lpstr>
      <vt:lpstr>Слайд 16</vt:lpstr>
      <vt:lpstr>2. Кадровые ресурсы организации.   2.1. Динамика доли педагогических работников в ОО с высшей (первой) квалификационной категорией в текущем (завершенном)  учебном году по сравнению с предыдущим учебным годом </vt:lpstr>
      <vt:lpstr>2. Кадровые ресурсы организации.   2.2. Коэффициент текучести педагогических работников </vt:lpstr>
      <vt:lpstr>2. Кадровые ресурсы организации    2.3 Подтверждённые жалобы на ОО (количество):</vt:lpstr>
      <vt:lpstr>3. Социальная работа  3.1. Динамика  численности контингента по ОО (по состоянию на 1 сентября)   2020 год – 115  уч. 2021 год – 119 уч. 2022 год –   136 уч. </vt:lpstr>
      <vt:lpstr>3. Социальная работа    3.2. Динамика  количества учащихся ОО, стоящих на учете в КДН,  в текущем учебном год – 2.    3.3.Травматизм  учащихся в ОО – 0. </vt:lpstr>
      <vt:lpstr>4. Стратегические  вопросы деятельности учреждения        4.1. Программа  развития  МБОУ СОШ № 22 на 2021-2025 годы  </vt:lpstr>
      <vt:lpstr>4. Стратегические вопросы деятельности учреждения    </vt:lpstr>
      <vt:lpstr>4. Стратегические вопросы деятельности учреждения     4.3. Призовые места МБОУ СОШ № 22  в смотрах, конкурсах районного, регионального, федерального  уровней  </vt:lpstr>
      <vt:lpstr>4. Стратегические вопросы деятельности учреждения 4.4 Финансово-хозяйственная самостоятельность    </vt:lpstr>
      <vt:lpstr>4. Стратегические вопросы деятельности учреждения  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123</cp:lastModifiedBy>
  <cp:revision>55</cp:revision>
  <dcterms:created xsi:type="dcterms:W3CDTF">2013-01-11T05:42:37Z</dcterms:created>
  <dcterms:modified xsi:type="dcterms:W3CDTF">2023-07-15T06:10:28Z</dcterms:modified>
</cp:coreProperties>
</file>