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115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3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8595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923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925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086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75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480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883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59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326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57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47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46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65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218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3143A44-38C2-4099-99FF-91BA54486804}" type="datetimeFigureOut">
              <a:rPr lang="ru-RU" smtClean="0"/>
              <a:t>17.07.2023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12C4316-ACCA-4D60-86FD-1CE5A7630B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49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9459" y="1632234"/>
            <a:ext cx="8204886" cy="1646425"/>
          </a:xfrm>
        </p:spPr>
        <p:txBody>
          <a:bodyPr/>
          <a:lstStyle/>
          <a:p>
            <a:r>
              <a:rPr lang="ru-RU" sz="4400" b="1" dirty="0" smtClean="0"/>
              <a:t>Региональные программы в государственном управлении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445210" y="3929449"/>
            <a:ext cx="43825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b="1" dirty="0"/>
              <a:t>Николай Солопёкин, </a:t>
            </a:r>
            <a:r>
              <a:rPr lang="ru-RU" dirty="0"/>
              <a:t>советник директора по воспитанию и взаимодействию с детскими общественными </a:t>
            </a:r>
            <a:r>
              <a:rPr lang="ru-RU" dirty="0" smtClean="0"/>
              <a:t>объединениями, учитель истории и обществознания</a:t>
            </a:r>
            <a:endParaRPr lang="ru-RU" dirty="0"/>
          </a:p>
          <a:p>
            <a:pPr algn="r">
              <a:spcBef>
                <a:spcPts val="0"/>
              </a:spcBef>
            </a:pPr>
            <a:r>
              <a:rPr lang="ru-RU" dirty="0"/>
              <a:t> МБОУ «ООШ № 46»</a:t>
            </a:r>
          </a:p>
        </p:txBody>
      </p:sp>
    </p:spTree>
    <p:extLst>
      <p:ext uri="{BB962C8B-B14F-4D97-AF65-F5344CB8AC3E}">
        <p14:creationId xmlns:p14="http://schemas.microsoft.com/office/powerpoint/2010/main" val="1366582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8351" y="843461"/>
            <a:ext cx="9601196" cy="33189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1" dirty="0"/>
              <a:t>Региональные программы</a:t>
            </a:r>
            <a:r>
              <a:rPr lang="ru-RU" sz="3200" dirty="0"/>
              <a:t> — </a:t>
            </a:r>
            <a:r>
              <a:rPr lang="ru-RU" sz="3200" dirty="0" smtClean="0"/>
              <a:t>это вид комплексных целевых программ, выступающих в качестве инструмента управления и регулирования развития региона в экономическом, социальном, научно-техническом плане, формы хозяйственной деятельности и способа концентрации ресурсов по приоритетным направлениям, обеспечивающим решение наиболее значимых проблем регионов.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06422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7478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Виды региональных программ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729947"/>
            <a:ext cx="9601196" cy="414592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межгосударственные;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государственные </a:t>
            </a:r>
            <a:r>
              <a:rPr lang="ru-RU" sz="3200" dirty="0"/>
              <a:t>(федеральные</a:t>
            </a:r>
            <a:r>
              <a:rPr lang="ru-RU" sz="3200" dirty="0" smtClean="0"/>
              <a:t>);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/>
              <a:t>собственно </a:t>
            </a:r>
            <a:r>
              <a:rPr lang="ru-RU" sz="3200" dirty="0"/>
              <a:t>региональные, формируемые и реализуемые по отраслевому признаку и </a:t>
            </a:r>
            <a:r>
              <a:rPr lang="ru-RU" sz="3200" dirty="0" smtClean="0"/>
              <a:t>комплексные;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/>
              <a:t>у</a:t>
            </a:r>
            <a:r>
              <a:rPr lang="ru-RU" sz="3200" dirty="0" smtClean="0"/>
              <a:t>зкоспециализированные программы.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66976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751473"/>
            <a:ext cx="9601196" cy="98671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Региональные программы классифицируются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878228"/>
            <a:ext cx="9601196" cy="418482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000" dirty="0" smtClean="0"/>
              <a:t>территориальная принадлежность;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000" dirty="0" smtClean="0"/>
              <a:t>функциональная ориентация;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000" dirty="0" smtClean="0"/>
              <a:t>содержание </a:t>
            </a:r>
            <a:r>
              <a:rPr lang="ru-RU" sz="3000" dirty="0"/>
              <a:t>решаемых </a:t>
            </a:r>
            <a:r>
              <a:rPr lang="ru-RU" sz="3000" dirty="0" smtClean="0"/>
              <a:t>проблем;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000" dirty="0" smtClean="0"/>
              <a:t>масштабность </a:t>
            </a:r>
            <a:r>
              <a:rPr lang="ru-RU" sz="3000" dirty="0"/>
              <a:t>программной </a:t>
            </a:r>
            <a:r>
              <a:rPr lang="ru-RU" sz="3000" dirty="0" smtClean="0"/>
              <a:t>задачи;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000" dirty="0" smtClean="0"/>
              <a:t>отраслевая локализация;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000" dirty="0" smtClean="0"/>
              <a:t>характер </a:t>
            </a:r>
            <a:r>
              <a:rPr lang="ru-RU" sz="3000" dirty="0"/>
              <a:t>возникновения проблем и др. </a:t>
            </a:r>
          </a:p>
        </p:txBody>
      </p:sp>
    </p:spTree>
    <p:extLst>
      <p:ext uri="{BB962C8B-B14F-4D97-AF65-F5344CB8AC3E}">
        <p14:creationId xmlns:p14="http://schemas.microsoft.com/office/powerpoint/2010/main" val="4243279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6018" y="702047"/>
            <a:ext cx="9601196" cy="74781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Специфика региональных программ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449861"/>
            <a:ext cx="9601196" cy="4426007"/>
          </a:xfrm>
        </p:spPr>
        <p:txBody>
          <a:bodyPr>
            <a:normAutofit/>
          </a:bodyPr>
          <a:lstStyle/>
          <a:p>
            <a:r>
              <a:rPr lang="ru-RU" dirty="0" smtClean="0"/>
              <a:t>формируются </a:t>
            </a:r>
            <a:r>
              <a:rPr lang="ru-RU" dirty="0"/>
              <a:t>и реализуются на уровне республик, краев, областей, городов федерального </a:t>
            </a:r>
            <a:r>
              <a:rPr lang="ru-RU" dirty="0" smtClean="0"/>
              <a:t>значения; </a:t>
            </a:r>
          </a:p>
          <a:p>
            <a:r>
              <a:rPr lang="ru-RU" dirty="0"/>
              <a:t>о</a:t>
            </a:r>
            <a:r>
              <a:rPr lang="ru-RU" dirty="0" smtClean="0"/>
              <a:t>тбор </a:t>
            </a:r>
            <a:r>
              <a:rPr lang="ru-RU" dirty="0"/>
              <a:t>региональных проблем для программирования проводится, как правило, территориальными органами власти и </a:t>
            </a:r>
            <a:r>
              <a:rPr lang="ru-RU" dirty="0" smtClean="0"/>
              <a:t>управления;</a:t>
            </a:r>
          </a:p>
          <a:p>
            <a:r>
              <a:rPr lang="ru-RU" dirty="0" smtClean="0"/>
              <a:t>осуществляются </a:t>
            </a:r>
            <a:r>
              <a:rPr lang="ru-RU" dirty="0"/>
              <a:t>в границах географически ограниченного региона, единицы административно-территориального деления Российской Федерации (республика, край, область, города федерального значения</a:t>
            </a:r>
            <a:r>
              <a:rPr lang="ru-RU" dirty="0" smtClean="0"/>
              <a:t>); </a:t>
            </a:r>
          </a:p>
          <a:p>
            <a:r>
              <a:rPr lang="ru-RU" dirty="0"/>
              <a:t>у</a:t>
            </a:r>
            <a:r>
              <a:rPr lang="ru-RU" dirty="0" smtClean="0"/>
              <a:t>правляют </a:t>
            </a:r>
            <a:r>
              <a:rPr lang="ru-RU" dirty="0"/>
              <a:t>проектированием и реализацией программ структуры исполнительной власти </a:t>
            </a:r>
            <a:r>
              <a:rPr lang="ru-RU" dirty="0" smtClean="0"/>
              <a:t>региона;</a:t>
            </a:r>
            <a:endParaRPr lang="ru-RU" dirty="0"/>
          </a:p>
          <a:p>
            <a:r>
              <a:rPr lang="ru-RU" dirty="0" smtClean="0"/>
              <a:t>Отличие региональных программ от государственных программам.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3674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 задачи региональных программ: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985319"/>
            <a:ext cx="9601196" cy="4118919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3700" dirty="0" smtClean="0"/>
              <a:t>выравнивание </a:t>
            </a:r>
            <a:r>
              <a:rPr lang="ru-RU" sz="3700" dirty="0"/>
              <a:t>межрайонных различий по показателям экономического, социального и научно-технического развития;</a:t>
            </a:r>
          </a:p>
          <a:p>
            <a:pPr lvl="0"/>
            <a:r>
              <a:rPr lang="ru-RU" sz="3700" dirty="0"/>
              <a:t>формирование оптимальной территориальной и отраслевой структуры экономики;</a:t>
            </a:r>
          </a:p>
          <a:p>
            <a:pPr lvl="0"/>
            <a:r>
              <a:rPr lang="ru-RU" sz="3700" dirty="0"/>
              <a:t>сбалансированное (бездефицитное) региональное хозяйствование в условиях рынка;</a:t>
            </a:r>
          </a:p>
          <a:p>
            <a:pPr lvl="0"/>
            <a:r>
              <a:rPr lang="ru-RU" sz="3700" dirty="0"/>
              <a:t>максимально полное и эффективное использование природных, материальных и трудовых ресурсов региона;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564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 задачи региональных программ: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985319"/>
            <a:ext cx="9601196" cy="4118919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3700" dirty="0" smtClean="0"/>
              <a:t>развитие </a:t>
            </a:r>
            <a:r>
              <a:rPr lang="ru-RU" sz="3700" dirty="0"/>
              <a:t>производств и сфер в соответствии с государственной селективной структурной политикой;</a:t>
            </a:r>
          </a:p>
          <a:p>
            <a:pPr lvl="0"/>
            <a:r>
              <a:rPr lang="ru-RU" sz="3700" dirty="0"/>
              <a:t>охрана окружающей среды;</a:t>
            </a:r>
          </a:p>
          <a:p>
            <a:pPr lvl="0"/>
            <a:r>
              <a:rPr lang="ru-RU" sz="3700" dirty="0"/>
              <a:t>преодоление последствий стихийных бедствий и техногенных аварий;</a:t>
            </a:r>
          </a:p>
          <a:p>
            <a:pPr lvl="0"/>
            <a:r>
              <a:rPr lang="ru-RU" sz="3700" dirty="0"/>
              <a:t>формирование инфраструктуры информационного обеспечения органов управления и хозяйствующих субъектов;</a:t>
            </a:r>
          </a:p>
          <a:p>
            <a:pPr lvl="0"/>
            <a:r>
              <a:rPr lang="ru-RU" sz="3700" dirty="0"/>
              <a:t>духовное возрождение регионов, сохранение их исторического наследия, укрепление культурного потенциала, стабилизация общественно-политической и правовой обстановки.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719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388" y="1079157"/>
            <a:ext cx="10117417" cy="501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79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95135" y="2603157"/>
            <a:ext cx="595348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86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103</TotalTime>
  <Words>266</Words>
  <Application>Microsoft Office PowerPoint</Application>
  <PresentationFormat>Широкоэкранный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Garamond</vt:lpstr>
      <vt:lpstr>Times New Roman</vt:lpstr>
      <vt:lpstr>Wingdings</vt:lpstr>
      <vt:lpstr>Натуральные материалы</vt:lpstr>
      <vt:lpstr>Региональные программы в государственном управлении</vt:lpstr>
      <vt:lpstr>Презентация PowerPoint</vt:lpstr>
      <vt:lpstr>Виды региональных программ</vt:lpstr>
      <vt:lpstr>Региональные программы классифицируются</vt:lpstr>
      <vt:lpstr>Специфика региональных программ</vt:lpstr>
      <vt:lpstr>Основные задачи региональных программ: </vt:lpstr>
      <vt:lpstr>Основные задачи региональных программ: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Региональные программы в государственном управлении</dc:title>
  <dc:creator>Учетная запись Майкрософт</dc:creator>
  <cp:lastModifiedBy>Учетная запись Майкрософт</cp:lastModifiedBy>
  <cp:revision>7</cp:revision>
  <dcterms:created xsi:type="dcterms:W3CDTF">2022-11-24T08:57:36Z</dcterms:created>
  <dcterms:modified xsi:type="dcterms:W3CDTF">2023-07-17T15:10:19Z</dcterms:modified>
</cp:coreProperties>
</file>