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68" r:id="rId3"/>
    <p:sldId id="271" r:id="rId4"/>
    <p:sldId id="272" r:id="rId5"/>
    <p:sldId id="284" r:id="rId6"/>
    <p:sldId id="282" r:id="rId7"/>
    <p:sldId id="280" r:id="rId8"/>
    <p:sldId id="274" r:id="rId9"/>
    <p:sldId id="270" r:id="rId10"/>
    <p:sldId id="269" r:id="rId11"/>
    <p:sldId id="257" r:id="rId12"/>
    <p:sldId id="275" r:id="rId13"/>
    <p:sldId id="276" r:id="rId14"/>
    <p:sldId id="277" r:id="rId15"/>
    <p:sldId id="279" r:id="rId16"/>
    <p:sldId id="263" r:id="rId17"/>
    <p:sldId id="278" r:id="rId18"/>
    <p:sldId id="261" r:id="rId19"/>
    <p:sldId id="264" r:id="rId20"/>
    <p:sldId id="260" r:id="rId21"/>
    <p:sldId id="265" r:id="rId22"/>
    <p:sldId id="262" r:id="rId23"/>
    <p:sldId id="266" r:id="rId24"/>
    <p:sldId id="286" r:id="rId25"/>
    <p:sldId id="259" r:id="rId26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FF7C80"/>
    <a:srgbClr val="CCFF99"/>
    <a:srgbClr val="CC99FF"/>
    <a:srgbClr val="FFCCFF"/>
    <a:srgbClr val="00EBE6"/>
    <a:srgbClr val="FF0066"/>
    <a:srgbClr val="FF9933"/>
    <a:srgbClr val="488FD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A34ABD-7467-46E8-9391-2580B2380E3D}" type="doc">
      <dgm:prSet loTypeId="urn:microsoft.com/office/officeart/2005/8/layout/hList6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3FAD1C5-4956-4C3F-8C53-E33874E57CC9}">
      <dgm:prSet phldrT="[Текст]" custT="1"/>
      <dgm:spPr/>
      <dgm:t>
        <a:bodyPr/>
        <a:lstStyle/>
        <a:p>
          <a:endParaRPr lang="ru-RU" sz="2100" b="1" dirty="0" smtClean="0">
            <a:solidFill>
              <a:srgbClr val="0070C0"/>
            </a:solidFill>
          </a:endParaRPr>
        </a:p>
        <a:p>
          <a:endParaRPr lang="ru-RU" sz="1600" b="1" dirty="0" smtClean="0">
            <a:solidFill>
              <a:srgbClr val="0070C0"/>
            </a:solidFill>
          </a:endParaRPr>
        </a:p>
        <a:p>
          <a:r>
            <a:rPr lang="ru-RU" sz="2100" b="1" dirty="0" smtClean="0">
              <a:solidFill>
                <a:srgbClr val="0070C0"/>
              </a:solidFill>
            </a:rPr>
            <a:t>СЛОВЕСНАЯ</a:t>
          </a:r>
          <a:endParaRPr lang="ru-RU" sz="2100" b="1" dirty="0">
            <a:solidFill>
              <a:srgbClr val="0070C0"/>
            </a:solidFill>
          </a:endParaRPr>
        </a:p>
      </dgm:t>
    </dgm:pt>
    <dgm:pt modelId="{9B59511E-303C-4DE4-91D7-718D6E7251E2}" type="parTrans" cxnId="{27462E78-0DE0-47D4-8C40-3204EA68D1D0}">
      <dgm:prSet/>
      <dgm:spPr/>
      <dgm:t>
        <a:bodyPr/>
        <a:lstStyle/>
        <a:p>
          <a:endParaRPr lang="ru-RU"/>
        </a:p>
      </dgm:t>
    </dgm:pt>
    <dgm:pt modelId="{9E610A7B-9F0E-4F01-8A49-7DC744CEC06B}" type="sibTrans" cxnId="{27462E78-0DE0-47D4-8C40-3204EA68D1D0}">
      <dgm:prSet/>
      <dgm:spPr/>
      <dgm:t>
        <a:bodyPr/>
        <a:lstStyle/>
        <a:p>
          <a:endParaRPr lang="ru-RU"/>
        </a:p>
      </dgm:t>
    </dgm:pt>
    <dgm:pt modelId="{2ADFB99B-A755-4AD6-BF01-ECB88547D1F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70C0"/>
              </a:solidFill>
            </a:rPr>
            <a:t>УСТНАЯ</a:t>
          </a:r>
          <a:endParaRPr lang="ru-RU" sz="1800" b="1" dirty="0">
            <a:solidFill>
              <a:srgbClr val="0070C0"/>
            </a:solidFill>
          </a:endParaRPr>
        </a:p>
      </dgm:t>
    </dgm:pt>
    <dgm:pt modelId="{91EF2D9B-0B6D-4CCB-8EB6-02E31AA4E630}" type="parTrans" cxnId="{3065B9D8-3C3A-4359-91AD-EE6766BBEA99}">
      <dgm:prSet/>
      <dgm:spPr/>
      <dgm:t>
        <a:bodyPr/>
        <a:lstStyle/>
        <a:p>
          <a:endParaRPr lang="ru-RU"/>
        </a:p>
      </dgm:t>
    </dgm:pt>
    <dgm:pt modelId="{223B8AA3-38DE-4200-BB1E-8A814DEF9B37}" type="sibTrans" cxnId="{3065B9D8-3C3A-4359-91AD-EE6766BBEA99}">
      <dgm:prSet/>
      <dgm:spPr/>
      <dgm:t>
        <a:bodyPr/>
        <a:lstStyle/>
        <a:p>
          <a:endParaRPr lang="ru-RU"/>
        </a:p>
      </dgm:t>
    </dgm:pt>
    <dgm:pt modelId="{D6233425-5D21-4727-9378-3EE2E6597AF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70C0"/>
              </a:solidFill>
            </a:rPr>
            <a:t>ПИСЬМЕННАЯ</a:t>
          </a:r>
          <a:endParaRPr lang="ru-RU" sz="1800" b="1" dirty="0">
            <a:solidFill>
              <a:srgbClr val="0070C0"/>
            </a:solidFill>
          </a:endParaRPr>
        </a:p>
      </dgm:t>
    </dgm:pt>
    <dgm:pt modelId="{2EAF6C6D-039E-4055-9A32-DAEBFCBADBA9}" type="parTrans" cxnId="{E67D5ED7-FD16-4BAA-B122-6D6A8C4F7C26}">
      <dgm:prSet/>
      <dgm:spPr/>
      <dgm:t>
        <a:bodyPr/>
        <a:lstStyle/>
        <a:p>
          <a:endParaRPr lang="ru-RU"/>
        </a:p>
      </dgm:t>
    </dgm:pt>
    <dgm:pt modelId="{BD62DA01-2050-4E73-A48E-CB90A860E597}" type="sibTrans" cxnId="{E67D5ED7-FD16-4BAA-B122-6D6A8C4F7C26}">
      <dgm:prSet/>
      <dgm:spPr/>
      <dgm:t>
        <a:bodyPr/>
        <a:lstStyle/>
        <a:p>
          <a:endParaRPr lang="ru-RU"/>
        </a:p>
      </dgm:t>
    </dgm:pt>
    <dgm:pt modelId="{7568BB2D-B131-4D02-9B58-83E36F78FE9B}">
      <dgm:prSet phldrT="[Текст]"/>
      <dgm:spPr/>
      <dgm:t>
        <a:bodyPr/>
        <a:lstStyle/>
        <a:p>
          <a:r>
            <a:rPr lang="ru-RU" b="1" dirty="0" smtClean="0">
              <a:solidFill>
                <a:srgbClr val="0070C0"/>
              </a:solidFill>
            </a:rPr>
            <a:t>ДАКТИЛЬНАЯ</a:t>
          </a:r>
          <a:endParaRPr lang="ru-RU" b="1" dirty="0">
            <a:solidFill>
              <a:srgbClr val="0070C0"/>
            </a:solidFill>
          </a:endParaRPr>
        </a:p>
      </dgm:t>
    </dgm:pt>
    <dgm:pt modelId="{50A1EA90-3722-426B-B5CA-8DFF4BCB5E19}" type="parTrans" cxnId="{48F76BCE-1A83-4DFD-A751-FBA14148B41B}">
      <dgm:prSet/>
      <dgm:spPr/>
      <dgm:t>
        <a:bodyPr/>
        <a:lstStyle/>
        <a:p>
          <a:endParaRPr lang="ru-RU"/>
        </a:p>
      </dgm:t>
    </dgm:pt>
    <dgm:pt modelId="{C6D56E10-6669-4D79-8AE5-D2D556BE2A01}" type="sibTrans" cxnId="{48F76BCE-1A83-4DFD-A751-FBA14148B41B}">
      <dgm:prSet/>
      <dgm:spPr/>
      <dgm:t>
        <a:bodyPr/>
        <a:lstStyle/>
        <a:p>
          <a:endParaRPr lang="ru-RU"/>
        </a:p>
      </dgm:t>
    </dgm:pt>
    <dgm:pt modelId="{860A3C7C-09EE-4B93-A7F6-FB89E46E93B9}">
      <dgm:prSet phldrT="[Текст]"/>
      <dgm:spPr/>
      <dgm:t>
        <a:bodyPr/>
        <a:lstStyle/>
        <a:p>
          <a:endParaRPr lang="ru-RU" b="1" dirty="0" smtClean="0">
            <a:solidFill>
              <a:schemeClr val="bg1"/>
            </a:solidFill>
          </a:endParaRPr>
        </a:p>
        <a:p>
          <a:endParaRPr lang="ru-RU" b="1" dirty="0" smtClean="0">
            <a:solidFill>
              <a:schemeClr val="bg1"/>
            </a:solidFill>
          </a:endParaRPr>
        </a:p>
        <a:p>
          <a:r>
            <a:rPr lang="ru-RU" b="1" dirty="0" smtClean="0">
              <a:solidFill>
                <a:schemeClr val="bg1"/>
              </a:solidFill>
            </a:rPr>
            <a:t>ЖЕСТОВАЯ</a:t>
          </a:r>
          <a:endParaRPr lang="ru-RU" b="1" dirty="0">
            <a:solidFill>
              <a:schemeClr val="bg1"/>
            </a:solidFill>
          </a:endParaRPr>
        </a:p>
      </dgm:t>
    </dgm:pt>
    <dgm:pt modelId="{4758057A-5EFB-4DA5-91AA-17E8A7F93711}" type="parTrans" cxnId="{67BB9750-8D38-45D7-8D59-BA2505968A54}">
      <dgm:prSet/>
      <dgm:spPr/>
      <dgm:t>
        <a:bodyPr/>
        <a:lstStyle/>
        <a:p>
          <a:endParaRPr lang="ru-RU"/>
        </a:p>
      </dgm:t>
    </dgm:pt>
    <dgm:pt modelId="{4FED7E8E-A482-43ED-B065-9A16CCD10CB9}" type="sibTrans" cxnId="{67BB9750-8D38-45D7-8D59-BA2505968A54}">
      <dgm:prSet/>
      <dgm:spPr/>
      <dgm:t>
        <a:bodyPr/>
        <a:lstStyle/>
        <a:p>
          <a:endParaRPr lang="ru-RU"/>
        </a:p>
      </dgm:t>
    </dgm:pt>
    <dgm:pt modelId="{C3C30D7A-4B78-4D6B-8600-03C5E9D66456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РАЗГОВОРНАЯ</a:t>
          </a:r>
          <a:endParaRPr lang="ru-RU" b="1" dirty="0">
            <a:solidFill>
              <a:schemeClr val="bg1"/>
            </a:solidFill>
          </a:endParaRPr>
        </a:p>
      </dgm:t>
    </dgm:pt>
    <dgm:pt modelId="{DB759682-F474-4C3C-A5F9-55E1760089FE}" type="parTrans" cxnId="{27942F43-2E33-4244-A601-88B1C2477298}">
      <dgm:prSet/>
      <dgm:spPr/>
      <dgm:t>
        <a:bodyPr/>
        <a:lstStyle/>
        <a:p>
          <a:endParaRPr lang="ru-RU"/>
        </a:p>
      </dgm:t>
    </dgm:pt>
    <dgm:pt modelId="{D7468AF8-963B-4095-98C4-46967C3D677B}" type="sibTrans" cxnId="{27942F43-2E33-4244-A601-88B1C2477298}">
      <dgm:prSet/>
      <dgm:spPr/>
      <dgm:t>
        <a:bodyPr/>
        <a:lstStyle/>
        <a:p>
          <a:endParaRPr lang="ru-RU"/>
        </a:p>
      </dgm:t>
    </dgm:pt>
    <dgm:pt modelId="{DB38C726-4C98-4767-B1B9-862BAD640D49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КАЛЬКИРУЮЩАЯ</a:t>
          </a:r>
          <a:endParaRPr lang="ru-RU" b="1" dirty="0">
            <a:solidFill>
              <a:schemeClr val="bg1"/>
            </a:solidFill>
          </a:endParaRPr>
        </a:p>
      </dgm:t>
    </dgm:pt>
    <dgm:pt modelId="{F702162B-6C73-445D-9D1C-455C3D4F4C94}" type="parTrans" cxnId="{F6B89059-8F9A-4941-9C58-1B9D34DD081D}">
      <dgm:prSet/>
      <dgm:spPr/>
      <dgm:t>
        <a:bodyPr/>
        <a:lstStyle/>
        <a:p>
          <a:endParaRPr lang="ru-RU"/>
        </a:p>
      </dgm:t>
    </dgm:pt>
    <dgm:pt modelId="{D55159DC-A90E-4682-BB8D-192D8AED8C0C}" type="sibTrans" cxnId="{F6B89059-8F9A-4941-9C58-1B9D34DD081D}">
      <dgm:prSet/>
      <dgm:spPr/>
      <dgm:t>
        <a:bodyPr/>
        <a:lstStyle/>
        <a:p>
          <a:endParaRPr lang="ru-RU"/>
        </a:p>
      </dgm:t>
    </dgm:pt>
    <dgm:pt modelId="{E52C1AFB-C896-44E4-BAC8-7E436CA39D37}" type="pres">
      <dgm:prSet presAssocID="{43A34ABD-7467-46E8-9391-2580B2380E3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159A89-7EF5-4351-B937-2FDD882B2CFE}" type="pres">
      <dgm:prSet presAssocID="{23FAD1C5-4956-4C3F-8C53-E33874E57CC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0D68BE-BAF1-44C8-8C59-A2774B217754}" type="pres">
      <dgm:prSet presAssocID="{9E610A7B-9F0E-4F01-8A49-7DC744CEC06B}" presName="sibTrans" presStyleCnt="0"/>
      <dgm:spPr/>
    </dgm:pt>
    <dgm:pt modelId="{0594FC63-21FE-44D5-8A88-259C18AF1575}" type="pres">
      <dgm:prSet presAssocID="{7568BB2D-B131-4D02-9B58-83E36F78FE9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C5FE7B-5121-4740-907F-7B347E7AF1E6}" type="pres">
      <dgm:prSet presAssocID="{C6D56E10-6669-4D79-8AE5-D2D556BE2A01}" presName="sibTrans" presStyleCnt="0"/>
      <dgm:spPr/>
    </dgm:pt>
    <dgm:pt modelId="{75C2AADA-2437-416D-9A6B-7FC708EE8277}" type="pres">
      <dgm:prSet presAssocID="{860A3C7C-09EE-4B93-A7F6-FB89E46E93B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4C0884-BB87-4661-9CCC-E5984F50623A}" type="presOf" srcId="{43A34ABD-7467-46E8-9391-2580B2380E3D}" destId="{E52C1AFB-C896-44E4-BAC8-7E436CA39D37}" srcOrd="0" destOrd="0" presId="urn:microsoft.com/office/officeart/2005/8/layout/hList6"/>
    <dgm:cxn modelId="{48F76BCE-1A83-4DFD-A751-FBA14148B41B}" srcId="{43A34ABD-7467-46E8-9391-2580B2380E3D}" destId="{7568BB2D-B131-4D02-9B58-83E36F78FE9B}" srcOrd="1" destOrd="0" parTransId="{50A1EA90-3722-426B-B5CA-8DFF4BCB5E19}" sibTransId="{C6D56E10-6669-4D79-8AE5-D2D556BE2A01}"/>
    <dgm:cxn modelId="{36A2A318-0445-45F8-8AD2-0C018B6D7C29}" type="presOf" srcId="{7568BB2D-B131-4D02-9B58-83E36F78FE9B}" destId="{0594FC63-21FE-44D5-8A88-259C18AF1575}" srcOrd="0" destOrd="0" presId="urn:microsoft.com/office/officeart/2005/8/layout/hList6"/>
    <dgm:cxn modelId="{E482C5FD-A927-4536-A9B4-68B9BDEBA788}" type="presOf" srcId="{D6233425-5D21-4727-9378-3EE2E6597AF0}" destId="{7B159A89-7EF5-4351-B937-2FDD882B2CFE}" srcOrd="0" destOrd="2" presId="urn:microsoft.com/office/officeart/2005/8/layout/hList6"/>
    <dgm:cxn modelId="{67BB9750-8D38-45D7-8D59-BA2505968A54}" srcId="{43A34ABD-7467-46E8-9391-2580B2380E3D}" destId="{860A3C7C-09EE-4B93-A7F6-FB89E46E93B9}" srcOrd="2" destOrd="0" parTransId="{4758057A-5EFB-4DA5-91AA-17E8A7F93711}" sibTransId="{4FED7E8E-A482-43ED-B065-9A16CCD10CB9}"/>
    <dgm:cxn modelId="{07D1D426-A7E8-46CE-B085-9C8833197C77}" type="presOf" srcId="{23FAD1C5-4956-4C3F-8C53-E33874E57CC9}" destId="{7B159A89-7EF5-4351-B937-2FDD882B2CFE}" srcOrd="0" destOrd="0" presId="urn:microsoft.com/office/officeart/2005/8/layout/hList6"/>
    <dgm:cxn modelId="{27462E78-0DE0-47D4-8C40-3204EA68D1D0}" srcId="{43A34ABD-7467-46E8-9391-2580B2380E3D}" destId="{23FAD1C5-4956-4C3F-8C53-E33874E57CC9}" srcOrd="0" destOrd="0" parTransId="{9B59511E-303C-4DE4-91D7-718D6E7251E2}" sibTransId="{9E610A7B-9F0E-4F01-8A49-7DC744CEC06B}"/>
    <dgm:cxn modelId="{3065B9D8-3C3A-4359-91AD-EE6766BBEA99}" srcId="{23FAD1C5-4956-4C3F-8C53-E33874E57CC9}" destId="{2ADFB99B-A755-4AD6-BF01-ECB88547D1F3}" srcOrd="0" destOrd="0" parTransId="{91EF2D9B-0B6D-4CCB-8EB6-02E31AA4E630}" sibTransId="{223B8AA3-38DE-4200-BB1E-8A814DEF9B37}"/>
    <dgm:cxn modelId="{F6B89059-8F9A-4941-9C58-1B9D34DD081D}" srcId="{860A3C7C-09EE-4B93-A7F6-FB89E46E93B9}" destId="{DB38C726-4C98-4767-B1B9-862BAD640D49}" srcOrd="1" destOrd="0" parTransId="{F702162B-6C73-445D-9D1C-455C3D4F4C94}" sibTransId="{D55159DC-A90E-4682-BB8D-192D8AED8C0C}"/>
    <dgm:cxn modelId="{6E2B54F4-84A8-4CBE-8DC9-1B953B09DE15}" type="presOf" srcId="{DB38C726-4C98-4767-B1B9-862BAD640D49}" destId="{75C2AADA-2437-416D-9A6B-7FC708EE8277}" srcOrd="0" destOrd="2" presId="urn:microsoft.com/office/officeart/2005/8/layout/hList6"/>
    <dgm:cxn modelId="{E67D5ED7-FD16-4BAA-B122-6D6A8C4F7C26}" srcId="{23FAD1C5-4956-4C3F-8C53-E33874E57CC9}" destId="{D6233425-5D21-4727-9378-3EE2E6597AF0}" srcOrd="1" destOrd="0" parTransId="{2EAF6C6D-039E-4055-9A32-DAEBFCBADBA9}" sibTransId="{BD62DA01-2050-4E73-A48E-CB90A860E597}"/>
    <dgm:cxn modelId="{42F683B3-0EC1-4E6C-9C24-F9AD751654E8}" type="presOf" srcId="{C3C30D7A-4B78-4D6B-8600-03C5E9D66456}" destId="{75C2AADA-2437-416D-9A6B-7FC708EE8277}" srcOrd="0" destOrd="1" presId="urn:microsoft.com/office/officeart/2005/8/layout/hList6"/>
    <dgm:cxn modelId="{27942F43-2E33-4244-A601-88B1C2477298}" srcId="{860A3C7C-09EE-4B93-A7F6-FB89E46E93B9}" destId="{C3C30D7A-4B78-4D6B-8600-03C5E9D66456}" srcOrd="0" destOrd="0" parTransId="{DB759682-F474-4C3C-A5F9-55E1760089FE}" sibTransId="{D7468AF8-963B-4095-98C4-46967C3D677B}"/>
    <dgm:cxn modelId="{C4BD4233-D76E-4DFE-B10B-F22C9671D087}" type="presOf" srcId="{860A3C7C-09EE-4B93-A7F6-FB89E46E93B9}" destId="{75C2AADA-2437-416D-9A6B-7FC708EE8277}" srcOrd="0" destOrd="0" presId="urn:microsoft.com/office/officeart/2005/8/layout/hList6"/>
    <dgm:cxn modelId="{2BAED98B-4E7F-43FA-81C2-7FCEF482CF3C}" type="presOf" srcId="{2ADFB99B-A755-4AD6-BF01-ECB88547D1F3}" destId="{7B159A89-7EF5-4351-B937-2FDD882B2CFE}" srcOrd="0" destOrd="1" presId="urn:microsoft.com/office/officeart/2005/8/layout/hList6"/>
    <dgm:cxn modelId="{CCE8B528-D5B2-48E1-8CBB-408EF2A2A26E}" type="presParOf" srcId="{E52C1AFB-C896-44E4-BAC8-7E436CA39D37}" destId="{7B159A89-7EF5-4351-B937-2FDD882B2CFE}" srcOrd="0" destOrd="0" presId="urn:microsoft.com/office/officeart/2005/8/layout/hList6"/>
    <dgm:cxn modelId="{4B063C83-1086-4F6C-BBFB-40053F123785}" type="presParOf" srcId="{E52C1AFB-C896-44E4-BAC8-7E436CA39D37}" destId="{130D68BE-BAF1-44C8-8C59-A2774B217754}" srcOrd="1" destOrd="0" presId="urn:microsoft.com/office/officeart/2005/8/layout/hList6"/>
    <dgm:cxn modelId="{3E2CFE25-8AA9-4E41-8570-EEC00B788EEB}" type="presParOf" srcId="{E52C1AFB-C896-44E4-BAC8-7E436CA39D37}" destId="{0594FC63-21FE-44D5-8A88-259C18AF1575}" srcOrd="2" destOrd="0" presId="urn:microsoft.com/office/officeart/2005/8/layout/hList6"/>
    <dgm:cxn modelId="{EF841E4E-6761-4EF2-A20E-A6B1B00DD0C7}" type="presParOf" srcId="{E52C1AFB-C896-44E4-BAC8-7E436CA39D37}" destId="{5CC5FE7B-5121-4740-907F-7B347E7AF1E6}" srcOrd="3" destOrd="0" presId="urn:microsoft.com/office/officeart/2005/8/layout/hList6"/>
    <dgm:cxn modelId="{680CF751-C5A1-428A-BBCA-58D85B9E0CE0}" type="presParOf" srcId="{E52C1AFB-C896-44E4-BAC8-7E436CA39D37}" destId="{75C2AADA-2437-416D-9A6B-7FC708EE8277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435536-1BCF-4C05-96FF-BE27FCD2B4B2}" type="doc">
      <dgm:prSet loTypeId="urn:microsoft.com/office/officeart/2005/8/layout/radial4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4381707-547F-4D60-B307-DF47811D8C6C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уровень развития речи ребенка с нарушенным слухом</a:t>
          </a:r>
          <a:endParaRPr lang="ru-RU" dirty="0"/>
        </a:p>
      </dgm:t>
    </dgm:pt>
    <dgm:pt modelId="{3A00F5DB-2CCE-43D3-89CE-34DAD2D4CFC9}" type="parTrans" cxnId="{CB39FDF2-AEAE-498A-966D-0CA660A2D3D4}">
      <dgm:prSet/>
      <dgm:spPr/>
      <dgm:t>
        <a:bodyPr/>
        <a:lstStyle/>
        <a:p>
          <a:endParaRPr lang="ru-RU"/>
        </a:p>
      </dgm:t>
    </dgm:pt>
    <dgm:pt modelId="{6C64AD07-BB67-43E8-AEB3-02E56BA953BA}" type="sibTrans" cxnId="{CB39FDF2-AEAE-498A-966D-0CA660A2D3D4}">
      <dgm:prSet/>
      <dgm:spPr/>
      <dgm:t>
        <a:bodyPr/>
        <a:lstStyle/>
        <a:p>
          <a:endParaRPr lang="ru-RU"/>
        </a:p>
      </dgm:t>
    </dgm:pt>
    <dgm:pt modelId="{80514F42-7669-4DB0-94BA-5B1B45553C95}">
      <dgm:prSet phldrT="[Текст]"/>
      <dgm:spPr>
        <a:solidFill>
          <a:srgbClr val="C0000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степень потери слуха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190EA072-DE75-40A8-9C9E-F90A34203751}" type="parTrans" cxnId="{6A40973E-C3C4-4F0A-829B-1D310E075C84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26C2C8D1-A0E0-401A-BBA3-316CD2395096}" type="sibTrans" cxnId="{6A40973E-C3C4-4F0A-829B-1D310E075C84}">
      <dgm:prSet/>
      <dgm:spPr/>
      <dgm:t>
        <a:bodyPr/>
        <a:lstStyle/>
        <a:p>
          <a:endParaRPr lang="ru-RU"/>
        </a:p>
      </dgm:t>
    </dgm:pt>
    <dgm:pt modelId="{494DD61B-6048-412C-B5EC-8FC5836235E3}">
      <dgm:prSet phldrT="[Текст]"/>
      <dgm:spPr/>
      <dgm:t>
        <a:bodyPr/>
        <a:lstStyle/>
        <a:p>
          <a:r>
            <a:rPr lang="ru-RU" dirty="0" smtClean="0"/>
            <a:t>возраст ребенка</a:t>
          </a:r>
          <a:endParaRPr lang="ru-RU" dirty="0"/>
        </a:p>
      </dgm:t>
    </dgm:pt>
    <dgm:pt modelId="{E8401328-C82C-4AAA-ABFF-A0BAD16C54F1}" type="parTrans" cxnId="{CA1E2402-7061-455D-8136-23A298DBFB39}">
      <dgm:prSet/>
      <dgm:spPr/>
      <dgm:t>
        <a:bodyPr/>
        <a:lstStyle/>
        <a:p>
          <a:endParaRPr lang="ru-RU"/>
        </a:p>
      </dgm:t>
    </dgm:pt>
    <dgm:pt modelId="{3F0F3E94-FE1D-431E-B58A-0F2524EBAC44}" type="sibTrans" cxnId="{CA1E2402-7061-455D-8136-23A298DBFB39}">
      <dgm:prSet/>
      <dgm:spPr/>
      <dgm:t>
        <a:bodyPr/>
        <a:lstStyle/>
        <a:p>
          <a:endParaRPr lang="ru-RU"/>
        </a:p>
      </dgm:t>
    </dgm:pt>
    <dgm:pt modelId="{3594C8DC-3BF0-4E59-A480-B9C3E91682A1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/>
            <a:t>индивидуальные особенности ребенка </a:t>
          </a:r>
          <a:endParaRPr lang="ru-RU" dirty="0"/>
        </a:p>
      </dgm:t>
    </dgm:pt>
    <dgm:pt modelId="{8E46D08B-952A-47A7-BF30-961C5DDD5599}" type="parTrans" cxnId="{7F773672-3D13-4A7B-B802-5FBC64490190}">
      <dgm:prSet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9BFA5951-4C92-46CF-9074-D5ECE66C0748}" type="sibTrans" cxnId="{7F773672-3D13-4A7B-B802-5FBC64490190}">
      <dgm:prSet/>
      <dgm:spPr/>
      <dgm:t>
        <a:bodyPr/>
        <a:lstStyle/>
        <a:p>
          <a:endParaRPr lang="ru-RU"/>
        </a:p>
      </dgm:t>
    </dgm:pt>
    <dgm:pt modelId="{21D08EAA-B2E0-4606-941F-61D15F723711}">
      <dgm:prSet phldrT="[Текст]" phldr="1"/>
      <dgm:spPr/>
      <dgm:t>
        <a:bodyPr/>
        <a:lstStyle/>
        <a:p>
          <a:endParaRPr lang="ru-RU" dirty="0"/>
        </a:p>
      </dgm:t>
    </dgm:pt>
    <dgm:pt modelId="{0E8340C8-8B03-48F7-86A7-31D1C3864F44}" type="parTrans" cxnId="{D54ED466-784B-48BE-9BFC-B4EB7F770337}">
      <dgm:prSet/>
      <dgm:spPr/>
      <dgm:t>
        <a:bodyPr/>
        <a:lstStyle/>
        <a:p>
          <a:endParaRPr lang="ru-RU"/>
        </a:p>
      </dgm:t>
    </dgm:pt>
    <dgm:pt modelId="{71C77646-0A42-4A0D-A83F-46BB367ED0D1}" type="sibTrans" cxnId="{D54ED466-784B-48BE-9BFC-B4EB7F770337}">
      <dgm:prSet/>
      <dgm:spPr/>
      <dgm:t>
        <a:bodyPr/>
        <a:lstStyle/>
        <a:p>
          <a:endParaRPr lang="ru-RU"/>
        </a:p>
      </dgm:t>
    </dgm:pt>
    <dgm:pt modelId="{79B4763E-C389-4766-9874-5428EE31E89E}">
      <dgm:prSet phldrT="[Текст]" phldr="1"/>
      <dgm:spPr/>
      <dgm:t>
        <a:bodyPr/>
        <a:lstStyle/>
        <a:p>
          <a:endParaRPr lang="ru-RU" dirty="0"/>
        </a:p>
      </dgm:t>
    </dgm:pt>
    <dgm:pt modelId="{243467F2-9DBE-4187-94F6-4F98641DD868}" type="parTrans" cxnId="{A8C62166-A3D2-4322-A09D-915E83182940}">
      <dgm:prSet/>
      <dgm:spPr/>
      <dgm:t>
        <a:bodyPr/>
        <a:lstStyle/>
        <a:p>
          <a:endParaRPr lang="ru-RU"/>
        </a:p>
      </dgm:t>
    </dgm:pt>
    <dgm:pt modelId="{88EA1F89-0A1A-4A0C-BFD1-6966EFC588E5}" type="sibTrans" cxnId="{A8C62166-A3D2-4322-A09D-915E83182940}">
      <dgm:prSet/>
      <dgm:spPr/>
      <dgm:t>
        <a:bodyPr/>
        <a:lstStyle/>
        <a:p>
          <a:endParaRPr lang="ru-RU"/>
        </a:p>
      </dgm:t>
    </dgm:pt>
    <dgm:pt modelId="{B437CF76-EBC4-46B4-AA21-3B4A595B0ED9}">
      <dgm:prSet/>
      <dgm:spPr>
        <a:solidFill>
          <a:srgbClr val="00EBE6"/>
        </a:solidFill>
      </dgm:spPr>
      <dgm:t>
        <a:bodyPr/>
        <a:lstStyle/>
        <a:p>
          <a:r>
            <a:rPr lang="ru-RU" dirty="0" smtClean="0"/>
            <a:t>возраст, в котором произошло нарушение слуха</a:t>
          </a:r>
          <a:endParaRPr lang="ru-RU" dirty="0"/>
        </a:p>
      </dgm:t>
    </dgm:pt>
    <dgm:pt modelId="{B291CF49-62EA-499A-836B-15248D0E58EC}" type="parTrans" cxnId="{63E0A31E-5F97-4676-AE41-1807DC432B9E}">
      <dgm:prSet/>
      <dgm:spPr>
        <a:solidFill>
          <a:srgbClr val="00EBE6"/>
        </a:solidFill>
      </dgm:spPr>
      <dgm:t>
        <a:bodyPr/>
        <a:lstStyle/>
        <a:p>
          <a:endParaRPr lang="ru-RU"/>
        </a:p>
      </dgm:t>
    </dgm:pt>
    <dgm:pt modelId="{FB24EE6B-214F-4227-852D-21329DEAA1E8}" type="sibTrans" cxnId="{63E0A31E-5F97-4676-AE41-1807DC432B9E}">
      <dgm:prSet/>
      <dgm:spPr/>
      <dgm:t>
        <a:bodyPr/>
        <a:lstStyle/>
        <a:p>
          <a:endParaRPr lang="ru-RU"/>
        </a:p>
      </dgm:t>
    </dgm:pt>
    <dgm:pt modelId="{C791AC6B-A767-4ACF-8472-1D2D20174CDD}">
      <dgm:prSet/>
      <dgm:spPr/>
      <dgm:t>
        <a:bodyPr/>
        <a:lstStyle/>
        <a:p>
          <a:r>
            <a:rPr lang="ru-RU" dirty="0" smtClean="0"/>
            <a:t>условия воспитания ребенка</a:t>
          </a:r>
          <a:endParaRPr lang="ru-RU" dirty="0"/>
        </a:p>
      </dgm:t>
    </dgm:pt>
    <dgm:pt modelId="{CF8DB208-FE71-48BF-AC21-FCCC6D57F03B}" type="sibTrans" cxnId="{31AB234C-E41E-49E4-B678-B016A7A87B6A}">
      <dgm:prSet/>
      <dgm:spPr/>
      <dgm:t>
        <a:bodyPr/>
        <a:lstStyle/>
        <a:p>
          <a:endParaRPr lang="ru-RU"/>
        </a:p>
      </dgm:t>
    </dgm:pt>
    <dgm:pt modelId="{77BCC6E8-306D-40EA-84C4-F46FD02C0E5A}" type="parTrans" cxnId="{31AB234C-E41E-49E4-B678-B016A7A87B6A}">
      <dgm:prSet/>
      <dgm:spPr/>
      <dgm:t>
        <a:bodyPr/>
        <a:lstStyle/>
        <a:p>
          <a:endParaRPr lang="ru-RU"/>
        </a:p>
      </dgm:t>
    </dgm:pt>
    <dgm:pt modelId="{8E9551E5-189F-4D7C-AF73-0C70066AC68E}" type="pres">
      <dgm:prSet presAssocID="{01435536-1BCF-4C05-96FF-BE27FCD2B4B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9B144B-C9AE-474A-8380-EBD987C6332F}" type="pres">
      <dgm:prSet presAssocID="{A4381707-547F-4D60-B307-DF47811D8C6C}" presName="centerShape" presStyleLbl="node0" presStyleIdx="0" presStyleCnt="1"/>
      <dgm:spPr/>
      <dgm:t>
        <a:bodyPr/>
        <a:lstStyle/>
        <a:p>
          <a:endParaRPr lang="ru-RU"/>
        </a:p>
      </dgm:t>
    </dgm:pt>
    <dgm:pt modelId="{27D18371-73D1-49E5-A01F-8CDD67771074}" type="pres">
      <dgm:prSet presAssocID="{190EA072-DE75-40A8-9C9E-F90A34203751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59F2D071-4BDD-462D-BA43-68AA68BBF539}" type="pres">
      <dgm:prSet presAssocID="{80514F42-7669-4DB0-94BA-5B1B45553C9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33F426-5EBD-4284-92EA-BEB1CCC989BE}" type="pres">
      <dgm:prSet presAssocID="{B291CF49-62EA-499A-836B-15248D0E58EC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EB8DB0F8-5900-423B-9E96-417945E4DE6E}" type="pres">
      <dgm:prSet presAssocID="{B437CF76-EBC4-46B4-AA21-3B4A595B0ED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634B51-39D4-448A-8FAA-7B260D85CFF1}" type="pres">
      <dgm:prSet presAssocID="{77BCC6E8-306D-40EA-84C4-F46FD02C0E5A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11F5BD2F-BFD4-4857-92BD-359F80E590CF}" type="pres">
      <dgm:prSet presAssocID="{C791AC6B-A767-4ACF-8472-1D2D20174CD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621D8-4D6F-4D25-92D9-19E37631F62F}" type="pres">
      <dgm:prSet presAssocID="{E8401328-C82C-4AAA-ABFF-A0BAD16C54F1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3F35AEC0-10A6-4171-9AE6-3614D7328326}" type="pres">
      <dgm:prSet presAssocID="{494DD61B-6048-412C-B5EC-8FC5836235E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23DC40-5844-4D9E-B5C0-5CD53A43C0D4}" type="pres">
      <dgm:prSet presAssocID="{8E46D08B-952A-47A7-BF30-961C5DDD5599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0BD2DF80-802F-40AE-9C90-0B4F8131573B}" type="pres">
      <dgm:prSet presAssocID="{3594C8DC-3BF0-4E59-A480-B9C3E91682A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C62166-A3D2-4322-A09D-915E83182940}" srcId="{01435536-1BCF-4C05-96FF-BE27FCD2B4B2}" destId="{79B4763E-C389-4766-9874-5428EE31E89E}" srcOrd="2" destOrd="0" parTransId="{243467F2-9DBE-4187-94F6-4F98641DD868}" sibTransId="{88EA1F89-0A1A-4A0C-BFD1-6966EFC588E5}"/>
    <dgm:cxn modelId="{65C34988-15BB-40F1-B8EF-F4146CBEEC9C}" type="presOf" srcId="{B437CF76-EBC4-46B4-AA21-3B4A595B0ED9}" destId="{EB8DB0F8-5900-423B-9E96-417945E4DE6E}" srcOrd="0" destOrd="0" presId="urn:microsoft.com/office/officeart/2005/8/layout/radial4"/>
    <dgm:cxn modelId="{7628A3C5-4440-406D-8337-35D34E36141E}" type="presOf" srcId="{494DD61B-6048-412C-B5EC-8FC5836235E3}" destId="{3F35AEC0-10A6-4171-9AE6-3614D7328326}" srcOrd="0" destOrd="0" presId="urn:microsoft.com/office/officeart/2005/8/layout/radial4"/>
    <dgm:cxn modelId="{D8E5AF99-E1CB-4B8C-B340-8794FEEAAD06}" type="presOf" srcId="{A4381707-547F-4D60-B307-DF47811D8C6C}" destId="{509B144B-C9AE-474A-8380-EBD987C6332F}" srcOrd="0" destOrd="0" presId="urn:microsoft.com/office/officeart/2005/8/layout/radial4"/>
    <dgm:cxn modelId="{05E24258-9E2F-49B5-B1A6-85CF4B9ECAF8}" type="presOf" srcId="{C791AC6B-A767-4ACF-8472-1D2D20174CDD}" destId="{11F5BD2F-BFD4-4857-92BD-359F80E590CF}" srcOrd="0" destOrd="0" presId="urn:microsoft.com/office/officeart/2005/8/layout/radial4"/>
    <dgm:cxn modelId="{63E0A31E-5F97-4676-AE41-1807DC432B9E}" srcId="{A4381707-547F-4D60-B307-DF47811D8C6C}" destId="{B437CF76-EBC4-46B4-AA21-3B4A595B0ED9}" srcOrd="1" destOrd="0" parTransId="{B291CF49-62EA-499A-836B-15248D0E58EC}" sibTransId="{FB24EE6B-214F-4227-852D-21329DEAA1E8}"/>
    <dgm:cxn modelId="{6D30F24C-8180-43EB-A701-8A6265F7CB9F}" type="presOf" srcId="{77BCC6E8-306D-40EA-84C4-F46FD02C0E5A}" destId="{45634B51-39D4-448A-8FAA-7B260D85CFF1}" srcOrd="0" destOrd="0" presId="urn:microsoft.com/office/officeart/2005/8/layout/radial4"/>
    <dgm:cxn modelId="{F75ADF08-37C8-44AA-81EF-4209AA798F2F}" type="presOf" srcId="{8E46D08B-952A-47A7-BF30-961C5DDD5599}" destId="{6F23DC40-5844-4D9E-B5C0-5CD53A43C0D4}" srcOrd="0" destOrd="0" presId="urn:microsoft.com/office/officeart/2005/8/layout/radial4"/>
    <dgm:cxn modelId="{C759330E-2481-48A4-B01B-2F8811D31870}" type="presOf" srcId="{190EA072-DE75-40A8-9C9E-F90A34203751}" destId="{27D18371-73D1-49E5-A01F-8CDD67771074}" srcOrd="0" destOrd="0" presId="urn:microsoft.com/office/officeart/2005/8/layout/radial4"/>
    <dgm:cxn modelId="{B79E75AD-4B16-4FD9-996B-547C11CB4E02}" type="presOf" srcId="{E8401328-C82C-4AAA-ABFF-A0BAD16C54F1}" destId="{8F7621D8-4D6F-4D25-92D9-19E37631F62F}" srcOrd="0" destOrd="0" presId="urn:microsoft.com/office/officeart/2005/8/layout/radial4"/>
    <dgm:cxn modelId="{D54ED466-784B-48BE-9BFC-B4EB7F770337}" srcId="{01435536-1BCF-4C05-96FF-BE27FCD2B4B2}" destId="{21D08EAA-B2E0-4606-941F-61D15F723711}" srcOrd="1" destOrd="0" parTransId="{0E8340C8-8B03-48F7-86A7-31D1C3864F44}" sibTransId="{71C77646-0A42-4A0D-A83F-46BB367ED0D1}"/>
    <dgm:cxn modelId="{5C2A5915-1ADB-40A3-8539-5287E4501FED}" type="presOf" srcId="{B291CF49-62EA-499A-836B-15248D0E58EC}" destId="{EB33F426-5EBD-4284-92EA-BEB1CCC989BE}" srcOrd="0" destOrd="0" presId="urn:microsoft.com/office/officeart/2005/8/layout/radial4"/>
    <dgm:cxn modelId="{31AB234C-E41E-49E4-B678-B016A7A87B6A}" srcId="{A4381707-547F-4D60-B307-DF47811D8C6C}" destId="{C791AC6B-A767-4ACF-8472-1D2D20174CDD}" srcOrd="2" destOrd="0" parTransId="{77BCC6E8-306D-40EA-84C4-F46FD02C0E5A}" sibTransId="{CF8DB208-FE71-48BF-AC21-FCCC6D57F03B}"/>
    <dgm:cxn modelId="{7F773672-3D13-4A7B-B802-5FBC64490190}" srcId="{A4381707-547F-4D60-B307-DF47811D8C6C}" destId="{3594C8DC-3BF0-4E59-A480-B9C3E91682A1}" srcOrd="4" destOrd="0" parTransId="{8E46D08B-952A-47A7-BF30-961C5DDD5599}" sibTransId="{9BFA5951-4C92-46CF-9074-D5ECE66C0748}"/>
    <dgm:cxn modelId="{E1D2B142-1266-4F8D-9C63-682A2E4D145C}" type="presOf" srcId="{80514F42-7669-4DB0-94BA-5B1B45553C95}" destId="{59F2D071-4BDD-462D-BA43-68AA68BBF539}" srcOrd="0" destOrd="0" presId="urn:microsoft.com/office/officeart/2005/8/layout/radial4"/>
    <dgm:cxn modelId="{6A40973E-C3C4-4F0A-829B-1D310E075C84}" srcId="{A4381707-547F-4D60-B307-DF47811D8C6C}" destId="{80514F42-7669-4DB0-94BA-5B1B45553C95}" srcOrd="0" destOrd="0" parTransId="{190EA072-DE75-40A8-9C9E-F90A34203751}" sibTransId="{26C2C8D1-A0E0-401A-BBA3-316CD2395096}"/>
    <dgm:cxn modelId="{A01911D8-A8AF-4F32-B00C-CE58DCBDF86A}" type="presOf" srcId="{3594C8DC-3BF0-4E59-A480-B9C3E91682A1}" destId="{0BD2DF80-802F-40AE-9C90-0B4F8131573B}" srcOrd="0" destOrd="0" presId="urn:microsoft.com/office/officeart/2005/8/layout/radial4"/>
    <dgm:cxn modelId="{CA1E2402-7061-455D-8136-23A298DBFB39}" srcId="{A4381707-547F-4D60-B307-DF47811D8C6C}" destId="{494DD61B-6048-412C-B5EC-8FC5836235E3}" srcOrd="3" destOrd="0" parTransId="{E8401328-C82C-4AAA-ABFF-A0BAD16C54F1}" sibTransId="{3F0F3E94-FE1D-431E-B58A-0F2524EBAC44}"/>
    <dgm:cxn modelId="{CB39FDF2-AEAE-498A-966D-0CA660A2D3D4}" srcId="{01435536-1BCF-4C05-96FF-BE27FCD2B4B2}" destId="{A4381707-547F-4D60-B307-DF47811D8C6C}" srcOrd="0" destOrd="0" parTransId="{3A00F5DB-2CCE-43D3-89CE-34DAD2D4CFC9}" sibTransId="{6C64AD07-BB67-43E8-AEB3-02E56BA953BA}"/>
    <dgm:cxn modelId="{66E1DD3C-BB25-4D97-A102-9806A9E6C98E}" type="presOf" srcId="{01435536-1BCF-4C05-96FF-BE27FCD2B4B2}" destId="{8E9551E5-189F-4D7C-AF73-0C70066AC68E}" srcOrd="0" destOrd="0" presId="urn:microsoft.com/office/officeart/2005/8/layout/radial4"/>
    <dgm:cxn modelId="{1B716F93-47BF-42ED-8100-281BC22A52C9}" type="presParOf" srcId="{8E9551E5-189F-4D7C-AF73-0C70066AC68E}" destId="{509B144B-C9AE-474A-8380-EBD987C6332F}" srcOrd="0" destOrd="0" presId="urn:microsoft.com/office/officeart/2005/8/layout/radial4"/>
    <dgm:cxn modelId="{3F3664C8-F8CB-4E82-8517-FE13D7633847}" type="presParOf" srcId="{8E9551E5-189F-4D7C-AF73-0C70066AC68E}" destId="{27D18371-73D1-49E5-A01F-8CDD67771074}" srcOrd="1" destOrd="0" presId="urn:microsoft.com/office/officeart/2005/8/layout/radial4"/>
    <dgm:cxn modelId="{9EB042ED-64ED-4B71-97F3-C2259CA247D2}" type="presParOf" srcId="{8E9551E5-189F-4D7C-AF73-0C70066AC68E}" destId="{59F2D071-4BDD-462D-BA43-68AA68BBF539}" srcOrd="2" destOrd="0" presId="urn:microsoft.com/office/officeart/2005/8/layout/radial4"/>
    <dgm:cxn modelId="{4A7B755D-D059-4174-9090-8C2570A33721}" type="presParOf" srcId="{8E9551E5-189F-4D7C-AF73-0C70066AC68E}" destId="{EB33F426-5EBD-4284-92EA-BEB1CCC989BE}" srcOrd="3" destOrd="0" presId="urn:microsoft.com/office/officeart/2005/8/layout/radial4"/>
    <dgm:cxn modelId="{EE814489-8D7D-415F-BE1B-810A4E6CB65C}" type="presParOf" srcId="{8E9551E5-189F-4D7C-AF73-0C70066AC68E}" destId="{EB8DB0F8-5900-423B-9E96-417945E4DE6E}" srcOrd="4" destOrd="0" presId="urn:microsoft.com/office/officeart/2005/8/layout/radial4"/>
    <dgm:cxn modelId="{561F51E4-1FBF-4E08-9540-40A23B42B612}" type="presParOf" srcId="{8E9551E5-189F-4D7C-AF73-0C70066AC68E}" destId="{45634B51-39D4-448A-8FAA-7B260D85CFF1}" srcOrd="5" destOrd="0" presId="urn:microsoft.com/office/officeart/2005/8/layout/radial4"/>
    <dgm:cxn modelId="{3E40AD53-57FB-4C78-8E96-3C535CDA637D}" type="presParOf" srcId="{8E9551E5-189F-4D7C-AF73-0C70066AC68E}" destId="{11F5BD2F-BFD4-4857-92BD-359F80E590CF}" srcOrd="6" destOrd="0" presId="urn:microsoft.com/office/officeart/2005/8/layout/radial4"/>
    <dgm:cxn modelId="{C81C3FE4-F849-443A-9FB6-B29A55F661BA}" type="presParOf" srcId="{8E9551E5-189F-4D7C-AF73-0C70066AC68E}" destId="{8F7621D8-4D6F-4D25-92D9-19E37631F62F}" srcOrd="7" destOrd="0" presId="urn:microsoft.com/office/officeart/2005/8/layout/radial4"/>
    <dgm:cxn modelId="{9AC39D59-B82B-4623-B999-E78770607608}" type="presParOf" srcId="{8E9551E5-189F-4D7C-AF73-0C70066AC68E}" destId="{3F35AEC0-10A6-4171-9AE6-3614D7328326}" srcOrd="8" destOrd="0" presId="urn:microsoft.com/office/officeart/2005/8/layout/radial4"/>
    <dgm:cxn modelId="{A11DC17F-614A-47C4-9CB4-109953424B93}" type="presParOf" srcId="{8E9551E5-189F-4D7C-AF73-0C70066AC68E}" destId="{6F23DC40-5844-4D9E-B5C0-5CD53A43C0D4}" srcOrd="9" destOrd="0" presId="urn:microsoft.com/office/officeart/2005/8/layout/radial4"/>
    <dgm:cxn modelId="{7E7D288A-D94F-403D-8131-262FAA9E6504}" type="presParOf" srcId="{8E9551E5-189F-4D7C-AF73-0C70066AC68E}" destId="{0BD2DF80-802F-40AE-9C90-0B4F8131573B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5A8F66-8535-4339-BC26-3D2D22064A05}" type="doc">
      <dgm:prSet loTypeId="urn:microsoft.com/office/officeart/2005/8/layout/hProcess9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0552C42-B217-4B7C-ADE3-5B98FED4DA13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70C0"/>
              </a:solidFill>
            </a:rPr>
            <a:t>развитие потребности в общении</a:t>
          </a:r>
          <a:endParaRPr lang="ru-RU" dirty="0">
            <a:solidFill>
              <a:srgbClr val="0070C0"/>
            </a:solidFill>
          </a:endParaRPr>
        </a:p>
      </dgm:t>
    </dgm:pt>
    <dgm:pt modelId="{C5FA06D9-CE00-478D-9791-79DA88F63246}" type="parTrans" cxnId="{2D4451D8-8AF5-437C-8760-004C2784E3C8}">
      <dgm:prSet/>
      <dgm:spPr/>
      <dgm:t>
        <a:bodyPr/>
        <a:lstStyle/>
        <a:p>
          <a:endParaRPr lang="ru-RU"/>
        </a:p>
      </dgm:t>
    </dgm:pt>
    <dgm:pt modelId="{325032C4-4E70-4762-B378-E98CCE275D40}" type="sibTrans" cxnId="{2D4451D8-8AF5-437C-8760-004C2784E3C8}">
      <dgm:prSet/>
      <dgm:spPr/>
      <dgm:t>
        <a:bodyPr/>
        <a:lstStyle/>
        <a:p>
          <a:endParaRPr lang="ru-RU"/>
        </a:p>
      </dgm:t>
    </dgm:pt>
    <dgm:pt modelId="{D1BB87E7-DD8C-4A42-A985-F15C87491A37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70C0"/>
              </a:solidFill>
            </a:rPr>
            <a:t>накопление словаря</a:t>
          </a:r>
          <a:endParaRPr lang="ru-RU" dirty="0">
            <a:solidFill>
              <a:srgbClr val="0070C0"/>
            </a:solidFill>
          </a:endParaRPr>
        </a:p>
      </dgm:t>
    </dgm:pt>
    <dgm:pt modelId="{0374ADBC-026B-4AB9-A1A6-B259C3C45D8E}" type="parTrans" cxnId="{05EAF94D-0EC5-4F1F-8E16-F11550874140}">
      <dgm:prSet/>
      <dgm:spPr/>
      <dgm:t>
        <a:bodyPr/>
        <a:lstStyle/>
        <a:p>
          <a:endParaRPr lang="ru-RU"/>
        </a:p>
      </dgm:t>
    </dgm:pt>
    <dgm:pt modelId="{C1E50626-2E23-43CB-9DB1-CB02B7658D42}" type="sibTrans" cxnId="{05EAF94D-0EC5-4F1F-8E16-F11550874140}">
      <dgm:prSet/>
      <dgm:spPr/>
      <dgm:t>
        <a:bodyPr/>
        <a:lstStyle/>
        <a:p>
          <a:endParaRPr lang="ru-RU"/>
        </a:p>
      </dgm:t>
    </dgm:pt>
    <dgm:pt modelId="{AA31EA47-AB9C-441F-AE14-BFDE05CAAD22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70C0"/>
              </a:solidFill>
            </a:rPr>
            <a:t>развитие связной речи</a:t>
          </a:r>
          <a:endParaRPr lang="ru-RU" dirty="0">
            <a:solidFill>
              <a:srgbClr val="0070C0"/>
            </a:solidFill>
          </a:endParaRPr>
        </a:p>
      </dgm:t>
    </dgm:pt>
    <dgm:pt modelId="{B76FA5B9-D764-45C0-84B6-E3D7149863FB}" type="parTrans" cxnId="{3937CAA0-B337-4692-B20D-8FCEB2F93896}">
      <dgm:prSet/>
      <dgm:spPr/>
      <dgm:t>
        <a:bodyPr/>
        <a:lstStyle/>
        <a:p>
          <a:endParaRPr lang="ru-RU"/>
        </a:p>
      </dgm:t>
    </dgm:pt>
    <dgm:pt modelId="{3DE659AA-0738-4E4E-98BC-E8D2F668D722}" type="sibTrans" cxnId="{3937CAA0-B337-4692-B20D-8FCEB2F93896}">
      <dgm:prSet/>
      <dgm:spPr/>
      <dgm:t>
        <a:bodyPr/>
        <a:lstStyle/>
        <a:p>
          <a:endParaRPr lang="ru-RU"/>
        </a:p>
      </dgm:t>
    </dgm:pt>
    <dgm:pt modelId="{48340C42-4193-45FD-B616-58DEBD401561}">
      <dgm:prSet phldrT="[Текст]" custT="1"/>
      <dgm:spPr/>
      <dgm:t>
        <a:bodyPr/>
        <a:lstStyle/>
        <a:p>
          <a:r>
            <a:rPr lang="ru-RU" sz="1800" dirty="0" smtClean="0"/>
            <a:t>формирование предпосылок и начало обучения письменной речи</a:t>
          </a:r>
          <a:endParaRPr lang="ru-RU" dirty="0"/>
        </a:p>
      </dgm:t>
    </dgm:pt>
    <dgm:pt modelId="{3038E7D0-2FE2-49EE-8C7D-19E105F468B6}" type="parTrans" cxnId="{1EBDCC04-77CA-4ABE-A9D3-0B17015F4AD2}">
      <dgm:prSet/>
      <dgm:spPr/>
      <dgm:t>
        <a:bodyPr/>
        <a:lstStyle/>
        <a:p>
          <a:endParaRPr lang="ru-RU"/>
        </a:p>
      </dgm:t>
    </dgm:pt>
    <dgm:pt modelId="{781C6BD5-58F7-4EE7-915E-3F35CCE9C46D}" type="sibTrans" cxnId="{1EBDCC04-77CA-4ABE-A9D3-0B17015F4AD2}">
      <dgm:prSet/>
      <dgm:spPr/>
      <dgm:t>
        <a:bodyPr/>
        <a:lstStyle/>
        <a:p>
          <a:endParaRPr lang="ru-RU"/>
        </a:p>
      </dgm:t>
    </dgm:pt>
    <dgm:pt modelId="{7C1E0317-41C9-4A57-B9D7-C8FCB0E4B767}" type="pres">
      <dgm:prSet presAssocID="{5C5A8F66-8535-4339-BC26-3D2D22064A0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52FE53-D461-48FD-A388-608E2C85372A}" type="pres">
      <dgm:prSet presAssocID="{5C5A8F66-8535-4339-BC26-3D2D22064A05}" presName="arrow" presStyleLbl="bgShp" presStyleIdx="0" presStyleCnt="1"/>
      <dgm:spPr>
        <a:solidFill>
          <a:schemeClr val="accent4">
            <a:lumMod val="40000"/>
            <a:lumOff val="60000"/>
          </a:schemeClr>
        </a:solidFill>
      </dgm:spPr>
    </dgm:pt>
    <dgm:pt modelId="{4E3028C2-F95F-454A-8868-F3EE8A136689}" type="pres">
      <dgm:prSet presAssocID="{5C5A8F66-8535-4339-BC26-3D2D22064A05}" presName="linearProcess" presStyleCnt="0"/>
      <dgm:spPr/>
    </dgm:pt>
    <dgm:pt modelId="{4FCE99AB-C8B7-412B-B69C-6512A5D21A64}" type="pres">
      <dgm:prSet presAssocID="{40552C42-B217-4B7C-ADE3-5B98FED4DA13}" presName="textNode" presStyleLbl="node1" presStyleIdx="0" presStyleCnt="4" custScaleX="1378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7D065-8A8A-41E4-86DE-76F9145D7DD8}" type="pres">
      <dgm:prSet presAssocID="{325032C4-4E70-4762-B378-E98CCE275D40}" presName="sibTrans" presStyleCnt="0"/>
      <dgm:spPr/>
    </dgm:pt>
    <dgm:pt modelId="{335039B3-B0C1-4DD1-9072-5427B014E3DC}" type="pres">
      <dgm:prSet presAssocID="{D1BB87E7-DD8C-4A42-A985-F15C87491A37}" presName="textNode" presStyleLbl="node1" presStyleIdx="1" presStyleCnt="4" custScaleX="131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39893-9AC6-4330-94F7-0E37A971DBC0}" type="pres">
      <dgm:prSet presAssocID="{C1E50626-2E23-43CB-9DB1-CB02B7658D42}" presName="sibTrans" presStyleCnt="0"/>
      <dgm:spPr/>
    </dgm:pt>
    <dgm:pt modelId="{942457A4-AFE8-4024-AC38-236C0480A265}" type="pres">
      <dgm:prSet presAssocID="{AA31EA47-AB9C-441F-AE14-BFDE05CAAD22}" presName="textNode" presStyleLbl="node1" presStyleIdx="2" presStyleCnt="4" custScaleX="1385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E3D2EB-8BFD-48E6-8A27-FBE5345A5A1C}" type="pres">
      <dgm:prSet presAssocID="{3DE659AA-0738-4E4E-98BC-E8D2F668D722}" presName="sibTrans" presStyleCnt="0"/>
      <dgm:spPr/>
    </dgm:pt>
    <dgm:pt modelId="{AF418660-E16A-4D79-928B-4D12E2658512}" type="pres">
      <dgm:prSet presAssocID="{48340C42-4193-45FD-B616-58DEBD401561}" presName="textNode" presStyleLbl="node1" presStyleIdx="3" presStyleCnt="4" custScaleX="1331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DC3710-BD21-4C5D-94E4-C5E54A0A5829}" type="presOf" srcId="{5C5A8F66-8535-4339-BC26-3D2D22064A05}" destId="{7C1E0317-41C9-4A57-B9D7-C8FCB0E4B767}" srcOrd="0" destOrd="0" presId="urn:microsoft.com/office/officeart/2005/8/layout/hProcess9"/>
    <dgm:cxn modelId="{05EAF94D-0EC5-4F1F-8E16-F11550874140}" srcId="{5C5A8F66-8535-4339-BC26-3D2D22064A05}" destId="{D1BB87E7-DD8C-4A42-A985-F15C87491A37}" srcOrd="1" destOrd="0" parTransId="{0374ADBC-026B-4AB9-A1A6-B259C3C45D8E}" sibTransId="{C1E50626-2E23-43CB-9DB1-CB02B7658D42}"/>
    <dgm:cxn modelId="{2D4451D8-8AF5-437C-8760-004C2784E3C8}" srcId="{5C5A8F66-8535-4339-BC26-3D2D22064A05}" destId="{40552C42-B217-4B7C-ADE3-5B98FED4DA13}" srcOrd="0" destOrd="0" parTransId="{C5FA06D9-CE00-478D-9791-79DA88F63246}" sibTransId="{325032C4-4E70-4762-B378-E98CCE275D40}"/>
    <dgm:cxn modelId="{EA510453-5B4D-4098-B484-92F1344DD0D8}" type="presOf" srcId="{D1BB87E7-DD8C-4A42-A985-F15C87491A37}" destId="{335039B3-B0C1-4DD1-9072-5427B014E3DC}" srcOrd="0" destOrd="0" presId="urn:microsoft.com/office/officeart/2005/8/layout/hProcess9"/>
    <dgm:cxn modelId="{3937CAA0-B337-4692-B20D-8FCEB2F93896}" srcId="{5C5A8F66-8535-4339-BC26-3D2D22064A05}" destId="{AA31EA47-AB9C-441F-AE14-BFDE05CAAD22}" srcOrd="2" destOrd="0" parTransId="{B76FA5B9-D764-45C0-84B6-E3D7149863FB}" sibTransId="{3DE659AA-0738-4E4E-98BC-E8D2F668D722}"/>
    <dgm:cxn modelId="{80F63F01-6F65-4006-8EAE-91B16D9959A6}" type="presOf" srcId="{AA31EA47-AB9C-441F-AE14-BFDE05CAAD22}" destId="{942457A4-AFE8-4024-AC38-236C0480A265}" srcOrd="0" destOrd="0" presId="urn:microsoft.com/office/officeart/2005/8/layout/hProcess9"/>
    <dgm:cxn modelId="{0BFC30A3-9A64-4FB3-8F0E-3A065433AAF9}" type="presOf" srcId="{40552C42-B217-4B7C-ADE3-5B98FED4DA13}" destId="{4FCE99AB-C8B7-412B-B69C-6512A5D21A64}" srcOrd="0" destOrd="0" presId="urn:microsoft.com/office/officeart/2005/8/layout/hProcess9"/>
    <dgm:cxn modelId="{1EBDCC04-77CA-4ABE-A9D3-0B17015F4AD2}" srcId="{5C5A8F66-8535-4339-BC26-3D2D22064A05}" destId="{48340C42-4193-45FD-B616-58DEBD401561}" srcOrd="3" destOrd="0" parTransId="{3038E7D0-2FE2-49EE-8C7D-19E105F468B6}" sibTransId="{781C6BD5-58F7-4EE7-915E-3F35CCE9C46D}"/>
    <dgm:cxn modelId="{4AFDD4AB-3D29-4046-AAC1-01FB7B740177}" type="presOf" srcId="{48340C42-4193-45FD-B616-58DEBD401561}" destId="{AF418660-E16A-4D79-928B-4D12E2658512}" srcOrd="0" destOrd="0" presId="urn:microsoft.com/office/officeart/2005/8/layout/hProcess9"/>
    <dgm:cxn modelId="{48656773-7701-46B0-B6C4-A07ACBE7351A}" type="presParOf" srcId="{7C1E0317-41C9-4A57-B9D7-C8FCB0E4B767}" destId="{B952FE53-D461-48FD-A388-608E2C85372A}" srcOrd="0" destOrd="0" presId="urn:microsoft.com/office/officeart/2005/8/layout/hProcess9"/>
    <dgm:cxn modelId="{04832437-4339-4941-B1A0-0589728D3297}" type="presParOf" srcId="{7C1E0317-41C9-4A57-B9D7-C8FCB0E4B767}" destId="{4E3028C2-F95F-454A-8868-F3EE8A136689}" srcOrd="1" destOrd="0" presId="urn:microsoft.com/office/officeart/2005/8/layout/hProcess9"/>
    <dgm:cxn modelId="{A35490DD-9077-4F54-B714-6DE83F1A3A9C}" type="presParOf" srcId="{4E3028C2-F95F-454A-8868-F3EE8A136689}" destId="{4FCE99AB-C8B7-412B-B69C-6512A5D21A64}" srcOrd="0" destOrd="0" presId="urn:microsoft.com/office/officeart/2005/8/layout/hProcess9"/>
    <dgm:cxn modelId="{976578CF-6BC1-4E1D-9616-4BF17D58AA1E}" type="presParOf" srcId="{4E3028C2-F95F-454A-8868-F3EE8A136689}" destId="{11A7D065-8A8A-41E4-86DE-76F9145D7DD8}" srcOrd="1" destOrd="0" presId="urn:microsoft.com/office/officeart/2005/8/layout/hProcess9"/>
    <dgm:cxn modelId="{96499671-66B3-4705-AB5F-68C64DE022CD}" type="presParOf" srcId="{4E3028C2-F95F-454A-8868-F3EE8A136689}" destId="{335039B3-B0C1-4DD1-9072-5427B014E3DC}" srcOrd="2" destOrd="0" presId="urn:microsoft.com/office/officeart/2005/8/layout/hProcess9"/>
    <dgm:cxn modelId="{96B30BEC-3C8A-4E7F-A329-FCFEAFCA8CDC}" type="presParOf" srcId="{4E3028C2-F95F-454A-8868-F3EE8A136689}" destId="{70F39893-9AC6-4330-94F7-0E37A971DBC0}" srcOrd="3" destOrd="0" presId="urn:microsoft.com/office/officeart/2005/8/layout/hProcess9"/>
    <dgm:cxn modelId="{A03B9897-3C18-4F4D-9783-835E183A3C7F}" type="presParOf" srcId="{4E3028C2-F95F-454A-8868-F3EE8A136689}" destId="{942457A4-AFE8-4024-AC38-236C0480A265}" srcOrd="4" destOrd="0" presId="urn:microsoft.com/office/officeart/2005/8/layout/hProcess9"/>
    <dgm:cxn modelId="{C8E8CAFB-BD2D-4635-B1C1-B7616DBEA3F4}" type="presParOf" srcId="{4E3028C2-F95F-454A-8868-F3EE8A136689}" destId="{FAE3D2EB-8BFD-48E6-8A27-FBE5345A5A1C}" srcOrd="5" destOrd="0" presId="urn:microsoft.com/office/officeart/2005/8/layout/hProcess9"/>
    <dgm:cxn modelId="{8A17F84A-A0FD-4C4B-BBF6-D3A92F534335}" type="presParOf" srcId="{4E3028C2-F95F-454A-8868-F3EE8A136689}" destId="{AF418660-E16A-4D79-928B-4D12E265851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159A89-7EF5-4351-B937-2FDD882B2CFE}">
      <dsp:nvSpPr>
        <dsp:cNvPr id="0" name=""/>
        <dsp:cNvSpPr/>
      </dsp:nvSpPr>
      <dsp:spPr>
        <a:xfrm rot="16200000">
          <a:off x="-1063873" y="1064617"/>
          <a:ext cx="4064000" cy="1934765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335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b="1" kern="1200" dirty="0" smtClean="0">
            <a:solidFill>
              <a:srgbClr val="0070C0"/>
            </a:solidFill>
          </a:endParaRP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rgbClr val="0070C0"/>
            </a:solidFill>
          </a:endParaRP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0070C0"/>
              </a:solidFill>
            </a:rPr>
            <a:t>СЛОВЕСНАЯ</a:t>
          </a:r>
          <a:endParaRPr lang="ru-RU" sz="2100" b="1" kern="1200" dirty="0">
            <a:solidFill>
              <a:srgbClr val="0070C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70C0"/>
              </a:solidFill>
            </a:rPr>
            <a:t>УСТНАЯ</a:t>
          </a:r>
          <a:endParaRPr lang="ru-RU" sz="1800" b="1" kern="1200" dirty="0">
            <a:solidFill>
              <a:srgbClr val="0070C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70C0"/>
              </a:solidFill>
            </a:rPr>
            <a:t>ПИСЬМЕННАЯ</a:t>
          </a:r>
          <a:endParaRPr lang="ru-RU" sz="1800" b="1" kern="1200" dirty="0">
            <a:solidFill>
              <a:srgbClr val="0070C0"/>
            </a:solidFill>
          </a:endParaRPr>
        </a:p>
      </dsp:txBody>
      <dsp:txXfrm rot="16200000">
        <a:off x="-1063873" y="1064617"/>
        <a:ext cx="4064000" cy="1934765"/>
      </dsp:txXfrm>
    </dsp:sp>
    <dsp:sp modelId="{0594FC63-21FE-44D5-8A88-259C18AF1575}">
      <dsp:nvSpPr>
        <dsp:cNvPr id="0" name=""/>
        <dsp:cNvSpPr/>
      </dsp:nvSpPr>
      <dsp:spPr>
        <a:xfrm rot="16200000">
          <a:off x="1016000" y="1064617"/>
          <a:ext cx="4064000" cy="1934765"/>
        </a:xfrm>
        <a:prstGeom prst="flowChartManualOperation">
          <a:avLst/>
        </a:prstGeom>
        <a:gradFill rotWithShape="0">
          <a:gsLst>
            <a:gs pos="0">
              <a:schemeClr val="accent4">
                <a:hueOff val="5197847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197847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197847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628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0070C0"/>
              </a:solidFill>
            </a:rPr>
            <a:t>ДАКТИЛЬНАЯ</a:t>
          </a:r>
          <a:endParaRPr lang="ru-RU" sz="1900" b="1" kern="1200" dirty="0">
            <a:solidFill>
              <a:srgbClr val="0070C0"/>
            </a:solidFill>
          </a:endParaRPr>
        </a:p>
      </dsp:txBody>
      <dsp:txXfrm rot="16200000">
        <a:off x="1016000" y="1064617"/>
        <a:ext cx="4064000" cy="1934765"/>
      </dsp:txXfrm>
    </dsp:sp>
    <dsp:sp modelId="{75C2AADA-2437-416D-9A6B-7FC708EE8277}">
      <dsp:nvSpPr>
        <dsp:cNvPr id="0" name=""/>
        <dsp:cNvSpPr/>
      </dsp:nvSpPr>
      <dsp:spPr>
        <a:xfrm rot="16200000">
          <a:off x="3095873" y="1064617"/>
          <a:ext cx="4064000" cy="1934765"/>
        </a:xfrm>
        <a:prstGeom prst="flowChartManualOperation">
          <a:avLst/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628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b="1" kern="1200" dirty="0" smtClean="0">
            <a:solidFill>
              <a:schemeClr val="bg1"/>
            </a:solidFill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b="1" kern="1200" dirty="0" smtClean="0">
            <a:solidFill>
              <a:schemeClr val="bg1"/>
            </a:solidFill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bg1"/>
              </a:solidFill>
            </a:rPr>
            <a:t>ЖЕСТОВАЯ</a:t>
          </a:r>
          <a:endParaRPr lang="ru-RU" sz="1900" b="1" kern="1200" dirty="0">
            <a:solidFill>
              <a:schemeClr val="bg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bg1"/>
              </a:solidFill>
            </a:rPr>
            <a:t>РАЗГОВОРНАЯ</a:t>
          </a:r>
          <a:endParaRPr lang="ru-RU" sz="1500" b="1" kern="1200" dirty="0">
            <a:solidFill>
              <a:schemeClr val="bg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bg1"/>
              </a:solidFill>
            </a:rPr>
            <a:t>КАЛЬКИРУЮЩАЯ</a:t>
          </a:r>
          <a:endParaRPr lang="ru-RU" sz="1500" b="1" kern="1200" dirty="0">
            <a:solidFill>
              <a:schemeClr val="bg1"/>
            </a:solidFill>
          </a:endParaRPr>
        </a:p>
      </dsp:txBody>
      <dsp:txXfrm rot="16200000">
        <a:off x="3095873" y="1064617"/>
        <a:ext cx="4064000" cy="193476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9B144B-C9AE-474A-8380-EBD987C6332F}">
      <dsp:nvSpPr>
        <dsp:cNvPr id="0" name=""/>
        <dsp:cNvSpPr/>
      </dsp:nvSpPr>
      <dsp:spPr>
        <a:xfrm>
          <a:off x="2617088" y="2456279"/>
          <a:ext cx="1813736" cy="1813736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уровень развития речи ребенка с нарушенным слухом</a:t>
          </a:r>
          <a:endParaRPr lang="ru-RU" sz="1600" kern="1200" dirty="0"/>
        </a:p>
      </dsp:txBody>
      <dsp:txXfrm>
        <a:off x="2617088" y="2456279"/>
        <a:ext cx="1813736" cy="1813736"/>
      </dsp:txXfrm>
    </dsp:sp>
    <dsp:sp modelId="{27D18371-73D1-49E5-A01F-8CDD67771074}">
      <dsp:nvSpPr>
        <dsp:cNvPr id="0" name=""/>
        <dsp:cNvSpPr/>
      </dsp:nvSpPr>
      <dsp:spPr>
        <a:xfrm rot="10800000">
          <a:off x="862064" y="3104690"/>
          <a:ext cx="1658497" cy="516914"/>
        </a:xfrm>
        <a:prstGeom prst="lef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F2D071-4BDD-462D-BA43-68AA68BBF539}">
      <dsp:nvSpPr>
        <dsp:cNvPr id="0" name=""/>
        <dsp:cNvSpPr/>
      </dsp:nvSpPr>
      <dsp:spPr>
        <a:xfrm>
          <a:off x="539" y="2673927"/>
          <a:ext cx="1723049" cy="1378439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/>
            <a:t>степень потери слуха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539" y="2673927"/>
        <a:ext cx="1723049" cy="1378439"/>
      </dsp:txXfrm>
    </dsp:sp>
    <dsp:sp modelId="{EB33F426-5EBD-4284-92EA-BEB1CCC989BE}">
      <dsp:nvSpPr>
        <dsp:cNvPr id="0" name=""/>
        <dsp:cNvSpPr/>
      </dsp:nvSpPr>
      <dsp:spPr>
        <a:xfrm rot="13500000">
          <a:off x="1398833" y="1808815"/>
          <a:ext cx="1658497" cy="516914"/>
        </a:xfrm>
        <a:prstGeom prst="leftArrow">
          <a:avLst>
            <a:gd name="adj1" fmla="val 60000"/>
            <a:gd name="adj2" fmla="val 50000"/>
          </a:avLst>
        </a:prstGeom>
        <a:solidFill>
          <a:srgbClr val="00EBE6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8DB0F8-5900-423B-9E96-417945E4DE6E}">
      <dsp:nvSpPr>
        <dsp:cNvPr id="0" name=""/>
        <dsp:cNvSpPr/>
      </dsp:nvSpPr>
      <dsp:spPr>
        <a:xfrm>
          <a:off x="780189" y="791685"/>
          <a:ext cx="1723049" cy="1378439"/>
        </a:xfrm>
        <a:prstGeom prst="roundRect">
          <a:avLst>
            <a:gd name="adj" fmla="val 10000"/>
          </a:avLst>
        </a:prstGeom>
        <a:solidFill>
          <a:srgbClr val="00EBE6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возраст, в котором произошло нарушение слуха</a:t>
          </a:r>
          <a:endParaRPr lang="ru-RU" sz="1600" kern="1200" dirty="0"/>
        </a:p>
      </dsp:txBody>
      <dsp:txXfrm>
        <a:off x="780189" y="791685"/>
        <a:ext cx="1723049" cy="1378439"/>
      </dsp:txXfrm>
    </dsp:sp>
    <dsp:sp modelId="{45634B51-39D4-448A-8FAA-7B260D85CFF1}">
      <dsp:nvSpPr>
        <dsp:cNvPr id="0" name=""/>
        <dsp:cNvSpPr/>
      </dsp:nvSpPr>
      <dsp:spPr>
        <a:xfrm rot="16200000">
          <a:off x="2694708" y="1272046"/>
          <a:ext cx="1658497" cy="51691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F5BD2F-BFD4-4857-92BD-359F80E590CF}">
      <dsp:nvSpPr>
        <dsp:cNvPr id="0" name=""/>
        <dsp:cNvSpPr/>
      </dsp:nvSpPr>
      <dsp:spPr>
        <a:xfrm>
          <a:off x="2662432" y="12035"/>
          <a:ext cx="1723049" cy="137843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условия воспитания ребенка</a:t>
          </a:r>
          <a:endParaRPr lang="ru-RU" sz="1600" kern="1200" dirty="0"/>
        </a:p>
      </dsp:txBody>
      <dsp:txXfrm>
        <a:off x="2662432" y="12035"/>
        <a:ext cx="1723049" cy="1378439"/>
      </dsp:txXfrm>
    </dsp:sp>
    <dsp:sp modelId="{8F7621D8-4D6F-4D25-92D9-19E37631F62F}">
      <dsp:nvSpPr>
        <dsp:cNvPr id="0" name=""/>
        <dsp:cNvSpPr/>
      </dsp:nvSpPr>
      <dsp:spPr>
        <a:xfrm rot="18900000">
          <a:off x="3990582" y="1808815"/>
          <a:ext cx="1658497" cy="51691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35AEC0-10A6-4171-9AE6-3614D7328326}">
      <dsp:nvSpPr>
        <dsp:cNvPr id="0" name=""/>
        <dsp:cNvSpPr/>
      </dsp:nvSpPr>
      <dsp:spPr>
        <a:xfrm>
          <a:off x="4544674" y="791685"/>
          <a:ext cx="1723049" cy="137843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возраст ребенка</a:t>
          </a:r>
          <a:endParaRPr lang="ru-RU" sz="1600" kern="1200" dirty="0"/>
        </a:p>
      </dsp:txBody>
      <dsp:txXfrm>
        <a:off x="4544674" y="791685"/>
        <a:ext cx="1723049" cy="1378439"/>
      </dsp:txXfrm>
    </dsp:sp>
    <dsp:sp modelId="{6F23DC40-5844-4D9E-B5C0-5CD53A43C0D4}">
      <dsp:nvSpPr>
        <dsp:cNvPr id="0" name=""/>
        <dsp:cNvSpPr/>
      </dsp:nvSpPr>
      <dsp:spPr>
        <a:xfrm>
          <a:off x="4527351" y="3104690"/>
          <a:ext cx="1658497" cy="516914"/>
        </a:xfrm>
        <a:prstGeom prst="lef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D2DF80-802F-40AE-9C90-0B4F8131573B}">
      <dsp:nvSpPr>
        <dsp:cNvPr id="0" name=""/>
        <dsp:cNvSpPr/>
      </dsp:nvSpPr>
      <dsp:spPr>
        <a:xfrm>
          <a:off x="5324324" y="2673927"/>
          <a:ext cx="1723049" cy="1378439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индивидуальные особенности ребенка </a:t>
          </a:r>
          <a:endParaRPr lang="ru-RU" sz="1600" kern="1200" dirty="0"/>
        </a:p>
      </dsp:txBody>
      <dsp:txXfrm>
        <a:off x="5324324" y="2673927"/>
        <a:ext cx="1723049" cy="137843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52FE53-D461-48FD-A388-608E2C85372A}">
      <dsp:nvSpPr>
        <dsp:cNvPr id="0" name=""/>
        <dsp:cNvSpPr/>
      </dsp:nvSpPr>
      <dsp:spPr>
        <a:xfrm>
          <a:off x="596118" y="0"/>
          <a:ext cx="6756009" cy="4064000"/>
        </a:xfrm>
        <a:prstGeom prst="rightArrow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4FCE99AB-C8B7-412B-B69C-6512A5D21A64}">
      <dsp:nvSpPr>
        <dsp:cNvPr id="0" name=""/>
        <dsp:cNvSpPr/>
      </dsp:nvSpPr>
      <dsp:spPr>
        <a:xfrm>
          <a:off x="4363" y="1219199"/>
          <a:ext cx="1852777" cy="16256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70C0"/>
              </a:solidFill>
            </a:rPr>
            <a:t>развитие потребности в общении</a:t>
          </a:r>
          <a:endParaRPr lang="ru-RU" kern="1200" dirty="0">
            <a:solidFill>
              <a:srgbClr val="0070C0"/>
            </a:solidFill>
          </a:endParaRPr>
        </a:p>
      </dsp:txBody>
      <dsp:txXfrm>
        <a:off x="4363" y="1219199"/>
        <a:ext cx="1852777" cy="1625600"/>
      </dsp:txXfrm>
    </dsp:sp>
    <dsp:sp modelId="{335039B3-B0C1-4DD1-9072-5427B014E3DC}">
      <dsp:nvSpPr>
        <dsp:cNvPr id="0" name=""/>
        <dsp:cNvSpPr/>
      </dsp:nvSpPr>
      <dsp:spPr>
        <a:xfrm>
          <a:off x="2081073" y="1219199"/>
          <a:ext cx="1765013" cy="1625600"/>
        </a:xfrm>
        <a:prstGeom prst="roundRect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70C0"/>
              </a:solidFill>
            </a:rPr>
            <a:t>накопление словаря</a:t>
          </a:r>
          <a:endParaRPr lang="ru-RU" kern="1200" dirty="0">
            <a:solidFill>
              <a:srgbClr val="0070C0"/>
            </a:solidFill>
          </a:endParaRPr>
        </a:p>
      </dsp:txBody>
      <dsp:txXfrm>
        <a:off x="2081073" y="1219199"/>
        <a:ext cx="1765013" cy="1625600"/>
      </dsp:txXfrm>
    </dsp:sp>
    <dsp:sp modelId="{942457A4-AFE8-4024-AC38-236C0480A265}">
      <dsp:nvSpPr>
        <dsp:cNvPr id="0" name=""/>
        <dsp:cNvSpPr/>
      </dsp:nvSpPr>
      <dsp:spPr>
        <a:xfrm>
          <a:off x="4070019" y="1219199"/>
          <a:ext cx="1861161" cy="1625600"/>
        </a:xfrm>
        <a:prstGeom prst="roundRect">
          <a:avLst/>
        </a:prstGeom>
        <a:gradFill rotWithShape="0">
          <a:gsLst>
            <a:gs pos="0">
              <a:schemeClr val="accent4">
                <a:hueOff val="6930462"/>
                <a:satOff val="-31979"/>
                <a:lumOff val="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930462"/>
                <a:satOff val="-31979"/>
                <a:lumOff val="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930462"/>
                <a:satOff val="-31979"/>
                <a:lumOff val="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70C0"/>
              </a:solidFill>
            </a:rPr>
            <a:t>развитие связной речи</a:t>
          </a:r>
          <a:endParaRPr lang="ru-RU" kern="1200" dirty="0">
            <a:solidFill>
              <a:srgbClr val="0070C0"/>
            </a:solidFill>
          </a:endParaRPr>
        </a:p>
      </dsp:txBody>
      <dsp:txXfrm>
        <a:off x="4070019" y="1219199"/>
        <a:ext cx="1861161" cy="1625600"/>
      </dsp:txXfrm>
    </dsp:sp>
    <dsp:sp modelId="{AF418660-E16A-4D79-928B-4D12E2658512}">
      <dsp:nvSpPr>
        <dsp:cNvPr id="0" name=""/>
        <dsp:cNvSpPr/>
      </dsp:nvSpPr>
      <dsp:spPr>
        <a:xfrm>
          <a:off x="6155113" y="1219199"/>
          <a:ext cx="1788768" cy="1625600"/>
        </a:xfrm>
        <a:prstGeom prst="roundRect">
          <a:avLst/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формирование предпосылок и начало обучения письменной речи</a:t>
          </a:r>
          <a:endParaRPr lang="ru-RU" kern="1200" dirty="0"/>
        </a:p>
      </dsp:txBody>
      <dsp:txXfrm>
        <a:off x="6155113" y="1219199"/>
        <a:ext cx="1788768" cy="1625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7C4C9-88EF-425A-A23F-DE758F83C996}" type="datetimeFigureOut">
              <a:rPr lang="ru-RU" smtClean="0"/>
              <a:pPr/>
              <a:t>22.07.2023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45422-C76A-4F95-9258-003EF7F210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6741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20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279D-7164-4650-8718-7A71120A21AC}" type="datetime1">
              <a:rPr lang="ru-RU" smtClean="0"/>
              <a:pPr/>
              <a:t>22.07.2023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0023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B2E4-EC8E-4898-8023-64CFC6CDE1ED}" type="datetime1">
              <a:rPr lang="ru-RU" smtClean="0"/>
              <a:pPr/>
              <a:t>22.07.2023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349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9210-65F8-43E0-8BC6-A124C24896DF}" type="datetime1">
              <a:rPr lang="ru-RU" smtClean="0"/>
              <a:pPr/>
              <a:t>22.07.2023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71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8BC6-2B1F-47C7-B2F6-9424F04FF4F6}" type="datetime1">
              <a:rPr lang="ru-RU" smtClean="0"/>
              <a:pPr/>
              <a:t>22.07.2023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1498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866E-A22E-4304-ADFC-8A1BDF8693C8}" type="datetime1">
              <a:rPr lang="ru-RU" smtClean="0"/>
              <a:pPr/>
              <a:t>22.07.2023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7965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94A-4E69-45CC-8518-A07800CCC1D9}" type="datetime1">
              <a:rPr lang="ru-RU" smtClean="0"/>
              <a:pPr/>
              <a:t>22.07.2023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579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F48EE-7E20-4ED3-A4C9-C8242434452B}" type="datetime1">
              <a:rPr lang="ru-RU" smtClean="0"/>
              <a:pPr/>
              <a:t>22.07.2023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4471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E4C8-0965-48EF-9FEA-36654F2F2FE2}" type="datetime1">
              <a:rPr lang="ru-RU" smtClean="0"/>
              <a:pPr/>
              <a:t>22.07.2023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651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0AF-BCCA-4D34-94A3-A87BC3BE0158}" type="datetime1">
              <a:rPr lang="ru-RU" smtClean="0"/>
              <a:pPr/>
              <a:t>22.07.2023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680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E9CD-D348-44FF-8F1E-1B10E3F074CB}" type="datetime1">
              <a:rPr lang="ru-RU" smtClean="0"/>
              <a:pPr/>
              <a:t>22.07.2023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202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9707-F0D4-427E-AD2D-0AEA09AB47DF}" type="datetime1">
              <a:rPr lang="ru-RU" smtClean="0"/>
              <a:pPr/>
              <a:t>22.07.2023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941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4173B-7DFC-4FC8-A61F-AA41CC51CADA}" type="datetime1">
              <a:rPr lang="ru-RU" smtClean="0"/>
              <a:pPr/>
              <a:t>22.07.2023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7356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.pn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http://free-illustrations-o01.gatag.net/images/gi01a201310120300.png" TargetMode="Externa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апля 4"/>
          <p:cNvSpPr/>
          <p:nvPr/>
        </p:nvSpPr>
        <p:spPr>
          <a:xfrm>
            <a:off x="434902" y="413048"/>
            <a:ext cx="8301136" cy="6015209"/>
          </a:xfrm>
          <a:prstGeom prst="teardrop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358" y="3058402"/>
            <a:ext cx="3363377" cy="34915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6599" y="456968"/>
            <a:ext cx="670995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solidFill>
                <a:srgbClr val="0070C0"/>
              </a:solidFill>
            </a:endParaRPr>
          </a:p>
          <a:p>
            <a:pPr algn="ctr"/>
            <a:endParaRPr lang="ru-RU" sz="3200" b="1" dirty="0" smtClean="0">
              <a:solidFill>
                <a:srgbClr val="0070C0"/>
              </a:solidFill>
            </a:endParaRPr>
          </a:p>
          <a:p>
            <a:pPr algn="ctr"/>
            <a:endParaRPr lang="ru-RU" sz="32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РАЗВИТИЕ ОБЩЕНИЯ ДЕТЕЙ С НАРУШЕНИЯМИ СЛУХА В ПРОЦЕССЕ ОБУЧЕНИЯ И ВОСПИТАНИЯ</a:t>
            </a:r>
            <a:endParaRPr lang="en-US" sz="3200" dirty="0" smtClean="0">
              <a:solidFill>
                <a:srgbClr val="0070C0"/>
              </a:solidFill>
            </a:endParaRPr>
          </a:p>
          <a:p>
            <a:pPr algn="ctr"/>
            <a:endParaRPr lang="ru-RU" sz="3200" dirty="0" smtClean="0">
              <a:solidFill>
                <a:srgbClr val="0070C0"/>
              </a:solidFill>
            </a:endParaRPr>
          </a:p>
          <a:p>
            <a:r>
              <a:rPr lang="ru-RU" sz="3200" dirty="0" smtClean="0">
                <a:solidFill>
                  <a:srgbClr val="0070C0"/>
                </a:solidFill>
              </a:rPr>
              <a:t>                               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                        </a:t>
            </a:r>
            <a:r>
              <a:rPr lang="ru-RU" sz="2000" dirty="0" smtClean="0">
                <a:solidFill>
                  <a:srgbClr val="0070C0"/>
                </a:solidFill>
              </a:rPr>
              <a:t>Составитель:  учитель-дефектолог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       </a:t>
            </a:r>
            <a:r>
              <a:rPr lang="ru-RU" sz="2000" dirty="0" err="1" smtClean="0">
                <a:solidFill>
                  <a:srgbClr val="0070C0"/>
                </a:solidFill>
              </a:rPr>
              <a:t>Кирченкова</a:t>
            </a:r>
            <a:r>
              <a:rPr lang="ru-RU" sz="2000" dirty="0" smtClean="0">
                <a:solidFill>
                  <a:srgbClr val="0070C0"/>
                </a:solidFill>
              </a:rPr>
              <a:t> Е.А.</a:t>
            </a:r>
            <a:endParaRPr lang="ru-RU" sz="3200" dirty="0" smtClean="0">
              <a:solidFill>
                <a:srgbClr val="0070C0"/>
              </a:solidFill>
            </a:endParaRPr>
          </a:p>
          <a:p>
            <a:pPr algn="ctr"/>
            <a:endParaRPr lang="ru-RU" sz="3200" dirty="0" smtClean="0">
              <a:solidFill>
                <a:srgbClr val="0070C0"/>
              </a:solidFill>
            </a:endParaRPr>
          </a:p>
          <a:p>
            <a:r>
              <a:rPr lang="ru-RU" sz="1600" dirty="0" smtClean="0">
                <a:solidFill>
                  <a:srgbClr val="0070C0"/>
                </a:solidFill>
              </a:rPr>
              <a:t>                      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 </a:t>
            </a:r>
            <a:r>
              <a:rPr lang="ru-RU" sz="2000" dirty="0" smtClean="0">
                <a:solidFill>
                  <a:srgbClr val="0070C0"/>
                </a:solidFill>
              </a:rPr>
              <a:t>      г. Рязань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378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83213" y="306375"/>
            <a:ext cx="75727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Условия, от которых зависит уровень развития речи ребенка с нарушенным слухом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10</a:t>
            </a:fld>
            <a:endParaRPr lang="ru-RU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998808" y="1781125"/>
          <a:ext cx="7047914" cy="4282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solidFill>
                  <a:srgbClr val="0070C0"/>
                </a:solidFill>
              </a:rPr>
              <a:t>Основные задачи речевого развития</a:t>
            </a:r>
            <a:endParaRPr lang="ru-RU" sz="35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11</a:t>
            </a:fld>
            <a:endParaRPr lang="ru-RU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590844" y="1907737"/>
          <a:ext cx="794824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534572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     </a:t>
            </a:r>
            <a:endParaRPr lang="ru-RU" sz="3600" b="1" dirty="0" smtClean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72903" y="787791"/>
            <a:ext cx="7781779" cy="42625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Необходимо обеспечить такое построение работы, при котором организованное, осуществляемое в определенной последовательности обучение обеспечивало бы глухим детям </a:t>
            </a:r>
            <a:r>
              <a:rPr lang="ru-RU" b="1" dirty="0" smtClean="0">
                <a:solidFill>
                  <a:srgbClr val="0070C0"/>
                </a:solidFill>
              </a:rPr>
              <a:t>овладение языком как средством общения.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Этот путь связывает обучение языку с жизнью, делает речь практически значимой и достаточно легко усваиваемой. Однако в условиях школьного обучения этот путь требует дополнения в виде вычленения из деятельности определенных действий и организации упражнений в выполнении детьми этих действий, в очередности, учитывающей интересы организованного формирования речевого общения. Например, такие действия, как «взять», «сложить», «отрезать», «приклеить», и т.д. входят в разные виды деятельности, но там они не всегда обязательны и недостаточно часто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pic>
        <p:nvPicPr>
          <p:cNvPr id="14" name="Picture 81" descr="Безымянный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7521" b="86499"/>
          <a:stretch>
            <a:fillRect/>
          </a:stretch>
        </p:blipFill>
        <p:spPr bwMode="auto">
          <a:xfrm>
            <a:off x="5600700" y="4140934"/>
            <a:ext cx="2417886" cy="18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701040" y="4114802"/>
            <a:ext cx="4630615" cy="20749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повторяются, чтобы обеспечить прочное усвоение этих слов.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В специальных упражнениях учитель вычленяет определенные действия, обеспечивает их повторяемость, а в связи с этим создает условия для многократного повторения соответствующих слов.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534572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     </a:t>
            </a:r>
            <a:endParaRPr lang="ru-RU" sz="3600" b="1" dirty="0" smtClean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649" y="773724"/>
            <a:ext cx="7556696" cy="27854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</a:rPr>
              <a:t>      Усвоение языка должно начинаться </a:t>
            </a:r>
            <a:r>
              <a:rPr lang="ru-RU" sz="2000" b="1" dirty="0" smtClean="0">
                <a:solidFill>
                  <a:srgbClr val="0070C0"/>
                </a:solidFill>
              </a:rPr>
              <a:t>с подражания речи окружающих </a:t>
            </a:r>
            <a:r>
              <a:rPr lang="ru-RU" sz="2000" dirty="0" smtClean="0">
                <a:solidFill>
                  <a:srgbClr val="0070C0"/>
                </a:solidFill>
              </a:rPr>
              <a:t>при последующем подведении учащихся к осмыслению языковых явлений, чему должны служить организуемые и направляемые педагогом наблюдения языковых фактов и их обобщение.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</a:rPr>
              <a:t>      У детей, начинающих обучаться языку в возрасте 7-8 лет, потребности общения весьма широкие. Возникает необходимость в короткие сроки сообщить детям максимум нужного речевого материала и регулировать потребности организацией деятельности учащихся. 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pic>
        <p:nvPicPr>
          <p:cNvPr id="7" name="Picture 80" descr="C:\Users\ЛаПу\Desktop\Безымянный9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396" r="8383" b="73334"/>
          <a:stretch>
            <a:fillRect/>
          </a:stretch>
        </p:blipFill>
        <p:spPr bwMode="auto">
          <a:xfrm>
            <a:off x="5179254" y="4107766"/>
            <a:ext cx="1036424" cy="2004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841715" y="3587263"/>
            <a:ext cx="4264855" cy="24759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</a:rPr>
              <a:t>      Обучение языку в его основной функции требует обязательного </a:t>
            </a:r>
            <a:r>
              <a:rPr lang="ru-RU" sz="2000" b="1" dirty="0" smtClean="0">
                <a:solidFill>
                  <a:srgbClr val="0070C0"/>
                </a:solidFill>
              </a:rPr>
              <a:t>создания речевой среды. </a:t>
            </a:r>
            <a:r>
              <a:rPr lang="ru-RU" sz="2000" dirty="0" smtClean="0">
                <a:solidFill>
                  <a:srgbClr val="0070C0"/>
                </a:solidFill>
              </a:rPr>
              <a:t>Вся жизнь и быт глухих школьников должны быть организованы так, чтобы дети имели постоянные условия пользоваться в общении языком слов.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2" name="Picture 85" descr="Безымянный10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25529" y="3721301"/>
            <a:ext cx="1729154" cy="205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9" descr="001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5858021" y="4357327"/>
            <a:ext cx="810065" cy="518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534572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     </a:t>
            </a:r>
            <a:endParaRPr lang="ru-RU" sz="3600" b="1" dirty="0" smtClean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58835" y="2166425"/>
            <a:ext cx="7795847" cy="39108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300" dirty="0" smtClean="0">
                <a:solidFill>
                  <a:srgbClr val="0070C0"/>
                </a:solidFill>
              </a:rPr>
              <a:t>      Предусмотренный программой крайне </a:t>
            </a:r>
            <a:r>
              <a:rPr lang="ru-RU" sz="2300" b="1" dirty="0" smtClean="0">
                <a:solidFill>
                  <a:srgbClr val="0070C0"/>
                </a:solidFill>
              </a:rPr>
              <a:t>ограниченный объем речевого материала (220 слов, 8 разновидностей предложений)</a:t>
            </a:r>
            <a:r>
              <a:rPr lang="ru-RU" sz="2300" dirty="0" smtClean="0">
                <a:solidFill>
                  <a:srgbClr val="0070C0"/>
                </a:solidFill>
              </a:rPr>
              <a:t> никак не может удовлетворить потребностей общения школьников. Эта ограниченность становится особенно очевидной, если учесть, что половина речевого материала, подобранная по фонетическому принципу, не отвечает задаче формирования речевого общения.    </a:t>
            </a:r>
          </a:p>
          <a:p>
            <a:pPr algn="just"/>
            <a:r>
              <a:rPr lang="ru-RU" sz="2300" dirty="0" smtClean="0">
                <a:solidFill>
                  <a:srgbClr val="0070C0"/>
                </a:solidFill>
              </a:rPr>
              <a:t>      Потребность в словесном общении развивается по мере формирования определенного словесно-речевого фонда и создания благоприятных условий для широкой речевой практики. </a:t>
            </a:r>
          </a:p>
          <a:p>
            <a:pPr algn="just"/>
            <a:endParaRPr lang="ru-RU" sz="2300" dirty="0">
              <a:solidFill>
                <a:srgbClr val="0070C0"/>
              </a:solidFill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email">
            <a:lum contrast="6000"/>
          </a:blip>
          <a:srcRect/>
          <a:stretch>
            <a:fillRect/>
          </a:stretch>
        </p:blipFill>
        <p:spPr bwMode="auto">
          <a:xfrm>
            <a:off x="6833871" y="697211"/>
            <a:ext cx="1516285" cy="145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84628" y="686972"/>
            <a:ext cx="6110067" cy="15497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300" b="1" dirty="0" smtClean="0">
                <a:solidFill>
                  <a:srgbClr val="0070C0"/>
                </a:solidFill>
              </a:rPr>
              <a:t>      Главный недостаток </a:t>
            </a:r>
            <a:r>
              <a:rPr lang="ru-RU" sz="2300" dirty="0" smtClean="0">
                <a:solidFill>
                  <a:srgbClr val="0070C0"/>
                </a:solidFill>
              </a:rPr>
              <a:t>состоит в том, что на начальном этапе обучения практически не решается задача формирования речевого общения. </a:t>
            </a:r>
            <a:endParaRPr lang="ru-RU" sz="2300" dirty="0">
              <a:solidFill>
                <a:srgbClr val="0070C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99784" y="306375"/>
            <a:ext cx="71438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Принцип интенсификации речевого общения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46627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02368" y="1513208"/>
            <a:ext cx="78945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Этот принцип предполагает развитие характерных для процесса общения речевых форм и преобладает в обучении видам работ, непосредственно направленных на коммуникацию.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</a:t>
            </a:r>
            <a:r>
              <a:rPr lang="ru-RU" b="1" dirty="0" smtClean="0">
                <a:solidFill>
                  <a:srgbClr val="0070C0"/>
                </a:solidFill>
              </a:rPr>
              <a:t>Реализация принципа </a:t>
            </a:r>
            <a:r>
              <a:rPr lang="ru-RU" dirty="0" smtClean="0">
                <a:solidFill>
                  <a:srgbClr val="0070C0"/>
                </a:solidFill>
              </a:rPr>
              <a:t>интенсификации речевого общения выражается в формировании у глухих учащихся комплекса речевых умений. К ним относятся развиваемые на всех уроках по всем учебным предметам умения отвечать на вопросы, формулировать вопросы, сообщать о своем желании, отношении, состоянии, деятельности, о выполнении поручения, обратиться с просьбой к товарищу, учителю. Практически речь идет об овладении словесными средствами побуждения к действию.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Принципу интенсификации речевого общения подчиняется и работа по развитию речи во внеклассное время, осуществляемая в разнообразных коммуникативных условиях в педагогически организованной среде. Широкая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15</a:t>
            </a:fld>
            <a:endParaRPr lang="ru-RU" dirty="0"/>
          </a:p>
        </p:txBody>
      </p:sp>
      <p:pic>
        <p:nvPicPr>
          <p:cNvPr id="50178" name="Picture 2" descr="http://opennov.ru/files/news/75ba3ab53073d93f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5795889" y="5110523"/>
            <a:ext cx="2546252" cy="113604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28160" y="5069991"/>
            <a:ext cx="5238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речевая практика за пределами урока воспитывает потребность в словесной речи, обогащает и совершенствует навык словесного общения глухих учащихся с окружающими людьми. 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89317" y="5205046"/>
            <a:ext cx="506437" cy="478301"/>
          </a:xfrm>
          <a:prstGeom prst="ellipse">
            <a:avLst/>
          </a:prstGeom>
          <a:solidFill>
            <a:srgbClr val="FF7C8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75249" y="4079631"/>
            <a:ext cx="506437" cy="478301"/>
          </a:xfrm>
          <a:prstGeom prst="ellipse">
            <a:avLst/>
          </a:prstGeom>
          <a:solidFill>
            <a:srgbClr val="00EB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61182" y="3348111"/>
            <a:ext cx="506437" cy="478301"/>
          </a:xfrm>
          <a:prstGeom prst="ellipse">
            <a:avLst/>
          </a:prstGeom>
          <a:solidFill>
            <a:srgbClr val="CCFF9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61181" y="1913206"/>
            <a:ext cx="506437" cy="47830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26391" y="292307"/>
            <a:ext cx="7359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Факторы, активизирующие речевое общение детей с нарушением слуха</a:t>
            </a:r>
            <a:endParaRPr lang="ru-RU" sz="3200" dirty="0" smtClean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1181" y="1935240"/>
            <a:ext cx="75135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1. Комплексный подход к речевому развитию, т.е. одновременно протекающая работа над всеми сторонами речи.</a:t>
            </a:r>
          </a:p>
          <a:p>
            <a:pPr algn="just"/>
            <a:endParaRPr lang="ru-RU" sz="2400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2.  Коммуникативная направленность в обучении языку.</a:t>
            </a:r>
          </a:p>
          <a:p>
            <a:pPr algn="just"/>
            <a:endParaRPr lang="ru-RU" sz="2400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3. Широкое использование предметно-практической деятельности.</a:t>
            </a:r>
          </a:p>
          <a:p>
            <a:pPr algn="just"/>
            <a:endParaRPr lang="ru-RU" sz="2400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4.   Широкая речевая практика во внеклассное время.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534572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     </a:t>
            </a:r>
            <a:endParaRPr lang="ru-RU" sz="3600" b="1" dirty="0" smtClean="0">
              <a:solidFill>
                <a:srgbClr val="0070C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844062" y="4543865"/>
            <a:ext cx="506437" cy="478301"/>
          </a:xfrm>
          <a:prstGeom prst="ellipse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29994" y="3123028"/>
            <a:ext cx="506437" cy="478301"/>
          </a:xfrm>
          <a:prstGeom prst="ellipse">
            <a:avLst/>
          </a:prstGeom>
          <a:solidFill>
            <a:srgbClr val="CC99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29993" y="2039816"/>
            <a:ext cx="506437" cy="478301"/>
          </a:xfrm>
          <a:prstGeom prst="ellipse">
            <a:avLst/>
          </a:prstGeom>
          <a:solidFill>
            <a:srgbClr val="CCFF9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927" y="928469"/>
            <a:ext cx="506437" cy="478301"/>
          </a:xfrm>
          <a:prstGeom prst="ellipse">
            <a:avLst/>
          </a:prstGeom>
          <a:solidFill>
            <a:srgbClr val="FFFF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17</a:t>
            </a:fld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5925" y="922367"/>
            <a:ext cx="74162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5. Использование разнообразных форм организации деятельности детей.</a:t>
            </a:r>
          </a:p>
          <a:p>
            <a:pPr algn="just"/>
            <a:endParaRPr lang="ru-RU" sz="2400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6. Целенаправленное формирование умственных действий.</a:t>
            </a:r>
          </a:p>
          <a:p>
            <a:pPr algn="just"/>
            <a:endParaRPr lang="ru-RU" sz="2400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16" name="Picture 102" descr="C:\Users\ЛаПу\Desktop\Безымянный11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936567" y="2954215"/>
            <a:ext cx="1579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937649" y="3128651"/>
            <a:ext cx="40282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7. Развитие слухового восприятия и организация слухоречевой среды.</a:t>
            </a:r>
          </a:p>
          <a:p>
            <a:pPr algn="just"/>
            <a:endParaRPr lang="ru-RU" sz="2400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8.  Социальная интеграция  детей с ограниченными  возможностями здоровья.</a:t>
            </a:r>
          </a:p>
          <a:p>
            <a:pPr algn="just"/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534572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      В процессе групповой работы можно выделить три    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      основных этапа развития общения и совместной   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      деятельности детей:</a:t>
            </a:r>
            <a:endParaRPr lang="ru-RU" sz="1200" dirty="0" smtClean="0">
              <a:solidFill>
                <a:srgbClr val="0070C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1 этап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18</a:t>
            </a:fld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90844" y="2377439"/>
            <a:ext cx="7990448" cy="19835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Первый этап условно можно назвать освоением новых эталонов общения. 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      Данный этап характеризуется следующими особенностями:</a:t>
            </a:r>
            <a:r>
              <a:rPr lang="ru-RU" dirty="0" smtClean="0">
                <a:solidFill>
                  <a:srgbClr val="0070C0"/>
                </a:solidFill>
              </a:rPr>
              <a:t> в процессе общения можно наблюдать </a:t>
            </a:r>
            <a:r>
              <a:rPr lang="ru-RU" b="1" dirty="0" smtClean="0">
                <a:solidFill>
                  <a:srgbClr val="0070C0"/>
                </a:solidFill>
              </a:rPr>
              <a:t>использование преимущественно жестовой речи. 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      Совместная деятельность: </a:t>
            </a:r>
            <a:r>
              <a:rPr lang="ru-RU" dirty="0" smtClean="0">
                <a:solidFill>
                  <a:srgbClr val="0070C0"/>
                </a:solidFill>
              </a:rPr>
              <a:t>при постановке общей задачи дети испытывают некоторые трудности ее решения. Они заключаются в том, что инициатива одного (обычно взрослого) пассивно принимается другим как образец, успешного решения чаще не наблюдается.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</a:t>
            </a:r>
          </a:p>
          <a:p>
            <a:pPr algn="just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ЛаПу\Desktop\ВХ\Работун)\163611804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00B050">
                <a:tint val="45000"/>
                <a:satMod val="400000"/>
              </a:srgbClr>
            </a:duotone>
            <a:lum bright="10000" contrast="30000"/>
          </a:blip>
          <a:srcRect/>
          <a:stretch>
            <a:fillRect/>
          </a:stretch>
        </p:blipFill>
        <p:spPr bwMode="auto">
          <a:xfrm>
            <a:off x="6350876" y="4178104"/>
            <a:ext cx="2139614" cy="1955409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30701" y="4316435"/>
            <a:ext cx="5685693" cy="18170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В процессе общения дети используют устную речь, понимая, что она является оптимальным средством в процессе взаимодействия. Но активности в собственном устном высказывании практически нет. Несмотря на потребность в беседе, самостоятельно вступить в диалог не удается.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just"/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534572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469" y="998806"/>
            <a:ext cx="7371469" cy="48533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Таким образом, мы видим довольно низкий уровень: </a:t>
            </a:r>
          </a:p>
          <a:p>
            <a:pPr algn="just"/>
            <a:endParaRPr lang="ru-RU" sz="2400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   активности;</a:t>
            </a:r>
          </a:p>
          <a:p>
            <a:pPr algn="just"/>
            <a:endParaRPr lang="ru-RU" sz="2400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   инициативы изменения; </a:t>
            </a:r>
          </a:p>
          <a:p>
            <a:pPr algn="just"/>
            <a:endParaRPr lang="ru-RU" sz="2400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   преобразования данных ситуаций. </a:t>
            </a:r>
          </a:p>
          <a:p>
            <a:pPr algn="just"/>
            <a:endParaRPr lang="ru-RU" sz="2800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В итоге основным руководителем в распределении и проигрывании ролей является взрослый. </a:t>
            </a:r>
          </a:p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Наблюдается восприятие образцов деятельности и слепое подражание им. 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pPr algn="just"/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1055077" y="2124221"/>
            <a:ext cx="365760" cy="351693"/>
          </a:xfrm>
          <a:prstGeom prst="ellipse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052733" y="2895598"/>
            <a:ext cx="365760" cy="351693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064454" y="3582571"/>
            <a:ext cx="365760" cy="351693"/>
          </a:xfrm>
          <a:prstGeom prst="ellipse">
            <a:avLst/>
          </a:prstGeom>
          <a:solidFill>
            <a:srgbClr val="FF006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ЛаПу\Desktop\Безымянны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3510" y="1561514"/>
            <a:ext cx="2866090" cy="20891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534572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600" b="1" dirty="0" smtClean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9318" y="801858"/>
            <a:ext cx="7723162" cy="34465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     Общение</a:t>
            </a:r>
            <a:r>
              <a:rPr lang="ru-RU" sz="2400" dirty="0" smtClean="0">
                <a:solidFill>
                  <a:srgbClr val="0070C0"/>
                </a:solidFill>
              </a:rPr>
              <a:t> — сложный многоплановый процесс установления и развития контактов между людьми (межличностное общение) и группами (межгрупповое общение), порождаемый потребностями совместной деятельности и включающий в себя как минимум три различных процесса: коммуникацию (обмен информацией), интеракцию (обмен действиями) и социальную перцепцию (восприятие и понимание партнера).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pic>
        <p:nvPicPr>
          <p:cNvPr id="36866" name="Picture 2" descr="http://stimullife.ru/wp-content/uploads/2013/05/%D0%BE%D0%B1%D1%89%D0%B5%D0%BD%D0%B8%D0%B5.jpg"/>
          <p:cNvPicPr>
            <a:picLocks noChangeAspect="1" noChangeArrowheads="1"/>
          </p:cNvPicPr>
          <p:nvPr/>
        </p:nvPicPr>
        <p:blipFill>
          <a:blip r:embed="rId4" cstate="email">
            <a:lum bright="10000" contrast="10000"/>
          </a:blip>
          <a:srcRect/>
          <a:stretch>
            <a:fillRect/>
          </a:stretch>
        </p:blipFill>
        <p:spPr bwMode="auto">
          <a:xfrm>
            <a:off x="2644726" y="3912582"/>
            <a:ext cx="4009292" cy="23227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9" y="447052"/>
            <a:ext cx="68343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2 этап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72707" y="1653886"/>
            <a:ext cx="77819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  На втором этапе происходит расширение контекста социального взаимодействия, где процесс общения основан на использовании устной речи. При затруднениях в понимании обращенной речи используется дактиль. Дети ориентированы на педагога, активно пытаются включиться в процесс общения, </a:t>
            </a:r>
            <a:r>
              <a:rPr lang="ru-RU" b="1" dirty="0" smtClean="0">
                <a:solidFill>
                  <a:srgbClr val="0070C0"/>
                </a:solidFill>
              </a:rPr>
              <a:t>используют преимущественно устную речь, но аккомпанементом процесса общения выступает дактиль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  Неслышащим детям необходимо совместно решить поставленную перед группой задачу, найти оптимальное решение. В основном для этого используются различного вида моделирование и проигрывание ситуаций. В итоге работы наблюдается совместное и активное нахождение решения любой задачи детьми, вербальные средства общения преобладают над невербальными, однако по завершении данного этапа работы обычно не наблюдается активности собственных высказываний детей.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20</a:t>
            </a:fld>
            <a:endParaRPr lang="ru-RU" dirty="0"/>
          </a:p>
        </p:txBody>
      </p:sp>
      <p:pic>
        <p:nvPicPr>
          <p:cNvPr id="12290" name="Picture 2" descr="https://tse2.mm.bing.net/th?id=OIP.Mecbfe31755ceb769f05618da8a08201do0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2405576" y="5386168"/>
            <a:ext cx="1153551" cy="895625"/>
          </a:xfrm>
          <a:prstGeom prst="rect">
            <a:avLst/>
          </a:prstGeom>
          <a:noFill/>
        </p:spPr>
      </p:pic>
      <p:pic>
        <p:nvPicPr>
          <p:cNvPr id="11" name="Picture 2" descr="https://tse2.mm.bing.net/th?id=OIP.Mecbfe31755ceb769f05618da8a08201do0"/>
          <p:cNvPicPr>
            <a:picLocks noChangeAspect="1" noChangeArrowheads="1"/>
          </p:cNvPicPr>
          <p:nvPr/>
        </p:nvPicPr>
        <p:blipFill>
          <a:blip r:embed="rId5" cstate="print">
            <a:lum bright="20000" contrast="10000"/>
          </a:blip>
          <a:srcRect/>
          <a:stretch>
            <a:fillRect/>
          </a:stretch>
        </p:blipFill>
        <p:spPr bwMode="auto">
          <a:xfrm flipV="1">
            <a:off x="872196" y="5285226"/>
            <a:ext cx="1069145" cy="958946"/>
          </a:xfrm>
          <a:prstGeom prst="rect">
            <a:avLst/>
          </a:prstGeom>
          <a:noFill/>
        </p:spPr>
      </p:pic>
      <p:pic>
        <p:nvPicPr>
          <p:cNvPr id="12" name="Picture 2" descr="https://tse2.mm.bing.net/th?id=OIP.Mecbfe31755ceb769f05618da8a08201do0"/>
          <p:cNvPicPr>
            <a:picLocks noChangeAspect="1" noChangeArrowheads="1"/>
          </p:cNvPicPr>
          <p:nvPr/>
        </p:nvPicPr>
        <p:blipFill>
          <a:blip r:embed="rId6" cstate="print">
            <a:lum bright="20000" contrast="10000"/>
          </a:blip>
          <a:srcRect/>
          <a:stretch>
            <a:fillRect/>
          </a:stretch>
        </p:blipFill>
        <p:spPr bwMode="auto">
          <a:xfrm>
            <a:off x="5824024" y="5233182"/>
            <a:ext cx="872198" cy="876013"/>
          </a:xfrm>
          <a:prstGeom prst="rect">
            <a:avLst/>
          </a:prstGeom>
          <a:noFill/>
        </p:spPr>
      </p:pic>
      <p:pic>
        <p:nvPicPr>
          <p:cNvPr id="13" name="Picture 2" descr="https://tse2.mm.bing.net/th?id=OIP.Mecbfe31755ceb769f05618da8a08201do0"/>
          <p:cNvPicPr>
            <a:picLocks noChangeAspect="1" noChangeArrowheads="1"/>
          </p:cNvPicPr>
          <p:nvPr/>
        </p:nvPicPr>
        <p:blipFill>
          <a:blip r:embed="rId7" cstate="print">
            <a:lum bright="20000" contrast="10000"/>
          </a:blip>
          <a:srcRect/>
          <a:stretch>
            <a:fillRect/>
          </a:stretch>
        </p:blipFill>
        <p:spPr bwMode="auto">
          <a:xfrm>
            <a:off x="7146388" y="5272938"/>
            <a:ext cx="1026942" cy="937668"/>
          </a:xfrm>
          <a:prstGeom prst="rect">
            <a:avLst/>
          </a:prstGeom>
          <a:noFill/>
        </p:spPr>
      </p:pic>
      <p:pic>
        <p:nvPicPr>
          <p:cNvPr id="14" name="Picture 2" descr="https://tse2.mm.bing.net/th?id=OIP.Mecbfe31755ceb769f05618da8a08201do0"/>
          <p:cNvPicPr>
            <a:picLocks noChangeAspect="1" noChangeArrowheads="1"/>
          </p:cNvPicPr>
          <p:nvPr/>
        </p:nvPicPr>
        <p:blipFill>
          <a:blip r:embed="rId8" cstate="print">
            <a:lum bright="20000" contrast="10000"/>
          </a:blip>
          <a:srcRect/>
          <a:stretch>
            <a:fillRect/>
          </a:stretch>
        </p:blipFill>
        <p:spPr bwMode="auto">
          <a:xfrm>
            <a:off x="4121833" y="5331785"/>
            <a:ext cx="1026941" cy="8979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48968" y="562708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61183" y="647113"/>
            <a:ext cx="7807568" cy="14630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 Таким образом, при поэтапно разворачивающейся ориентировке в возможностях общения, различных средствах дети имеют возможность усваивать необходимые эталоны процесса коммуникации с людьми.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58839" y="2487634"/>
            <a:ext cx="7894318" cy="19577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 В плане использования средств общения наблюдается переход на качественно новый уровень: при постановке общих задач дети </a:t>
            </a:r>
            <a:r>
              <a:rPr lang="ru-RU" sz="2400" b="1" dirty="0" smtClean="0">
                <a:solidFill>
                  <a:srgbClr val="0070C0"/>
                </a:solidFill>
              </a:rPr>
              <a:t>самостоятельно выходят на использование устной речи</a:t>
            </a:r>
            <a:r>
              <a:rPr lang="ru-RU" sz="2400" dirty="0" smtClean="0">
                <a:solidFill>
                  <a:srgbClr val="0070C0"/>
                </a:solidFill>
              </a:rPr>
              <a:t>, в общении друг с другом также преимущественно используется устная речь.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://xn--80awb4co.xn--80aadkum9bf.xn--p1ai/wp-content/uploads/2015/04/logope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27907" y="4430975"/>
            <a:ext cx="2643896" cy="176259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84630" y="4377395"/>
            <a:ext cx="4731431" cy="18545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Ее использование обусловлено общей задачей, что в дальнейшем должно способствовать переносу полученных знаний на новую ситуацию.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27919" y="447052"/>
            <a:ext cx="67359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3 этап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00842" y="1639819"/>
            <a:ext cx="77819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 Третий этап можно обозначить как сотрудничество. Характеризуя данный этап, необходимо отметить, что совместная деятельность переходит на качественно новый уровень, при постановке общей задачи дети уже активно включаются в процесс ее решения, они критикуют, отслеживают действия друг друга, направляют их на оптимизацию процесса решения поставленной задачи.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40703" y="4633893"/>
            <a:ext cx="50270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В плане общения и устной речи </a:t>
            </a:r>
            <a:r>
              <a:rPr lang="ru-RU" sz="2400" b="1" dirty="0" smtClean="0">
                <a:solidFill>
                  <a:srgbClr val="0070C0"/>
                </a:solidFill>
              </a:rPr>
              <a:t>происходит смещение в сторону большей децентрации собственных высказываний</a:t>
            </a:r>
            <a:r>
              <a:rPr lang="ru-RU" sz="2400" dirty="0" smtClean="0">
                <a:solidFill>
                  <a:srgbClr val="0070C0"/>
                </a:solidFill>
              </a:rPr>
              <a:t>.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9218" name="Picture 2" descr="http://mbdou92-kaluga.umi.ru/images/cms/data/191.png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5792259" y="4494899"/>
            <a:ext cx="2674200" cy="1596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48968" y="562708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86265" y="731520"/>
            <a:ext cx="7582485" cy="24477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100" dirty="0" smtClean="0">
                <a:solidFill>
                  <a:srgbClr val="0070C0"/>
                </a:solidFill>
              </a:rPr>
              <a:t>      Несмотря на то, что у детей, находящихся на третьем этапе,  достаточно высокий уровень мотивации к работе в группе, однако истинной потребности в использовании устной речи еще не наблюдается, в связи с чем возникает </a:t>
            </a:r>
            <a:r>
              <a:rPr lang="ru-RU" sz="2100" b="1" dirty="0" smtClean="0">
                <a:solidFill>
                  <a:srgbClr val="0070C0"/>
                </a:solidFill>
              </a:rPr>
              <a:t>актуальность разработки следующего этапа,</a:t>
            </a:r>
            <a:r>
              <a:rPr lang="ru-RU" sz="2100" dirty="0" smtClean="0">
                <a:solidFill>
                  <a:srgbClr val="0070C0"/>
                </a:solidFill>
              </a:rPr>
              <a:t> </a:t>
            </a:r>
            <a:r>
              <a:rPr lang="ru-RU" sz="2100" b="1" dirty="0" smtClean="0">
                <a:solidFill>
                  <a:srgbClr val="0070C0"/>
                </a:solidFill>
              </a:rPr>
              <a:t>который будет заключаться в создании группы смешанного типа, состоящей из слышащих и неслышащих детей.</a:t>
            </a:r>
            <a:r>
              <a:rPr lang="ru-RU" sz="2100" dirty="0" smtClean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83924" y="2980006"/>
            <a:ext cx="4630611" cy="32660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100" dirty="0" smtClean="0">
                <a:solidFill>
                  <a:srgbClr val="0070C0"/>
                </a:solidFill>
              </a:rPr>
              <a:t>      Включать ребенка с нарушенным слухом в группу здоровых сверстников без прохождения данного этапа нецелесообразно, так как при отсутствии навыков взаимодействия и использования различных средств общения неслышащие дети не смогут активно включаться в совместную деятельность со здоровыми сверстниками.</a:t>
            </a:r>
          </a:p>
        </p:txBody>
      </p:sp>
      <p:sp>
        <p:nvSpPr>
          <p:cNvPr id="12" name="Овал 11"/>
          <p:cNvSpPr/>
          <p:nvPr/>
        </p:nvSpPr>
        <p:spPr>
          <a:xfrm>
            <a:off x="5627077" y="3305908"/>
            <a:ext cx="2785403" cy="2602523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50"/>
                </a:solidFill>
              </a:ln>
            </a:endParaRPr>
          </a:p>
        </p:txBody>
      </p:sp>
      <p:pic>
        <p:nvPicPr>
          <p:cNvPr id="13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4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260102" y="4291817"/>
            <a:ext cx="227717" cy="54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4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59769" y="4301197"/>
            <a:ext cx="227717" cy="54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4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42185" y="5043267"/>
            <a:ext cx="227717" cy="54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4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786489" y="5044440"/>
            <a:ext cx="227717" cy="54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6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752639" y="4298852"/>
            <a:ext cx="253677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6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202805" y="5024510"/>
            <a:ext cx="253677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6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89335" y="3550920"/>
            <a:ext cx="253677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6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75245" y="3764280"/>
            <a:ext cx="253677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6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878098" y="4425461"/>
            <a:ext cx="253677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6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13578" y="4403188"/>
            <a:ext cx="253677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4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63729" y="5040923"/>
            <a:ext cx="227717" cy="54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4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214382" y="3580228"/>
            <a:ext cx="227717" cy="54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 descr="http://free-illustrations-o01.gatag.net/images/gi01a201310120300.png"/>
          <p:cNvPicPr>
            <a:picLocks noChangeAspect="1" noChangeArrowheads="1"/>
          </p:cNvPicPr>
          <p:nvPr/>
        </p:nvPicPr>
        <p:blipFill>
          <a:blip r:embed="rId4" r:link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74545" y="3722076"/>
            <a:ext cx="227717" cy="54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9" y="447052"/>
            <a:ext cx="6749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Выводы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39188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24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6437" y="1432350"/>
            <a:ext cx="80326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Не само отсутствие нормального слуха влечет замедленное развитие глухих детей, а нарушение их нормального общения и взаимодействия с окружающей средой.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Дети с нарушением слуха общаются с окружающими при помощи различных видов речи: словесной, </a:t>
            </a:r>
            <a:r>
              <a:rPr lang="ru-RU" dirty="0" err="1" smtClean="0">
                <a:solidFill>
                  <a:srgbClr val="0070C0"/>
                </a:solidFill>
              </a:rPr>
              <a:t>дактильной</a:t>
            </a:r>
            <a:r>
              <a:rPr lang="ru-RU" dirty="0" smtClean="0">
                <a:solidFill>
                  <a:srgbClr val="0070C0"/>
                </a:solidFill>
              </a:rPr>
              <a:t>, жестовой.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Важной задачей обучения и воспитания детей с нарушениями слухового восприятия является формирование у них устной речи, которая представляла бы собой полноценное средство общения и орудие мышления. 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Без специальной последовательной работы устная речь глухих детей не имеет тенденций к улучшению и не может быть средством общения и развития ребенка. 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Необходимо обращаться к различным средствам взаимодействия и общения детей друг с другом и педагогами.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Происходит постепенный выход на активное использование устной речи как оптимального средства общения и взаимодействия детей в окружающем мире.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Предусматривается создание таких ситуаций, в которых у ребенка возникает потребность использовать устную речь.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" name="7-конечная звезда 10"/>
          <p:cNvSpPr/>
          <p:nvPr/>
        </p:nvSpPr>
        <p:spPr>
          <a:xfrm>
            <a:off x="590843" y="1477107"/>
            <a:ext cx="253218" cy="267287"/>
          </a:xfrm>
          <a:prstGeom prst="star7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602567" y="2290689"/>
            <a:ext cx="253218" cy="267287"/>
          </a:xfrm>
          <a:prstGeom prst="star7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618978" y="2839327"/>
            <a:ext cx="253218" cy="267287"/>
          </a:xfrm>
          <a:prstGeom prst="star7">
            <a:avLst/>
          </a:prstGeom>
          <a:solidFill>
            <a:srgbClr val="FF7C8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618979" y="3685735"/>
            <a:ext cx="253218" cy="267287"/>
          </a:xfrm>
          <a:prstGeom prst="star7">
            <a:avLst/>
          </a:prstGeom>
          <a:solidFill>
            <a:srgbClr val="33CC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7-конечная звезда 14"/>
          <p:cNvSpPr/>
          <p:nvPr/>
        </p:nvSpPr>
        <p:spPr>
          <a:xfrm>
            <a:off x="633046" y="4473526"/>
            <a:ext cx="253218" cy="267287"/>
          </a:xfrm>
          <a:prstGeom prst="star7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647114" y="5050301"/>
            <a:ext cx="253218" cy="267287"/>
          </a:xfrm>
          <a:prstGeom prst="star7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647114" y="5613009"/>
            <a:ext cx="253218" cy="267287"/>
          </a:xfrm>
          <a:prstGeom prst="star7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endParaRPr lang="ru-RU" sz="800" dirty="0" smtClean="0">
              <a:solidFill>
                <a:srgbClr val="0070C0"/>
              </a:solidFill>
            </a:endParaRPr>
          </a:p>
          <a:p>
            <a:pPr algn="just"/>
            <a:r>
              <a:rPr lang="ru-RU" sz="1700" dirty="0" smtClean="0">
                <a:solidFill>
                  <a:srgbClr val="0070C0"/>
                </a:solidFill>
              </a:rPr>
              <a:t>1. </a:t>
            </a:r>
            <a:r>
              <a:rPr lang="ru-RU" sz="1700" dirty="0" err="1" smtClean="0">
                <a:solidFill>
                  <a:srgbClr val="0070C0"/>
                </a:solidFill>
              </a:rPr>
              <a:t>Бамматказиева</a:t>
            </a:r>
            <a:r>
              <a:rPr lang="ru-RU" sz="1700" dirty="0" smtClean="0">
                <a:solidFill>
                  <a:srgbClr val="0070C0"/>
                </a:solidFill>
              </a:rPr>
              <a:t> Х.Б., Ибрагимова Р.Ю. Формирование общения как средства социализации глухих детей [Электронный ресурс: </a:t>
            </a:r>
            <a:r>
              <a:rPr lang="en-US" sz="1700" dirty="0" smtClean="0">
                <a:solidFill>
                  <a:srgbClr val="0070C0"/>
                </a:solidFill>
              </a:rPr>
              <a:t>http://www.rae.ru/forum2011/</a:t>
            </a:r>
            <a:r>
              <a:rPr lang="ru-RU" sz="1700" dirty="0" err="1" smtClean="0">
                <a:solidFill>
                  <a:srgbClr val="0070C0"/>
                </a:solidFill>
              </a:rPr>
              <a:t>pdf</a:t>
            </a:r>
            <a:r>
              <a:rPr lang="ru-RU" sz="1700" dirty="0" smtClean="0">
                <a:solidFill>
                  <a:srgbClr val="0070C0"/>
                </a:solidFill>
              </a:rPr>
              <a:t>/</a:t>
            </a:r>
          </a:p>
          <a:p>
            <a:pPr algn="just"/>
            <a:r>
              <a:rPr lang="ru-RU" sz="1700" dirty="0" smtClean="0">
                <a:solidFill>
                  <a:srgbClr val="0070C0"/>
                </a:solidFill>
              </a:rPr>
              <a:t>1903.pdf</a:t>
            </a:r>
            <a:r>
              <a:rPr lang="en-US" sz="1700" dirty="0" smtClean="0">
                <a:solidFill>
                  <a:srgbClr val="0070C0"/>
                </a:solidFill>
              </a:rPr>
              <a:t>]</a:t>
            </a:r>
            <a:r>
              <a:rPr lang="ru-RU" sz="1700" dirty="0" smtClean="0">
                <a:solidFill>
                  <a:srgbClr val="0070C0"/>
                </a:solidFill>
              </a:rPr>
              <a:t>.</a:t>
            </a:r>
            <a:r>
              <a:rPr lang="en-US" sz="1700" dirty="0" smtClean="0">
                <a:solidFill>
                  <a:srgbClr val="0070C0"/>
                </a:solidFill>
              </a:rPr>
              <a:t> </a:t>
            </a:r>
            <a:r>
              <a:rPr lang="ru-RU" sz="1700" dirty="0" smtClean="0">
                <a:solidFill>
                  <a:srgbClr val="0070C0"/>
                </a:solidFill>
              </a:rPr>
              <a:t>– Махачкала: Кафедра коррекционной педагогики и специальной психологии ГОУ ВПО «Дагестанский государственный педагогический университет». </a:t>
            </a:r>
          </a:p>
          <a:p>
            <a:pPr algn="just"/>
            <a:r>
              <a:rPr lang="ru-RU" sz="1700" dirty="0" smtClean="0">
                <a:solidFill>
                  <a:srgbClr val="0070C0"/>
                </a:solidFill>
              </a:rPr>
              <a:t>2. </a:t>
            </a:r>
            <a:r>
              <a:rPr lang="ru-RU" sz="1700" dirty="0" err="1" smtClean="0">
                <a:solidFill>
                  <a:srgbClr val="0070C0"/>
                </a:solidFill>
              </a:rPr>
              <a:t>Бельтюков</a:t>
            </a:r>
            <a:r>
              <a:rPr lang="ru-RU" sz="1700" dirty="0" smtClean="0">
                <a:solidFill>
                  <a:srgbClr val="0070C0"/>
                </a:solidFill>
              </a:rPr>
              <a:t> В.И. Чтение с губ. – М.: Педагогика, 1970. – 184 с.</a:t>
            </a:r>
          </a:p>
          <a:p>
            <a:pPr algn="just"/>
            <a:r>
              <a:rPr lang="ru-RU" sz="1700" dirty="0" smtClean="0">
                <a:solidFill>
                  <a:srgbClr val="0070C0"/>
                </a:solidFill>
              </a:rPr>
              <a:t>3. Богданова Т.Г. </a:t>
            </a:r>
            <a:r>
              <a:rPr lang="ru-RU" sz="1700" dirty="0" err="1" smtClean="0">
                <a:solidFill>
                  <a:srgbClr val="0070C0"/>
                </a:solidFill>
              </a:rPr>
              <a:t>Сурдопсихология</a:t>
            </a:r>
            <a:r>
              <a:rPr lang="ru-RU" sz="1700" dirty="0" smtClean="0">
                <a:solidFill>
                  <a:srgbClr val="0070C0"/>
                </a:solidFill>
              </a:rPr>
              <a:t>. – М.: Академия, 2002. – 203 с.</a:t>
            </a:r>
          </a:p>
          <a:p>
            <a:pPr algn="just"/>
            <a:r>
              <a:rPr lang="ru-RU" sz="1700" dirty="0" smtClean="0">
                <a:solidFill>
                  <a:srgbClr val="0070C0"/>
                </a:solidFill>
              </a:rPr>
              <a:t>4. </a:t>
            </a:r>
            <a:r>
              <a:rPr lang="ru-RU" sz="1700" dirty="0" err="1" smtClean="0">
                <a:solidFill>
                  <a:srgbClr val="0070C0"/>
                </a:solidFill>
              </a:rPr>
              <a:t>Боскис</a:t>
            </a:r>
            <a:r>
              <a:rPr lang="ru-RU" sz="1700" dirty="0" smtClean="0">
                <a:solidFill>
                  <a:srgbClr val="0070C0"/>
                </a:solidFill>
              </a:rPr>
              <a:t> Р.М. Глухие и слабослышащие дети. Ч.1, Ч.2. [Электронный ресурс: </a:t>
            </a:r>
            <a:r>
              <a:rPr lang="en-US" sz="1700" dirty="0" smtClean="0">
                <a:solidFill>
                  <a:srgbClr val="0070C0"/>
                </a:solidFill>
              </a:rPr>
              <a:t>http://do.sispp.ru/course/view.php?id=469]</a:t>
            </a:r>
            <a:r>
              <a:rPr lang="ru-RU" sz="1700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ru-RU" sz="1700" dirty="0" smtClean="0">
                <a:solidFill>
                  <a:srgbClr val="0070C0"/>
                </a:solidFill>
              </a:rPr>
              <a:t>5. </a:t>
            </a:r>
            <a:r>
              <a:rPr lang="ru-RU" sz="1700" dirty="0" err="1" smtClean="0">
                <a:solidFill>
                  <a:srgbClr val="0070C0"/>
                </a:solidFill>
              </a:rPr>
              <a:t>Выготский</a:t>
            </a:r>
            <a:r>
              <a:rPr lang="ru-RU" sz="1700" dirty="0" smtClean="0">
                <a:solidFill>
                  <a:srgbClr val="0070C0"/>
                </a:solidFill>
              </a:rPr>
              <a:t> Л.С. Основы дефектологии. – СПб.: Лань, 2003. – 654 с.</a:t>
            </a:r>
          </a:p>
          <a:p>
            <a:pPr algn="just"/>
            <a:r>
              <a:rPr lang="ru-RU" sz="1700" dirty="0" smtClean="0">
                <a:solidFill>
                  <a:srgbClr val="0070C0"/>
                </a:solidFill>
              </a:rPr>
              <a:t>6. </a:t>
            </a:r>
            <a:r>
              <a:rPr lang="ru-RU" sz="1700" dirty="0" err="1" smtClean="0">
                <a:solidFill>
                  <a:srgbClr val="0070C0"/>
                </a:solidFill>
              </a:rPr>
              <a:t>Головчиц</a:t>
            </a:r>
            <a:r>
              <a:rPr lang="ru-RU" sz="1700" dirty="0" smtClean="0">
                <a:solidFill>
                  <a:srgbClr val="0070C0"/>
                </a:solidFill>
              </a:rPr>
              <a:t> Л.А. Дошкольная сурдопедагогика. – М.: </a:t>
            </a:r>
            <a:r>
              <a:rPr lang="ru-RU" sz="1700" dirty="0" err="1" smtClean="0">
                <a:solidFill>
                  <a:srgbClr val="0070C0"/>
                </a:solidFill>
              </a:rPr>
              <a:t>Владос</a:t>
            </a:r>
            <a:r>
              <a:rPr lang="ru-RU" sz="1700" dirty="0" smtClean="0">
                <a:solidFill>
                  <a:srgbClr val="0070C0"/>
                </a:solidFill>
              </a:rPr>
              <a:t>, 2001. – 304 с.</a:t>
            </a:r>
          </a:p>
          <a:p>
            <a:pPr algn="just"/>
            <a:r>
              <a:rPr lang="ru-RU" sz="1700" dirty="0" smtClean="0">
                <a:solidFill>
                  <a:srgbClr val="0070C0"/>
                </a:solidFill>
              </a:rPr>
              <a:t>7. Интегрированное обучение и воспитание // Специальная  дошкольная педагогика: учебное пособие / под ред. Е.А. </a:t>
            </a:r>
            <a:r>
              <a:rPr lang="ru-RU" sz="1700" dirty="0" err="1" smtClean="0">
                <a:solidFill>
                  <a:srgbClr val="0070C0"/>
                </a:solidFill>
              </a:rPr>
              <a:t>Стребелевой</a:t>
            </a:r>
            <a:r>
              <a:rPr lang="ru-RU" sz="1700" dirty="0" smtClean="0">
                <a:solidFill>
                  <a:srgbClr val="0070C0"/>
                </a:solidFill>
              </a:rPr>
              <a:t> . – М.: Академия, 2001. – С.119-122.</a:t>
            </a:r>
          </a:p>
          <a:p>
            <a:pPr algn="just"/>
            <a:r>
              <a:rPr lang="ru-RU" sz="1700" dirty="0" smtClean="0">
                <a:solidFill>
                  <a:srgbClr val="0070C0"/>
                </a:solidFill>
              </a:rPr>
              <a:t>8. Общение // Психология общения. Энциклопедический словарь / Под общ. ред. </a:t>
            </a:r>
            <a:r>
              <a:rPr lang="ru-RU" sz="1700" dirty="0" err="1" smtClean="0">
                <a:solidFill>
                  <a:srgbClr val="0070C0"/>
                </a:solidFill>
              </a:rPr>
              <a:t>Бодалёва</a:t>
            </a:r>
            <a:r>
              <a:rPr lang="ru-RU" sz="1700" dirty="0" smtClean="0">
                <a:solidFill>
                  <a:srgbClr val="0070C0"/>
                </a:solidFill>
              </a:rPr>
              <a:t> А.А. – М.: </a:t>
            </a:r>
            <a:r>
              <a:rPr lang="ru-RU" sz="1700" dirty="0" err="1" smtClean="0">
                <a:solidFill>
                  <a:srgbClr val="0070C0"/>
                </a:solidFill>
              </a:rPr>
              <a:t>Когито-Центр</a:t>
            </a:r>
            <a:r>
              <a:rPr lang="ru-RU" sz="1700" dirty="0" smtClean="0">
                <a:solidFill>
                  <a:srgbClr val="0070C0"/>
                </a:solidFill>
              </a:rPr>
              <a:t>, 2015.  – 672 с.</a:t>
            </a:r>
          </a:p>
          <a:p>
            <a:pPr algn="just"/>
            <a:endParaRPr lang="ru-RU" sz="1700" dirty="0" smtClean="0">
              <a:solidFill>
                <a:srgbClr val="0070C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Использованные источники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25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8302" y="5331655"/>
            <a:ext cx="6879101" cy="8299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dirty="0" smtClean="0">
                <a:solidFill>
                  <a:srgbClr val="0070C0"/>
                </a:solidFill>
              </a:rPr>
              <a:t>9. Сурдопедагогика / Под ред. </a:t>
            </a:r>
            <a:r>
              <a:rPr lang="ru-RU" sz="1700" dirty="0" err="1" smtClean="0">
                <a:solidFill>
                  <a:srgbClr val="0070C0"/>
                </a:solidFill>
              </a:rPr>
              <a:t>Речицкой</a:t>
            </a:r>
            <a:r>
              <a:rPr lang="ru-RU" sz="1700" dirty="0" smtClean="0">
                <a:solidFill>
                  <a:srgbClr val="0070C0"/>
                </a:solidFill>
              </a:rPr>
              <a:t> Е.Г. – М.: </a:t>
            </a:r>
            <a:r>
              <a:rPr lang="ru-RU" sz="1700" dirty="0" err="1" smtClean="0">
                <a:solidFill>
                  <a:srgbClr val="0070C0"/>
                </a:solidFill>
              </a:rPr>
              <a:t>Владос</a:t>
            </a:r>
            <a:r>
              <a:rPr lang="ru-RU" sz="1700" dirty="0" smtClean="0">
                <a:solidFill>
                  <a:srgbClr val="0070C0"/>
                </a:solidFill>
              </a:rPr>
              <a:t>, 2004. – 655 с.</a:t>
            </a:r>
          </a:p>
          <a:p>
            <a:pPr algn="just"/>
            <a:r>
              <a:rPr lang="ru-RU" sz="1700" dirty="0" smtClean="0">
                <a:solidFill>
                  <a:srgbClr val="0070C0"/>
                </a:solidFill>
              </a:rPr>
              <a:t>10. Характеристика системы обучения языку глухих детей</a:t>
            </a:r>
          </a:p>
          <a:p>
            <a:pPr algn="just"/>
            <a:r>
              <a:rPr lang="ru-RU" sz="1700" dirty="0" smtClean="0">
                <a:solidFill>
                  <a:srgbClr val="0070C0"/>
                </a:solidFill>
              </a:rPr>
              <a:t>[Электронный ресурс: </a:t>
            </a:r>
            <a:r>
              <a:rPr lang="en-US" sz="1700" dirty="0" smtClean="0">
                <a:solidFill>
                  <a:srgbClr val="0070C0"/>
                </a:solidFill>
              </a:rPr>
              <a:t>http://do.sispp.ru/course/view.php?id=469]</a:t>
            </a:r>
            <a:r>
              <a:rPr lang="ru-RU" sz="1700" dirty="0" smtClean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0571" y="5105212"/>
            <a:ext cx="1075299" cy="118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534572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600" b="1" dirty="0" smtClean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9656" y="942533"/>
            <a:ext cx="4951826" cy="3334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 Для правильного понимания особенностей развития детей, имеющих нарушения слуха, необходимо разобраться в общих и специфических закономерностях развития у них общения, усвоения ими различных средств общения, особенностях становления разных видов речи. </a:t>
            </a:r>
          </a:p>
          <a:p>
            <a:pPr algn="just"/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71380" y="4260166"/>
            <a:ext cx="7528558" cy="19014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 Без этого невозможны адекватная организация их обучения и воспитания, педагогического процесса, формирования речевых средств общения, осуществление успешной коррекции.</a:t>
            </a:r>
          </a:p>
          <a:p>
            <a:pPr algn="just"/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53686" y="1083211"/>
            <a:ext cx="2743200" cy="3193367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118" descr="Изображение 808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27076" y="1276711"/>
            <a:ext cx="2389911" cy="28005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9" y="447052"/>
            <a:ext cx="68343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Виды речи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4</a:t>
            </a:fld>
            <a:endParaRPr lang="ru-RU" dirty="0"/>
          </a:p>
        </p:txBody>
      </p:sp>
      <p:graphicFrame>
        <p:nvGraphicFramePr>
          <p:cNvPr id="23" name="Схема 22"/>
          <p:cNvGraphicFramePr/>
          <p:nvPr/>
        </p:nvGraphicFramePr>
        <p:xfrm>
          <a:off x="1524000" y="177682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534572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600" b="1" dirty="0" smtClean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1420837" y="841717"/>
            <a:ext cx="2318824" cy="129422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ДАКТИЛЬНАЯ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РЕЧЬ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16062" y="827650"/>
            <a:ext cx="2321169" cy="1294227"/>
          </a:xfrm>
          <a:prstGeom prst="roundRect">
            <a:avLst/>
          </a:prstGeom>
          <a:solidFill>
            <a:srgbClr val="CC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ЖЕСТОВАЯ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РЕЧЬ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1039" y="2208628"/>
            <a:ext cx="3842826" cy="18991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Дактильная речь – это своеобразная кинетическая форма словесной речи, построенная на движении пальцев рук в воздухе. Движения рук обозначают буквы алфавита национального языка. </a:t>
            </a:r>
          </a:p>
          <a:p>
            <a:pPr algn="just"/>
            <a:endParaRPr lang="ru-RU" dirty="0" smtClean="0">
              <a:solidFill>
                <a:srgbClr val="0070C0"/>
              </a:solidFill>
            </a:endParaRPr>
          </a:p>
          <a:p>
            <a:pPr algn="just"/>
            <a:endParaRPr lang="ru-RU" dirty="0" smtClean="0">
              <a:solidFill>
                <a:srgbClr val="0070C0"/>
              </a:solidFill>
            </a:endParaRPr>
          </a:p>
          <a:p>
            <a:pPr algn="just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54879" y="2194560"/>
            <a:ext cx="3685735" cy="19132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Жестовая речь служит своеобразной компенсацией отсутствующей словесной речи, является средством, позволяющим глухому общаться с окружающими людьми.</a:t>
            </a:r>
          </a:p>
          <a:p>
            <a:pPr algn="just"/>
            <a:endParaRPr lang="ru-RU" dirty="0" smtClean="0">
              <a:solidFill>
                <a:srgbClr val="0070C0"/>
              </a:solidFill>
            </a:endParaRPr>
          </a:p>
          <a:p>
            <a:pPr algn="just"/>
            <a:endParaRPr lang="ru-RU" dirty="0" smtClean="0">
              <a:solidFill>
                <a:srgbClr val="0070C0"/>
              </a:solidFill>
            </a:endParaRPr>
          </a:p>
          <a:p>
            <a:pPr algn="just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5538" name="Picture 2" descr="http://cdn14.img22.ria.ru/images/19134/55/191345545.jpg"/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4890282" y="3967089"/>
            <a:ext cx="1655540" cy="2321169"/>
          </a:xfrm>
          <a:prstGeom prst="rect">
            <a:avLst/>
          </a:prstGeom>
          <a:noFill/>
        </p:spPr>
      </p:pic>
      <p:pic>
        <p:nvPicPr>
          <p:cNvPr id="18" name="Picture 2" descr="F:\РАБОТА\Школа\Kak_obyasnit_prosteyshie_zhesty.png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1681631" y="4037428"/>
            <a:ext cx="1785867" cy="213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5542" name="Picture 6" descr="http://img0.liveinternet.ru/images/attach/c/4/79/641/79641126_2447247_yazik_jestov.jpg"/>
          <p:cNvPicPr>
            <a:picLocks noChangeAspect="1" noChangeArrowheads="1"/>
          </p:cNvPicPr>
          <p:nvPr/>
        </p:nvPicPr>
        <p:blipFill>
          <a:blip r:embed="rId6" cstate="print">
            <a:lum contrast="20000"/>
          </a:blip>
          <a:srcRect/>
          <a:stretch>
            <a:fillRect/>
          </a:stretch>
        </p:blipFill>
        <p:spPr bwMode="auto">
          <a:xfrm>
            <a:off x="6836897" y="3982315"/>
            <a:ext cx="1237957" cy="22215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534572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600" b="1" dirty="0" smtClean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0506" y="829994"/>
            <a:ext cx="4797082" cy="5247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000" smtClean="0">
                <a:solidFill>
                  <a:srgbClr val="0070C0"/>
                </a:solidFill>
              </a:rPr>
              <a:t>      Способы коммуникации являются важным аспектом исследования межличностных отношений неслышащих людей.</a:t>
            </a:r>
          </a:p>
          <a:p>
            <a:pPr algn="just"/>
            <a:r>
              <a:rPr lang="ru-RU" sz="2000" smtClean="0">
                <a:solidFill>
                  <a:srgbClr val="0070C0"/>
                </a:solidFill>
              </a:rPr>
              <a:t>      Л.С. Выготский указывал на необходимость «полиглосии», т.е. словесно-жестового двуязычия глухих.           Смысловой, ценностный, эмоциональный обмен, составляющий суть межличностных отношений, реально осуществляется между слабослышащими и глухими на основе жестовой речи с вкраплениями дактильной речи (для обозначения, например, имен собственных); между слабослышащими и слышащими – на основе словесной речи в устной и письменной форме.</a:t>
            </a:r>
          </a:p>
          <a:p>
            <a:pPr algn="just"/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548533" y="3066757"/>
            <a:ext cx="2863947" cy="303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61442" name="Picture 2" descr="http://www.psy-expert.ru/Foto-psy/Lev_Vygotsky.jpg"/>
          <p:cNvPicPr>
            <a:picLocks noChangeAspect="1" noChangeArrowheads="1"/>
          </p:cNvPicPr>
          <p:nvPr/>
        </p:nvPicPr>
        <p:blipFill>
          <a:blip r:embed="rId4" cstate="email">
            <a:lum bright="20000" contrast="10000"/>
          </a:blip>
          <a:srcRect/>
          <a:stretch>
            <a:fillRect/>
          </a:stretch>
        </p:blipFill>
        <p:spPr bwMode="auto">
          <a:xfrm>
            <a:off x="6037660" y="928467"/>
            <a:ext cx="1571687" cy="207469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0" name="Вертикальный свиток 9"/>
          <p:cNvSpPr/>
          <p:nvPr/>
        </p:nvSpPr>
        <p:spPr>
          <a:xfrm>
            <a:off x="4909625" y="3137096"/>
            <a:ext cx="3657599" cy="3094894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16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1600" i="1" dirty="0" smtClean="0">
                <a:solidFill>
                  <a:schemeClr val="accent4">
                    <a:lumMod val="50000"/>
                  </a:schemeClr>
                </a:solidFill>
              </a:rPr>
              <a:t>«Педагогика не может закрыть глаза на то, что, изгоняя мимику из пределов дозволенного речевого общения неслышащих детей, она тем самым вычеркивает из своего круга огромную часть коллективной жизни и деятельности глухого ребенка»</a:t>
            </a:r>
          </a:p>
          <a:p>
            <a:pPr algn="ctr"/>
            <a:endParaRPr lang="ru-RU" sz="16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4900" y="534572"/>
            <a:ext cx="8202324" cy="582216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600" b="1" dirty="0" smtClean="0">
              <a:solidFill>
                <a:srgbClr val="0070C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0704" y="562707"/>
            <a:ext cx="6346871" cy="5598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Использование устной или письменной формы речи в качестве исходной в процессе обучения языку применительно к категории детей, имеющих большой «стаж» глухоты и немоты, задерживало бы процесс овладения речью и развитие словесного мышления. Трудности в обучении глухих детей общению с окружающими на основе устной и письменной словесной речи привели к необходимости обратиться к </a:t>
            </a:r>
            <a:r>
              <a:rPr lang="ru-RU" dirty="0" err="1" smtClean="0">
                <a:solidFill>
                  <a:srgbClr val="0070C0"/>
                </a:solidFill>
              </a:rPr>
              <a:t>дактильной</a:t>
            </a:r>
            <a:r>
              <a:rPr lang="ru-RU" dirty="0" smtClean="0">
                <a:solidFill>
                  <a:srgbClr val="0070C0"/>
                </a:solidFill>
              </a:rPr>
              <a:t> речи. Однако использование </a:t>
            </a:r>
            <a:r>
              <a:rPr lang="ru-RU" dirty="0" err="1" smtClean="0">
                <a:solidFill>
                  <a:srgbClr val="0070C0"/>
                </a:solidFill>
              </a:rPr>
              <a:t>дактильной</a:t>
            </a:r>
            <a:r>
              <a:rPr lang="ru-RU" dirty="0" smtClean="0">
                <a:solidFill>
                  <a:srgbClr val="0070C0"/>
                </a:solidFill>
              </a:rPr>
              <a:t> речи в обучении глухих детей языку не самоцель, это вынужденная мера, необходимая для того, чтобы ускорить и облегчить им процесс овладения языком.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</a:t>
            </a:r>
            <a:r>
              <a:rPr lang="ru-RU" b="1" dirty="0" smtClean="0">
                <a:solidFill>
                  <a:srgbClr val="0070C0"/>
                </a:solidFill>
              </a:rPr>
              <a:t>Параллельно с формированием </a:t>
            </a:r>
            <a:r>
              <a:rPr lang="ru-RU" b="1" dirty="0" err="1" smtClean="0">
                <a:solidFill>
                  <a:srgbClr val="0070C0"/>
                </a:solidFill>
              </a:rPr>
              <a:t>дактильной</a:t>
            </a:r>
            <a:r>
              <a:rPr lang="ru-RU" b="1" dirty="0" smtClean="0">
                <a:solidFill>
                  <a:srgbClr val="0070C0"/>
                </a:solidFill>
              </a:rPr>
              <a:t> речи происходит обучение детей устной и письменной речи, </a:t>
            </a:r>
            <a:r>
              <a:rPr lang="ru-RU" dirty="0" smtClean="0">
                <a:solidFill>
                  <a:srgbClr val="0070C0"/>
                </a:solidFill>
              </a:rPr>
              <a:t>и опережающее развитие </a:t>
            </a:r>
            <a:r>
              <a:rPr lang="ru-RU" dirty="0" err="1" smtClean="0">
                <a:solidFill>
                  <a:srgbClr val="0070C0"/>
                </a:solidFill>
              </a:rPr>
              <a:t>дактильной</a:t>
            </a:r>
            <a:r>
              <a:rPr lang="ru-RU" dirty="0" smtClean="0">
                <a:solidFill>
                  <a:srgbClr val="0070C0"/>
                </a:solidFill>
              </a:rPr>
              <a:t> речи не мешает, а, наоборот, помогает развитию их.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Таким образом, использование </a:t>
            </a:r>
            <a:r>
              <a:rPr lang="ru-RU" dirty="0" err="1" smtClean="0">
                <a:solidFill>
                  <a:srgbClr val="0070C0"/>
                </a:solidFill>
              </a:rPr>
              <a:t>дактильной</a:t>
            </a:r>
            <a:r>
              <a:rPr lang="ru-RU" dirty="0" smtClean="0">
                <a:solidFill>
                  <a:srgbClr val="0070C0"/>
                </a:solidFill>
              </a:rPr>
              <a:t> речи в качестве исходной в процессе формирования языка у глухих детей обеспечивает более быстрое и эффективное развитие словесной речи в качестве средства общения и способствует формированию устной, а также письменной речи.</a:t>
            </a:r>
          </a:p>
          <a:p>
            <a:pPr algn="just"/>
            <a:endParaRPr lang="ru-RU" dirty="0" smtClean="0">
              <a:solidFill>
                <a:srgbClr val="0070C0"/>
              </a:solidFill>
            </a:endParaRPr>
          </a:p>
          <a:p>
            <a:pPr algn="just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pic>
        <p:nvPicPr>
          <p:cNvPr id="59396" name="Picture 4" descr="http://kid-bum.com/images/article2/rebenok_ne_razgovarivaet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6977575" y="2447778"/>
            <a:ext cx="1606927" cy="2082019"/>
          </a:xfrm>
          <a:prstGeom prst="rect">
            <a:avLst/>
          </a:prstGeom>
          <a:noFill/>
        </p:spPr>
      </p:pic>
      <p:pic>
        <p:nvPicPr>
          <p:cNvPr id="59398" name="Picture 6" descr="http://k-oriflame.ru/baza/dactil/11.jpg"/>
          <p:cNvPicPr>
            <a:picLocks noChangeAspect="1" noChangeArrowheads="1"/>
          </p:cNvPicPr>
          <p:nvPr/>
        </p:nvPicPr>
        <p:blipFill>
          <a:blip r:embed="rId5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977575" y="1069145"/>
            <a:ext cx="450167" cy="731520"/>
          </a:xfrm>
          <a:prstGeom prst="rect">
            <a:avLst/>
          </a:prstGeom>
          <a:noFill/>
        </p:spPr>
      </p:pic>
      <p:pic>
        <p:nvPicPr>
          <p:cNvPr id="59400" name="Picture 8" descr="http://k-oriflame.ru/baza/dactil/15.jpg"/>
          <p:cNvPicPr>
            <a:picLocks noChangeAspect="1" noChangeArrowheads="1"/>
          </p:cNvPicPr>
          <p:nvPr/>
        </p:nvPicPr>
        <p:blipFill>
          <a:blip r:embed="rId6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68418" y="1294228"/>
            <a:ext cx="506437" cy="633046"/>
          </a:xfrm>
          <a:prstGeom prst="rect">
            <a:avLst/>
          </a:prstGeom>
          <a:noFill/>
        </p:spPr>
      </p:pic>
      <p:pic>
        <p:nvPicPr>
          <p:cNvPr id="59404" name="Picture 12" descr="http://knowledge.su/userfiles/editor/large/9764_113e3b4c48304f-203e41413839413a304f-4d3d46383a3b3e3f3534384f-223e3c-8-366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060788" y="1069144"/>
            <a:ext cx="393895" cy="675249"/>
          </a:xfrm>
          <a:prstGeom prst="rect">
            <a:avLst/>
          </a:prstGeom>
          <a:noFill/>
        </p:spPr>
      </p:pic>
      <p:pic>
        <p:nvPicPr>
          <p:cNvPr id="59406" name="Picture 14" descr="http://wpnew.ru/wp-content/uploads/2011/11/kniga.gif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20000"/>
          </a:blip>
          <a:srcRect/>
          <a:stretch>
            <a:fillRect/>
          </a:stretch>
        </p:blipFill>
        <p:spPr bwMode="auto">
          <a:xfrm rot="727087">
            <a:off x="7037535" y="4893989"/>
            <a:ext cx="1450134" cy="10876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9" y="447052"/>
            <a:ext cx="68343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Чтение с губ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11" name="Picture 2" descr="%25D0%25BB%25D0%25B8%25D1%2581%25D1%2582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89784" y="2110155"/>
            <a:ext cx="2342273" cy="361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88500" y="1587303"/>
            <a:ext cx="5601286" cy="44336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Один из способов общения глухих – зрительное восприятие устной речи говорящего.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Это </a:t>
            </a:r>
            <a:r>
              <a:rPr lang="ru-RU" b="1" dirty="0" smtClean="0">
                <a:solidFill>
                  <a:srgbClr val="0070C0"/>
                </a:solidFill>
              </a:rPr>
              <a:t>вспомогательное средство </a:t>
            </a:r>
            <a:r>
              <a:rPr lang="ru-RU" dirty="0" smtClean="0">
                <a:solidFill>
                  <a:srgbClr val="0070C0"/>
                </a:solidFill>
              </a:rPr>
              <a:t>облегчает слабослышащим восприятие речи на слух, а глухим частично компенсирует отсутствующий слух.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Лишь немногие звуки имеют настолько характерные признаки, что их нельзя спутать с другими. Многие фонемы характеризуются одинаковым видимым положением губ, например К, Г, Х или С, З.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Глухому важно владеть хотя бы минимальными навыками чтения с губ, иначе общение со слышащими – на работе, в магазине, на улице будет сильно затруднено.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    Чтение с губ требует большого напряжения, ведет к быстрой утомляемости, даже если собеседник имеет хорошую артикуляцию.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98807" y="447052"/>
            <a:ext cx="73996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Особенности речевого общения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15" name="Picture 2" descr="http://tutaa.ucoz.ru/kartinki/.gi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35976" t="9600" r="28047" b="12861"/>
          <a:stretch>
            <a:fillRect/>
          </a:stretch>
        </p:blipFill>
        <p:spPr bwMode="auto">
          <a:xfrm>
            <a:off x="715109" y="5428341"/>
            <a:ext cx="269630" cy="74503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209822" y="1758462"/>
            <a:ext cx="7076050" cy="95660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70C0"/>
              </a:solidFill>
            </a:endParaRP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Повышенное внимание к жестикуляции и мимике говорящего собеседника или учителя в связи со стремлением «считывать с губ» говорящего</a:t>
            </a:r>
          </a:p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207478" y="2923736"/>
            <a:ext cx="7076050" cy="71979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Замена речи или сопровождение её обильной жестикуляцией и мимическими движениями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07478" y="3868616"/>
            <a:ext cx="7076050" cy="51816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Ограниченное понимание речи окружающих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07476" y="4639996"/>
            <a:ext cx="7076050" cy="55098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70C0"/>
              </a:solidFill>
            </a:endParaRP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Выраженная недостаточность собственного словарного запаса</a:t>
            </a:r>
          </a:p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221546" y="5498123"/>
            <a:ext cx="7076050" cy="50878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Широкое использование обиходных выражений и штампов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1" name="Picture 2" descr="http://tutaa.ucoz.ru/kartinki/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35976" t="9600" r="28047" b="12861"/>
          <a:stretch>
            <a:fillRect/>
          </a:stretch>
        </p:blipFill>
        <p:spPr bwMode="auto">
          <a:xfrm>
            <a:off x="698696" y="4567867"/>
            <a:ext cx="269630" cy="745030"/>
          </a:xfrm>
          <a:prstGeom prst="rect">
            <a:avLst/>
          </a:prstGeom>
          <a:noFill/>
        </p:spPr>
      </p:pic>
      <p:pic>
        <p:nvPicPr>
          <p:cNvPr id="22" name="Picture 2" descr="http://tutaa.ucoz.ru/kartinki/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35976" t="9600" r="28047" b="12861"/>
          <a:stretch>
            <a:fillRect/>
          </a:stretch>
        </p:blipFill>
        <p:spPr bwMode="auto">
          <a:xfrm>
            <a:off x="684629" y="3737874"/>
            <a:ext cx="269630" cy="745030"/>
          </a:xfrm>
          <a:prstGeom prst="rect">
            <a:avLst/>
          </a:prstGeom>
          <a:noFill/>
        </p:spPr>
      </p:pic>
      <p:pic>
        <p:nvPicPr>
          <p:cNvPr id="23" name="Picture 2" descr="http://tutaa.ucoz.ru/kartinki/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35976" t="9600" r="28047" b="12861"/>
          <a:stretch>
            <a:fillRect/>
          </a:stretch>
        </p:blipFill>
        <p:spPr bwMode="auto">
          <a:xfrm>
            <a:off x="670561" y="2893812"/>
            <a:ext cx="269630" cy="745030"/>
          </a:xfrm>
          <a:prstGeom prst="rect">
            <a:avLst/>
          </a:prstGeom>
          <a:noFill/>
        </p:spPr>
      </p:pic>
      <p:pic>
        <p:nvPicPr>
          <p:cNvPr id="24" name="Picture 2" descr="http://tutaa.ucoz.ru/kartinki/.gif"/>
          <p:cNvPicPr>
            <a:picLocks noChangeAspect="1" noChangeArrowheads="1"/>
          </p:cNvPicPr>
          <p:nvPr/>
        </p:nvPicPr>
        <p:blipFill>
          <a:blip r:embed="rId4" cstate="print"/>
          <a:srcRect l="35976" t="9600" r="28047" b="12861"/>
          <a:stretch>
            <a:fillRect/>
          </a:stretch>
        </p:blipFill>
        <p:spPr bwMode="auto">
          <a:xfrm>
            <a:off x="670561" y="1880938"/>
            <a:ext cx="269630" cy="7450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e6a1e257e54216faa6a757a571a1341218922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2176</TotalTime>
  <Words>2077</Words>
  <Application>Microsoft Office PowerPoint</Application>
  <PresentationFormat>Экран (4:3)</PresentationFormat>
  <Paragraphs>213</Paragraphs>
  <Slides>25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ЛаПу</dc:creator>
  <cp:lastModifiedBy>Пользователь</cp:lastModifiedBy>
  <cp:revision>84</cp:revision>
  <dcterms:created xsi:type="dcterms:W3CDTF">2013-04-07T07:07:54Z</dcterms:created>
  <dcterms:modified xsi:type="dcterms:W3CDTF">2023-07-21T21:06:34Z</dcterms:modified>
</cp:coreProperties>
</file>