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20" r:id="rId1"/>
  </p:sldMasterIdLst>
  <p:notesMasterIdLst>
    <p:notesMasterId r:id="rId2"/>
  </p:notesMasterIdLst>
  <p:sldIdLst>
    <p:sldId id="256" r:id="rId3"/>
    <p:sldId id="282" r:id="rId4"/>
    <p:sldId id="257" r:id="rId5"/>
    <p:sldId id="283" r:id="rId6"/>
    <p:sldId id="284" r:id="rId7"/>
    <p:sldId id="285" r:id="rId8"/>
    <p:sldId id="286" r:id="rId9"/>
    <p:sldId id="271" r:id="rId10"/>
    <p:sldId id="272" r:id="rId11"/>
    <p:sldId id="274" r:id="rId12"/>
    <p:sldId id="275" r:id="rId13"/>
    <p:sldId id="261" r:id="rId14"/>
    <p:sldId id="276" r:id="rId15"/>
    <p:sldId id="279" r:id="rId16"/>
    <p:sldId id="277" r:id="rId17"/>
    <p:sldId id="264" r:id="rId18"/>
    <p:sldId id="266" r:id="rId19"/>
    <p:sldId id="267" r:id="rId20"/>
    <p:sldId id="280" r:id="rId21"/>
    <p:sldId id="269" r:id="rId22"/>
    <p:sldId id="288" r:id="rId23"/>
    <p:sldId id="289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07" autoAdjust="0"/>
  </p:normalViewPr>
  <p:slideViewPr>
    <p:cSldViewPr>
      <p:cViewPr varScale="1">
        <p:scale>
          <a:sx n="74" d="100"/>
          <a:sy n="74" d="100"/>
        </p:scale>
        <p:origin x="-13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tags" Target="tags/tag1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D2B3192-1D45-4E9B-8625-0C591C946E60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F2BB737-4BBA-4574-B6D9-734AD4815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Relationship Id="rId2" Type="http://schemas.openxmlformats.org/officeDocument/2006/relationships/themeOverride" Target="../theme/themeOverride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Relationship Id="rId2" Type="http://schemas.openxmlformats.org/officeDocument/2006/relationships/themeOverride" Target="../theme/themeOverride2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Relationship Id="rId2" Type="http://schemas.openxmlformats.org/officeDocument/2006/relationships/themeOverride" Target="../theme/themeOverride3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Relationship Id="rId3" Type="http://schemas.openxmlformats.org/officeDocument/2006/relationships/themeOverride" Target="../theme/themeOverride4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/>
          <p:nvPr/>
        </p:nvGrpSpPr>
        <p:grpSpPr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/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/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FE08DF-845A-4138-9C2F-07428975270D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E34E6D3-71BE-479C-9A52-BD1CEA62C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D29D-1FC2-4970-8099-ED961C340355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68CF0-8C34-44A6-9FC4-63681C54B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0656-F29F-4E99-964A-EDAF7D36B781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2323B-4FF9-4B8B-B1AE-555526820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07C0F-6F6C-4207-A58A-C9608CD79342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A4B1-A257-448F-BC15-21D6B1C59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B69F8-70F2-41F9-9239-2C659E6D6811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D66AF-00C5-47B5-AD43-C85E718C7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FBE79-01AB-4DA8-88CC-7AA3756C275B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D6B71-AA36-48BB-9B33-7E03C31D8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ct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1E36-3F5E-4927-A787-FAE0BEE1B3CF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20B17-88F4-4145-BB0C-73C659B53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5E0EE-6644-4684-9B2D-0F7AC8D215AD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EBD0-4B72-4837-8537-0464656BB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D0BFD-3B95-4974-9D07-602F682FD7E9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0D71-CEEF-4E67-AD1C-BC64F7655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AA6AB-3F87-43DF-9304-53EB89E55F55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D46EE-8022-49F8-9E89-ED2E8E87A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Полилиния 7"/>
          <p:cNvSpPr/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/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B318BD9-05C9-4939-B74F-A1865226AA2C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BF74110-07EF-42A1-A94E-C40FDB70F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/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ct val="0"/>
              </a:spcBef>
              <a:spcAft>
                <a:spcPct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A3A7EB-58CD-40D1-A136-D5BA2B9A5202}" type="datetimeFigureOut">
              <a:rPr lang="ru-RU"/>
              <a:pPr>
                <a:defRPr/>
              </a:pPr>
              <a:t>05.12.2021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ct val="0"/>
              </a:spcBef>
              <a:spcAft>
                <a:spcPct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3693BC-6E89-47D2-9653-18C6FF86A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4" r:id="rId4"/>
    <p:sldLayoutId id="2147483735" r:id="rId5"/>
    <p:sldLayoutId id="2147483736" r:id="rId6"/>
    <p:sldLayoutId id="2147483730" r:id="rId7"/>
    <p:sldLayoutId id="2147483737" r:id="rId8"/>
    <p:sldLayoutId id="2147483738" r:id="rId9"/>
    <p:sldLayoutId id="2147483729" r:id="rId10"/>
    <p:sldLayoutId id="2147483728" r:id="rId11"/>
  </p:sldLayoutIdLst>
  <p:transition/>
  <p:timing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Tx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Relationship Id="rId6" Type="http://schemas.openxmlformats.org/officeDocument/2006/relationships/image" Target="../media/image1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Relationship Id="rId6" Type="http://schemas.openxmlformats.org/officeDocument/2006/relationships/image" Target="../media/image23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Relationship Id="rId5" Type="http://schemas.openxmlformats.org/officeDocument/2006/relationships/image" Target="../media/image29.jpeg" /><Relationship Id="rId6" Type="http://schemas.openxmlformats.org/officeDocument/2006/relationships/image" Target="../media/image30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6.jpeg" /><Relationship Id="rId3" Type="http://schemas.openxmlformats.org/officeDocument/2006/relationships/image" Target="../media/image37.jpeg" /><Relationship Id="rId4" Type="http://schemas.openxmlformats.org/officeDocument/2006/relationships/image" Target="../media/image38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Relationship Id="rId4" Type="http://schemas.openxmlformats.org/officeDocument/2006/relationships/image" Target="../media/image4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Relationship Id="rId6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830388"/>
          </a:xfrm>
        </p:spPr>
        <p:txBody>
          <a:bodyPr/>
          <a:lstStyle/>
          <a:p>
            <a:pPr fontAlgn="auto"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ru-RU" smtClean="0"/>
          </a:p>
        </p:txBody>
      </p:sp>
      <p:pic>
        <p:nvPicPr>
          <p:cNvPr id="14339" name="Рисунок 4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" name="TextBox 5"/>
          <p:cNvSpPr txBox="1"/>
          <p:nvPr/>
        </p:nvSpPr>
        <p:spPr>
          <a:xfrm>
            <a:off x="1115616" y="1340768"/>
            <a:ext cx="6264696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Мой успешный проект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i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«Фантазеры»</a:t>
            </a:r>
            <a:endParaRPr lang="ru-RU" sz="5400" b="1" i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513" y="5762625"/>
            <a:ext cx="5822950" cy="1190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rgbClr val="FF0000"/>
                </a:solidFill>
                <a:latin typeface="+mn-lt"/>
                <a:cs typeface="+mn-cs"/>
              </a:rPr>
              <a:t>Воспитатель первой категории                                     Прохоренкова Александра Александровна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2021</a:t>
            </a: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г</a:t>
            </a:r>
            <a:endParaRPr lang="ru-RU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1042988" y="260350"/>
            <a:ext cx="7339012" cy="1465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Lucida Sans Unicode" pitchFamily="34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>
                <a:latin typeface="Lucida Sans Unicode" pitchFamily="34" charset="0"/>
              </a:rPr>
              <a:t>детский сад №7 «Радуга» Кулундинского района Алтайского края,</a:t>
            </a:r>
          </a:p>
          <a:p>
            <a:pPr algn="ctr"/>
            <a:r>
              <a:rPr lang="ru-RU">
                <a:latin typeface="Lucida Sans Unicode" pitchFamily="34" charset="0"/>
              </a:rPr>
              <a:t> ул. Советская 43 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3" name="Рисунок 1" descr="depositphotos_39492313-stock-illustration-balloon-sky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26988"/>
            <a:ext cx="9144000" cy="683736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1692275" y="2276475"/>
            <a:ext cx="6264275" cy="3384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Нетрадиционные техники доставляют дошкольникам: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- истинную радость;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- удовольствие;</a:t>
            </a:r>
          </a:p>
          <a:p>
            <a:r>
              <a:rPr lang="ru-RU" sz="3600">
                <a:latin typeface="Times New Roman" pitchFamily="18" charset="0"/>
                <a:cs typeface="Times New Roman" pitchFamily="18" charset="0"/>
              </a:rPr>
              <a:t>- не пугает их разнообразие и перспектива выбора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7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2286000" y="1484313"/>
            <a:ext cx="4572000" cy="1939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7030A0"/>
                </a:solidFill>
                <a:latin typeface="Lucida Sans Unicode" pitchFamily="34" charset="0"/>
              </a:rPr>
              <a:t>С младшими дошкольниками рекомендуется использовать:</a:t>
            </a:r>
          </a:p>
          <a:p>
            <a:pPr>
              <a:buFont typeface="Wingdings" pitchFamily="2" charset="2"/>
              <a:buChar char="§"/>
            </a:pPr>
            <a:r>
              <a:rPr lang="ru-RU" sz="2400">
                <a:solidFill>
                  <a:srgbClr val="7030A0"/>
                </a:solidFill>
                <a:latin typeface="Lucida Sans Unicode" pitchFamily="34" charset="0"/>
              </a:rPr>
              <a:t>рисование пальчиками;</a:t>
            </a:r>
          </a:p>
          <a:p>
            <a:pPr>
              <a:buFont typeface="Wingdings" pitchFamily="2" charset="2"/>
              <a:buChar char="§"/>
            </a:pPr>
            <a:r>
              <a:rPr lang="ru-RU" sz="2400">
                <a:solidFill>
                  <a:srgbClr val="7030A0"/>
                </a:solidFill>
                <a:latin typeface="Lucida Sans Unicode" pitchFamily="34" charset="0"/>
              </a:rPr>
              <a:t>оттиск  печатками из картофеля;</a:t>
            </a:r>
          </a:p>
          <a:p>
            <a:pPr>
              <a:buFont typeface="Wingdings" pitchFamily="2" charset="2"/>
              <a:buChar char="§"/>
            </a:pPr>
            <a:r>
              <a:rPr lang="ru-RU" sz="2400">
                <a:solidFill>
                  <a:srgbClr val="7030A0"/>
                </a:solidFill>
                <a:latin typeface="Lucida Sans Unicode" pitchFamily="34" charset="0"/>
              </a:rPr>
              <a:t>рисование ладошками.</a:t>
            </a: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20201125_1114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717352"/>
            <a:ext cx="3635896" cy="2880000"/>
          </a:xfrm>
          <a:ln w="190500" cap="sq">
            <a:solidFill>
              <a:srgbClr val="00B0F0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201125_1114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528" y="260648"/>
            <a:ext cx="3635894" cy="2880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201125_11335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3645344"/>
            <a:ext cx="3672408" cy="2880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20201125_11375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5292080" y="188640"/>
            <a:ext cx="3672407" cy="2880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Lef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20201126_12072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3768" y="1844824"/>
            <a:ext cx="3672408" cy="2916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5" name="Рисунок 1" descr="s1200_5ef1b4f32aeb5.jpg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2124075" y="0"/>
            <a:ext cx="7019925" cy="3046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детьми среднего дошкольного возраста:</a:t>
            </a:r>
          </a:p>
          <a:p>
            <a:pPr>
              <a:buFont typeface="Arial"/>
              <a:buChar char="•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тычок жесткой полусухой кистью;</a:t>
            </a:r>
          </a:p>
          <a:p>
            <a:pPr>
              <a:buFont typeface="Arial"/>
              <a:buChar char="•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печать пробками;</a:t>
            </a:r>
          </a:p>
          <a:p>
            <a:pPr>
              <a:buFont typeface="Arial"/>
              <a:buChar char="•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восковые мелки + акварель, свеча + акварель;</a:t>
            </a:r>
          </a:p>
          <a:p>
            <a:pPr>
              <a:buFont typeface="Arial"/>
              <a:buChar char="•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отпечатки листьев;</a:t>
            </a:r>
          </a:p>
          <a:p>
            <a:pPr>
              <a:buFont typeface="Arial"/>
              <a:buChar char="•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рисунки из ладошки;</a:t>
            </a:r>
          </a:p>
          <a:p>
            <a:pPr>
              <a:buFont typeface="Arial"/>
              <a:buChar char="•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рисование ватными палочками;</a:t>
            </a:r>
          </a:p>
          <a:p>
            <a:pPr>
              <a:buFont typeface="Arial"/>
              <a:buChar char="•"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волшебные веревочки.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Содержимое 3" descr="20201125_1115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501008"/>
            <a:ext cx="3995936" cy="28529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 descr="20201125_1115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88640"/>
            <a:ext cx="4032447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Содержимое 3" descr="20201125_1116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24544" y="260648"/>
            <a:ext cx="3964893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Содержимое 3" descr="IMG_20190620_09504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17032"/>
            <a:ext cx="3960000" cy="28177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20201126_12073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1607" y="1988840"/>
            <a:ext cx="3429000" cy="3024336"/>
          </a:xfrm>
          <a:prstGeom prst="ellipse">
            <a:avLst/>
          </a:prstGeom>
          <a:ln w="190500" cap="rnd">
            <a:solidFill>
              <a:srgbClr val="7030A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673" name="Рисунок 1" descr="103214680_large__469720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" name="Прямоугольник 2"/>
          <p:cNvSpPr/>
          <p:nvPr/>
        </p:nvSpPr>
        <p:spPr>
          <a:xfrm>
            <a:off x="2843213" y="115888"/>
            <a:ext cx="6049962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В старшем дошкольном возрасте: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Рисование песком.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Рисование мятой бумагой.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Кляксография с трубочкой.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Монотипия пейзажная.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Печать по трафарету.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Монотипия предметная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Кляксография обычная.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ru-RU" sz="360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Пластилтнография</a:t>
            </a:r>
            <a:endParaRPr lang="ru-RU" sz="360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697" name="Содержимое 3" descr="IMG_20180607_11174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4188"/>
          </a:xfrm>
        </p:spPr>
      </p:pic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1258888" y="981075"/>
            <a:ext cx="6473825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00B050"/>
                </a:solidFill>
                <a:latin typeface="Lucida Sans Unicode" pitchFamily="34" charset="0"/>
              </a:rPr>
              <a:t>Рисование ладошкой</a:t>
            </a: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Содержимое 6" descr="20201125_1119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3560" y="0"/>
            <a:ext cx="3960440" cy="298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201125_1119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3995935" cy="298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0201125_11253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" y="3933056"/>
            <a:ext cx="3995933" cy="29249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201125_11352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3560" y="3933058"/>
            <a:ext cx="3960440" cy="29249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3" descr="IMG_20190617_09233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4039" y="2132855"/>
            <a:ext cx="3718162" cy="3144827"/>
          </a:xfrm>
          <a:prstGeom prst="snip2DiagRect">
            <a:avLst>
              <a:gd name="adj1" fmla="val 20265"/>
              <a:gd name="adj2" fmla="val 1887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/>
          <p:cNvSpPr txBox="1"/>
          <p:nvPr/>
        </p:nvSpPr>
        <p:spPr>
          <a:xfrm>
            <a:off x="2051050" y="0"/>
            <a:ext cx="48974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Ниткография</a:t>
            </a:r>
            <a:endParaRPr lang="ru-RU" sz="54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20201125_114916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 rot="16200000">
            <a:off x="635792" y="860944"/>
            <a:ext cx="2903862" cy="36724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2D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Содержимое 3" descr="20201125_113842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4860032" y="1052736"/>
            <a:ext cx="3744416" cy="30689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Содержимое 3" descr="IMG_20180613_091604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547937" y="2443956"/>
            <a:ext cx="4048125" cy="2600325"/>
          </a:xfrm>
          <a:ln w="190500" cap="sq">
            <a:solidFill>
              <a:srgbClr val="92D050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2769" name="Прямоугольник 2"/>
          <p:cNvSpPr>
            <a:spLocks noChangeArrowheads="1"/>
          </p:cNvSpPr>
          <p:nvPr/>
        </p:nvSpPr>
        <p:spPr bwMode="auto">
          <a:xfrm>
            <a:off x="1187450" y="765175"/>
            <a:ext cx="68405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7030A0"/>
                </a:solidFill>
                <a:latin typeface="Lucida Sans Unicode" pitchFamily="34" charset="0"/>
              </a:rPr>
              <a:t>. </a:t>
            </a:r>
          </a:p>
        </p:txBody>
      </p:sp>
      <p:pic>
        <p:nvPicPr>
          <p:cNvPr id="32770" name="Рисунок 3" descr="1619375935_6-phonoteka_org-p-fon-dlya-prezentatsii-roditelskoe-sobranie-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2771" name="TextBox 4"/>
          <p:cNvSpPr txBox="1">
            <a:spLocks noChangeArrowheads="1"/>
          </p:cNvSpPr>
          <p:nvPr/>
        </p:nvSpPr>
        <p:spPr bwMode="auto">
          <a:xfrm>
            <a:off x="1357313" y="1571625"/>
            <a:ext cx="6715125" cy="3478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sz="21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Нетрадиционные материалы и техники способствуют развитию у ребенка: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мелкой моторики рук и тактильного восприятия;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-пространственной ориентировки на листе бумаги, глазомера и зрительного восприятия;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-внимания и усидчивости;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-изобразительных навыков и умений, наблюдательности, эстетического восприятия, эмоциональной отзывчивости;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 дошкольника формируются навыки контроля и самоконтроля.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1" name="Рисунок 3" descr="hello_html_m615fa12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1835150" y="2924175"/>
            <a:ext cx="6769100" cy="1939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Истоки способностей и дарования детей на кончиках пальцев. От пальцев, образно говоря, идут тончайшие нити-ручейки, которые питает источник творческой мысли. Другими словами, чем больше мастерства в детской руке, тем умнее ребёнок.»</a:t>
            </a:r>
          </a:p>
          <a:p>
            <a:pPr algn="r"/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Содержимое 3" descr="IMG_20190708_0915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61664"/>
            <a:ext cx="8712968" cy="5600227"/>
          </a:xfr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323850" y="5805488"/>
            <a:ext cx="8551863" cy="922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7030A0"/>
                </a:solidFill>
                <a:latin typeface="Lucida Sans Unicode" pitchFamily="34" charset="0"/>
              </a:rPr>
              <a:t>Объёмная  аппликация</a:t>
            </a:r>
          </a:p>
        </p:txBody>
      </p:sp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8150" y="195263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ct val="0"/>
              </a:spcAft>
              <a:defRPr/>
            </a:pPr>
            <a:r>
              <a:rPr 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Мастерство с коллегами</a:t>
            </a:r>
            <a:br>
              <a:rPr lang="ru-RU" smtClean="0">
                <a:solidFill>
                  <a:srgbClr val="0070C0"/>
                </a:solidFill>
              </a:rPr>
            </a:br>
            <a:endParaRPr lang="ru-RU">
              <a:solidFill>
                <a:srgbClr val="0070C0"/>
              </a:solidFill>
            </a:endParaRPr>
          </a:p>
        </p:txBody>
      </p:sp>
      <p:pic>
        <p:nvPicPr>
          <p:cNvPr id="3" name="Рисунок 2" descr="20211201_1048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2520280" cy="30243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20211201_1048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1124744"/>
            <a:ext cx="2643758" cy="302433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20211201_1051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2852936"/>
            <a:ext cx="2610290" cy="30963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325" y="266700"/>
            <a:ext cx="7113461" cy="1143000"/>
          </a:xfrm>
        </p:spPr>
        <p:txBody>
          <a:bodyPr/>
          <a:lstStyle/>
          <a:p>
            <a:pPr fontAlgn="auto">
              <a:spcAft>
                <a:spcPct val="0"/>
              </a:spcAft>
              <a:defRPr/>
            </a:pPr>
            <a:r>
              <a:rPr lang="ru-RU" smtClean="0">
                <a:solidFill>
                  <a:srgbClr val="42D61A"/>
                </a:solidFill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>
              <a:solidFill>
                <a:srgbClr val="42D61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211109_133944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2532216" cy="3571900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a07fd307a94231236de6acf09dcfdad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214554"/>
            <a:ext cx="2577453" cy="3500461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20181025_1542458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2571744"/>
            <a:ext cx="2666753" cy="3571900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TextBox 8"/>
          <p:cNvSpPr txBox="1"/>
          <p:nvPr/>
        </p:nvSpPr>
        <p:spPr>
          <a:xfrm>
            <a:off x="684213" y="692150"/>
            <a:ext cx="7920037" cy="4924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>
                <a:solidFill>
                  <a:srgbClr val="C00000"/>
                </a:solidFill>
                <a:latin typeface="Arial Black" pitchFamily="34" charset="0"/>
                <a:cs typeface="+mn-cs"/>
              </a:rPr>
              <a:t>Актуальность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 sz="2800">
              <a:solidFill>
                <a:srgbClr val="C00000"/>
              </a:solidFill>
              <a:latin typeface="Arial Black" pitchFamily="34" charset="0"/>
              <a:cs typeface="+mn-cs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дошкольник – маленький исследователь. С радостью и удивлением открывающий для себя окружающий мир. Ребенок стремиться к активной деятельности , и важно не дать этому стремлению угаснуть, способствовать его дальнейшему развитию. Чем полнее и разнообразнее детская деятельность, чем более она значима для ребенка и отвечает его природе, тем успешнее идет его развитие, реализуются потенциальные возможности и первые творческие способности.</a:t>
            </a:r>
            <a:endParaRPr lang="ru-RU" sz="240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 Black" pitchFamily="34" charset="0"/>
              <a:cs typeface="+mn-cs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971550" y="765175"/>
            <a:ext cx="7632700" cy="49545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FF0000"/>
                </a:solidFill>
                <a:latin typeface="Arial Black" pitchFamily="34" charset="0"/>
                <a:cs typeface="+mn-cs"/>
              </a:rPr>
              <a:t>ЦЕЛЬ: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 sz="3200" b="1">
              <a:solidFill>
                <a:srgbClr val="FF0000"/>
              </a:solidFill>
              <a:latin typeface="Arial Black" pitchFamily="34" charset="0"/>
              <a:cs typeface="+mn-cs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процесс развития творческих способностей средствами нетрадиционных техник, помочь реализовать себя, уметь соединять в одной работе различные материалы для получения  выразительного образа.</a:t>
            </a:r>
            <a:endParaRPr lang="ru-RU" sz="3600" b="1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433" name="Прямоугольник 2"/>
          <p:cNvSpPr>
            <a:spLocks noChangeArrowheads="1"/>
          </p:cNvSpPr>
          <p:nvPr/>
        </p:nvSpPr>
        <p:spPr bwMode="auto">
          <a:xfrm>
            <a:off x="611188" y="765175"/>
            <a:ext cx="8532812" cy="5078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ctr"/>
            <a:endParaRPr lang="ru-RU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сформировать у детей технические навыки рисования и аппликации;</a:t>
            </a:r>
          </a:p>
          <a:p>
            <a:pPr>
              <a:buFontTx/>
              <a:buChar char="-"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познакомить детей с различными  нетрадиционными техниками;</a:t>
            </a:r>
          </a:p>
          <a:p>
            <a:pPr>
              <a:buFontTx/>
              <a:buChar char="-"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научить создавать  свой неповторимый образ, в рисунках и аппликациях по нетрадиционному,  используя различные техники;</a:t>
            </a:r>
          </a:p>
          <a:p>
            <a:pPr>
              <a:buFontTx/>
              <a:buChar char="-"/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познакомить дошкольников поближе с нетрадиционными техниками.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7" name="Picture 2" descr="C:\Users\Теремок\YandexDisk\111\img_user_file_5829bfa2a8bdb_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481" name="TextBox 2"/>
          <p:cNvSpPr txBox="1">
            <a:spLocks noChangeArrowheads="1"/>
          </p:cNvSpPr>
          <p:nvPr/>
        </p:nvSpPr>
        <p:spPr bwMode="auto">
          <a:xfrm>
            <a:off x="827088" y="333375"/>
            <a:ext cx="8316912" cy="5478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Методы и приемы:</a:t>
            </a:r>
          </a:p>
          <a:p>
            <a:pPr algn="ctr"/>
            <a:endParaRPr lang="ru-RU" sz="40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создание игровой ситуации;</a:t>
            </a:r>
          </a:p>
          <a:p>
            <a:pPr>
              <a:buFont typeface="Arial"/>
              <a:buChar char="•"/>
            </a:pPr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художественное слово;</a:t>
            </a:r>
          </a:p>
          <a:p>
            <a:pPr>
              <a:buFont typeface="Arial"/>
              <a:buChar char="•"/>
            </a:pPr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эмоциональный настрой;</a:t>
            </a:r>
          </a:p>
          <a:p>
            <a:pPr>
              <a:buFont typeface="Arial"/>
              <a:buChar char="•"/>
            </a:pPr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показ;</a:t>
            </a:r>
          </a:p>
          <a:p>
            <a:pPr>
              <a:buFont typeface="Arial"/>
              <a:buChar char="•"/>
            </a:pPr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сравнение двух техник;</a:t>
            </a:r>
          </a:p>
          <a:p>
            <a:pPr>
              <a:buFont typeface="Arial"/>
              <a:buChar char="•"/>
            </a:pPr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доступность отбираемого материала;</a:t>
            </a:r>
          </a:p>
          <a:p>
            <a:pPr>
              <a:buFont typeface="Arial"/>
              <a:buChar char="•"/>
            </a:pPr>
            <a:r>
              <a:rPr lang="ru-RU" sz="36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индивидуальный подход.</a:t>
            </a:r>
          </a:p>
          <a:p>
            <a:pPr>
              <a:buFont typeface="Arial"/>
              <a:buChar char="•"/>
            </a:pPr>
            <a:endParaRPr lang="ru-RU">
              <a:latin typeface="Lucida Sans Unicode" pitchFamily="34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505" name="Рисунок 5" descr="kartinki-dlya-oformleniya-detskogo-sada-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1506" name="TextBox 6"/>
          <p:cNvSpPr txBox="1">
            <a:spLocks noChangeArrowheads="1"/>
          </p:cNvSpPr>
          <p:nvPr/>
        </p:nvSpPr>
        <p:spPr bwMode="auto">
          <a:xfrm>
            <a:off x="928688" y="1857375"/>
            <a:ext cx="6858000" cy="3632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50"/>
                </a:solidFill>
                <a:latin typeface="Arial Black" pitchFamily="34" charset="0"/>
                <a:cs typeface="Times New Roman" pitchFamily="18" charset="0"/>
              </a:rPr>
              <a:t>Использование нетрадиционных техник:</a:t>
            </a:r>
          </a:p>
          <a:p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способствует снятию детских страхов;</a:t>
            </a:r>
          </a:p>
          <a:p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-развивает уверенность в своих силах;</a:t>
            </a:r>
          </a:p>
          <a:p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-учит детей свободно выражать свой замысел;</a:t>
            </a:r>
          </a:p>
          <a:p>
            <a:pPr>
              <a:buFontTx/>
              <a:buChar char="-"/>
            </a:pPr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побуждает детей к творческим поискам и решениям;</a:t>
            </a:r>
          </a:p>
          <a:p>
            <a:pPr>
              <a:buFontTx/>
              <a:buChar char="-"/>
            </a:pPr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учит детей работать с разнообразным материалом;</a:t>
            </a:r>
          </a:p>
          <a:p>
            <a:pPr>
              <a:buFontTx/>
              <a:buChar char="-"/>
            </a:pPr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-развивает чувство композиции, ритма, колорита, </a:t>
            </a:r>
          </a:p>
          <a:p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цветовосприятия, чувство фактурности и объёмности;</a:t>
            </a:r>
          </a:p>
          <a:p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-развивает  мелкую моторику рук;</a:t>
            </a:r>
          </a:p>
          <a:p>
            <a:pPr>
              <a:buFontTx/>
              <a:buChar char="-"/>
            </a:pPr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развивает творческие способности, воображение и </a:t>
            </a:r>
          </a:p>
          <a:p>
            <a:r>
              <a:rPr lang="ru-RU" sz="21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полет фантазии. 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 descr="C:\Users\Теремок\Desktop\фото\20201125_11114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512" y="188640"/>
            <a:ext cx="3456000" cy="27887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Содержимое 3" descr="20201125_1110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077072"/>
            <a:ext cx="3456000" cy="2620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20201125_1113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260648"/>
            <a:ext cx="3492000" cy="25923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Содержимое 3" descr="20201125_11115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3861048"/>
            <a:ext cx="3456000" cy="2736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0201126_11525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5816" y="1772816"/>
            <a:ext cx="3456000" cy="27472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13"/>
  <p:tag name="AS_OS" val="Unix 5.15.0.1040"/>
  <p:tag name="AS_RELEASE_DATE" val="2021.05.14"/>
  <p:tag name="AS_TITLE" val="Aspose.Slides for .NET Standard 2.0"/>
  <p:tag name="AS_VERSION" val="21.5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Arial"/>
        <a:cs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r="http://schemas.openxmlformats.org/officeDocument/2006/relationships"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r="http://schemas.openxmlformats.org/officeDocument/2006/relationships"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r="http://schemas.openxmlformats.org/officeDocument/2006/relationships"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Template>Concourse</Template>
  <Company>Krokoz™</Company>
  <PresentationFormat>On-screen Show (4:3)</PresentationFormat>
  <Paragraphs>74</Paragraphs>
  <Slides>22</Slides>
  <Notes>0</Notes>
  <TotalTime>917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baseType="lpstr" size="32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Arial Black</vt:lpstr>
      <vt:lpstr>Wingdings</vt:lpstr>
      <vt:lpstr>Открытая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Мастерство с коллегами</vt:lpstr>
      <vt:lpstr>Мои достижения</vt:lpstr>
    </vt:vector>
  </TitlesOfParts>
  <LinksUpToDate>0</LinksUpToDate>
  <SharedDoc>0</SharedDoc>
  <HyperlinksChanged>0</HyperlinksChanged>
  <Application>Aspose.Slides for .NET</Application>
  <AppVersion>21.0500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Теремок</dc:creator>
  <cp:lastModifiedBy>4321</cp:lastModifiedBy>
  <cp:revision>99</cp:revision>
  <dcterms:created xsi:type="dcterms:W3CDTF">2020-11-23T07:35:44Z</dcterms:created>
  <dcterms:modified xsi:type="dcterms:W3CDTF">2023-08-05T07:16:09Z</dcterms:modified>
</cp:coreProperties>
</file>