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77" r:id="rId4"/>
    <p:sldId id="262" r:id="rId5"/>
    <p:sldId id="274" r:id="rId6"/>
    <p:sldId id="275" r:id="rId7"/>
    <p:sldId id="276" r:id="rId8"/>
    <p:sldId id="263" r:id="rId9"/>
    <p:sldId id="264" r:id="rId10"/>
    <p:sldId id="279" r:id="rId11"/>
    <p:sldId id="280" r:id="rId12"/>
    <p:sldId id="281" r:id="rId13"/>
    <p:sldId id="265" r:id="rId14"/>
    <p:sldId id="268" r:id="rId15"/>
    <p:sldId id="269" r:id="rId16"/>
    <p:sldId id="270" r:id="rId17"/>
    <p:sldId id="271" r:id="rId18"/>
    <p:sldId id="272" r:id="rId19"/>
    <p:sldId id="278" r:id="rId20"/>
    <p:sldId id="25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5.png"/><Relationship Id="rId7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microsoft.com/office/2007/relationships/hdphoto" Target="../media/hdphoto3.wdp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:\Рабочий стол\LEGO 2018-2019 гг\схемы\681febfb71bf2f62e2c7be72697a129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143001" y="-1143001"/>
            <a:ext cx="6857999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63689" y="4139052"/>
            <a:ext cx="640871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Виноградова Е.А.</a:t>
            </a:r>
          </a:p>
          <a:p>
            <a:pPr algn="ctr"/>
            <a:endParaRPr lang="ru-RU" sz="20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Москва,2023г</a:t>
            </a:r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988840"/>
            <a:ext cx="79928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endParaRPr lang="ru-RU" sz="2800" b="1" dirty="0">
              <a:solidFill>
                <a:srgbClr val="333399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«Конструирование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средней группе</a:t>
            </a:r>
            <a:r>
              <a:rPr lang="ru-RU" sz="24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28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Фантазируем, творим, конструируем»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i="1" dirty="0">
              <a:solidFill>
                <a:srgbClr val="333399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27674" y="1097178"/>
            <a:ext cx="62646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города Москвы Школа № 1279 «Эврика»</a:t>
            </a:r>
            <a:br>
              <a:rPr lang="ru-RU" alt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№</a:t>
            </a:r>
            <a:r>
              <a:rPr lang="ru-RU" alt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15-Б </a:t>
            </a:r>
            <a:r>
              <a:rPr lang="ru-RU" alt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адресу: ул. </a:t>
            </a:r>
            <a:r>
              <a:rPr lang="ru-RU" altLang="ru-RU" sz="20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Болотниковская</a:t>
            </a:r>
            <a:r>
              <a:rPr lang="ru-RU" alt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36Б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7" y="330058"/>
            <a:ext cx="1368152" cy="1198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1869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602981"/>
              </p:ext>
            </p:extLst>
          </p:nvPr>
        </p:nvGraphicFramePr>
        <p:xfrm>
          <a:off x="508541" y="1052736"/>
          <a:ext cx="8136905" cy="522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752"/>
                <a:gridCol w="2406635"/>
                <a:gridCol w="4721518"/>
              </a:tblGrid>
              <a:tr h="475000">
                <a:tc>
                  <a:txBody>
                    <a:bodyPr/>
                    <a:lstStyle/>
                    <a:p>
                      <a:r>
                        <a:rPr lang="ru-RU" dirty="0" smtClean="0"/>
                        <a:t>№ П/п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Месяц,</a:t>
                      </a:r>
                      <a:r>
                        <a:rPr lang="ru-RU" baseline="0" dirty="0" smtClean="0"/>
                        <a:t> темы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постройки</a:t>
                      </a:r>
                      <a:endParaRPr lang="ru-RU" dirty="0"/>
                    </a:p>
                  </a:txBody>
                  <a:tcPr/>
                </a:tc>
              </a:tr>
              <a:tr h="1005305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Сентябрь </a:t>
                      </a:r>
                    </a:p>
                    <a:p>
                      <a:r>
                        <a:rPr lang="ru-RU" dirty="0" smtClean="0"/>
                        <a:t>«Детский сад, игрушки», «Овощи с огорода»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Высокие разноцветные башни из кубиков</a:t>
                      </a:r>
                    </a:p>
                    <a:p>
                      <a:r>
                        <a:rPr lang="ru-RU" dirty="0" smtClean="0"/>
                        <a:t>Пирамидка из кубиков;</a:t>
                      </a:r>
                    </a:p>
                    <a:p>
                      <a:r>
                        <a:rPr lang="ru-RU" dirty="0" smtClean="0"/>
                        <a:t>Башенка из кубиков и кирпичиков. </a:t>
                      </a:r>
                    </a:p>
                    <a:p>
                      <a:r>
                        <a:rPr lang="ru-RU" dirty="0" smtClean="0"/>
                        <a:t>Заборчик для огорода.</a:t>
                      </a:r>
                      <a:endParaRPr lang="ru-RU" dirty="0"/>
                    </a:p>
                  </a:txBody>
                  <a:tcPr/>
                </a:tc>
              </a:tr>
              <a:tr h="1005305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Октябрь </a:t>
                      </a:r>
                    </a:p>
                    <a:p>
                      <a:r>
                        <a:rPr lang="ru-RU" dirty="0" smtClean="0"/>
                        <a:t>«Фрукты в нашем саду». </a:t>
                      </a:r>
                    </a:p>
                    <a:p>
                      <a:r>
                        <a:rPr lang="ru-RU" dirty="0" smtClean="0"/>
                        <a:t>«Деревья, лес».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Заборчик для сада. </a:t>
                      </a:r>
                    </a:p>
                    <a:p>
                      <a:r>
                        <a:rPr lang="ru-RU" dirty="0" smtClean="0"/>
                        <a:t>Дорожка широкая. </a:t>
                      </a:r>
                    </a:p>
                    <a:p>
                      <a:r>
                        <a:rPr lang="ru-RU" dirty="0" smtClean="0"/>
                        <a:t>Дорожки широкая  и узкая. </a:t>
                      </a:r>
                      <a:endParaRPr lang="ru-RU" dirty="0"/>
                    </a:p>
                  </a:txBody>
                  <a:tcPr/>
                </a:tc>
              </a:tr>
              <a:tr h="112992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Ноябрь </a:t>
                      </a:r>
                    </a:p>
                    <a:p>
                      <a:r>
                        <a:rPr lang="ru-RU" dirty="0" smtClean="0"/>
                        <a:t>«Дикие животные», </a:t>
                      </a:r>
                    </a:p>
                    <a:p>
                      <a:r>
                        <a:rPr lang="ru-RU" dirty="0" smtClean="0"/>
                        <a:t>«Мой город», </a:t>
                      </a:r>
                    </a:p>
                    <a:p>
                      <a:r>
                        <a:rPr lang="ru-RU" dirty="0" smtClean="0"/>
                        <a:t>«Мой дом»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Домик для лисы. </a:t>
                      </a:r>
                    </a:p>
                    <a:p>
                      <a:r>
                        <a:rPr lang="ru-RU" dirty="0" smtClean="0"/>
                        <a:t>Дом с забором. </a:t>
                      </a:r>
                    </a:p>
                    <a:p>
                      <a:r>
                        <a:rPr lang="ru-RU" dirty="0" smtClean="0"/>
                        <a:t>Скамейка. </a:t>
                      </a:r>
                    </a:p>
                    <a:p>
                      <a:r>
                        <a:rPr lang="ru-RU" dirty="0" smtClean="0"/>
                        <a:t>Лесенка.</a:t>
                      </a:r>
                      <a:endParaRPr lang="ru-RU" dirty="0"/>
                    </a:p>
                  </a:txBody>
                  <a:tcPr/>
                </a:tc>
              </a:tr>
              <a:tr h="1143416">
                <a:tc>
                  <a:txBody>
                    <a:bodyPr/>
                    <a:lstStyle/>
                    <a:p>
                      <a:r>
                        <a:rPr lang="ru-RU" dirty="0" smtClean="0"/>
                        <a:t>4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Декабрь </a:t>
                      </a:r>
                    </a:p>
                    <a:p>
                      <a:r>
                        <a:rPr lang="ru-RU" dirty="0" smtClean="0"/>
                        <a:t>«Домашние животные» </a:t>
                      </a:r>
                    </a:p>
                    <a:p>
                      <a:r>
                        <a:rPr lang="ru-RU" dirty="0" smtClean="0"/>
                        <a:t>«Зима»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Забор для кошки с котятами. </a:t>
                      </a:r>
                    </a:p>
                    <a:p>
                      <a:r>
                        <a:rPr lang="ru-RU" dirty="0" smtClean="0"/>
                        <a:t>Загородка для домашних животных </a:t>
                      </a:r>
                    </a:p>
                    <a:p>
                      <a:r>
                        <a:rPr lang="ru-RU" dirty="0" smtClean="0"/>
                        <a:t>Домик для домашних животных. </a:t>
                      </a:r>
                    </a:p>
                    <a:p>
                      <a:r>
                        <a:rPr lang="ru-RU" dirty="0" smtClean="0"/>
                        <a:t>Горки.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62194" y="0"/>
            <a:ext cx="8229600" cy="1143000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3200" b="1" i="1" dirty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  <a:t>Тематическое планирование совместной деятельности по конструированию </a:t>
            </a:r>
            <a:endParaRPr lang="ru-RU" sz="3200" i="1" dirty="0">
              <a:solidFill>
                <a:srgbClr val="333399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63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040490"/>
              </p:ext>
            </p:extLst>
          </p:nvPr>
        </p:nvGraphicFramePr>
        <p:xfrm>
          <a:off x="539553" y="188640"/>
          <a:ext cx="8136903" cy="5068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19"/>
                <a:gridCol w="3384376"/>
                <a:gridCol w="3672408"/>
              </a:tblGrid>
              <a:tr h="888099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  <a:endParaRPr lang="ru-RU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Январь</a:t>
                      </a:r>
                    </a:p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«Зимние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</a:rPr>
                        <a:t> забавы»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Большая и маленькая горка для кукол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888099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Февраль </a:t>
                      </a:r>
                    </a:p>
                    <a:p>
                      <a:r>
                        <a:rPr lang="ru-RU" dirty="0" smtClean="0"/>
                        <a:t>«Транспорт»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Ворота для автобуса и машин; Мост; </a:t>
                      </a:r>
                    </a:p>
                    <a:p>
                      <a:r>
                        <a:rPr lang="ru-RU" dirty="0" smtClean="0"/>
                        <a:t>Мост высокий; </a:t>
                      </a:r>
                    </a:p>
                    <a:p>
                      <a:r>
                        <a:rPr lang="ru-RU" dirty="0" smtClean="0"/>
                        <a:t>Мост с дорожкой. </a:t>
                      </a:r>
                      <a:endParaRPr lang="ru-RU" dirty="0"/>
                    </a:p>
                  </a:txBody>
                  <a:tcPr/>
                </a:tc>
              </a:tr>
              <a:tr h="888099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Март</a:t>
                      </a:r>
                      <a:r>
                        <a:rPr lang="ru-RU" dirty="0" smtClean="0"/>
                        <a:t> </a:t>
                      </a:r>
                    </a:p>
                    <a:p>
                      <a:r>
                        <a:rPr lang="ru-RU" dirty="0" smtClean="0"/>
                        <a:t>«Мебель», </a:t>
                      </a:r>
                    </a:p>
                    <a:p>
                      <a:r>
                        <a:rPr lang="ru-RU" dirty="0" smtClean="0"/>
                        <a:t>«Посуда», </a:t>
                      </a:r>
                    </a:p>
                    <a:p>
                      <a:r>
                        <a:rPr lang="ru-RU" dirty="0" smtClean="0"/>
                        <a:t>«Комнатные растения»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 чём мы сидим и отдыхаем (кровать, диван). </a:t>
                      </a:r>
                    </a:p>
                    <a:p>
                      <a:r>
                        <a:rPr lang="ru-RU" dirty="0" smtClean="0"/>
                        <a:t>Стол и стул, Тумбочка для цветов. </a:t>
                      </a:r>
                      <a:endParaRPr lang="ru-RU" dirty="0"/>
                    </a:p>
                  </a:txBody>
                  <a:tcPr/>
                </a:tc>
              </a:tr>
              <a:tr h="888099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Апрель </a:t>
                      </a:r>
                    </a:p>
                    <a:p>
                      <a:r>
                        <a:rPr lang="ru-RU" dirty="0" smtClean="0"/>
                        <a:t>«Аквариум»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Пруд для рыбок. </a:t>
                      </a:r>
                      <a:endParaRPr lang="ru-RU" dirty="0"/>
                    </a:p>
                  </a:txBody>
                  <a:tcPr/>
                </a:tc>
              </a:tr>
              <a:tr h="888099"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Май</a:t>
                      </a:r>
                      <a:r>
                        <a:rPr lang="ru-RU" dirty="0" smtClean="0"/>
                        <a:t> </a:t>
                      </a:r>
                    </a:p>
                    <a:p>
                      <a:r>
                        <a:rPr lang="ru-RU" dirty="0" smtClean="0"/>
                        <a:t>«Водичка, водичка», </a:t>
                      </a:r>
                    </a:p>
                    <a:p>
                      <a:r>
                        <a:rPr lang="ru-RU" dirty="0" smtClean="0"/>
                        <a:t>«Дорожная безопасность»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Мостик через речку Улица города (дорожки для машин, домики )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4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55" t="16787" r="4973" b="21662"/>
          <a:stretch/>
        </p:blipFill>
        <p:spPr bwMode="auto">
          <a:xfrm>
            <a:off x="9988" y="5417436"/>
            <a:ext cx="4345988" cy="1424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9533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55" t="16787" r="4973" b="21662"/>
          <a:stretch/>
        </p:blipFill>
        <p:spPr bwMode="auto">
          <a:xfrm>
            <a:off x="9988" y="5417436"/>
            <a:ext cx="4345988" cy="1424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297920"/>
              </p:ext>
            </p:extLst>
          </p:nvPr>
        </p:nvGraphicFramePr>
        <p:xfrm>
          <a:off x="971600" y="305081"/>
          <a:ext cx="7416824" cy="5092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8412"/>
                <a:gridCol w="3708412"/>
              </a:tblGrid>
              <a:tr h="809194">
                <a:tc>
                  <a:txBody>
                    <a:bodyPr/>
                    <a:lstStyle/>
                    <a:p>
                      <a:r>
                        <a:rPr lang="ru-RU" dirty="0" smtClean="0"/>
                        <a:t>Взаимодействие с родителями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 </a:t>
                      </a:r>
                      <a:endParaRPr lang="ru-RU" dirty="0"/>
                    </a:p>
                  </a:txBody>
                  <a:tcPr/>
                </a:tc>
              </a:tr>
              <a:tr h="1155991">
                <a:tc>
                  <a:txBody>
                    <a:bodyPr/>
                    <a:lstStyle/>
                    <a:p>
                      <a:r>
                        <a:rPr lang="ru-RU" dirty="0" smtClean="0"/>
                        <a:t>Рекомендации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«Играйте вместе с детьми -это улучшит взаимоотношения». </a:t>
                      </a:r>
                      <a:endParaRPr lang="ru-RU" dirty="0"/>
                    </a:p>
                  </a:txBody>
                  <a:tcPr/>
                </a:tc>
              </a:tr>
              <a:tr h="1155991">
                <a:tc>
                  <a:txBody>
                    <a:bodyPr/>
                    <a:lstStyle/>
                    <a:p>
                      <a:r>
                        <a:rPr lang="ru-RU" dirty="0" smtClean="0"/>
                        <a:t>Папки-передвижки (информационно - методическое обеспечение)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«Детское конструирование что это такое?» </a:t>
                      </a:r>
                      <a:endParaRPr lang="ru-RU" dirty="0"/>
                    </a:p>
                  </a:txBody>
                  <a:tcPr/>
                </a:tc>
              </a:tr>
              <a:tr h="1502789">
                <a:tc>
                  <a:txBody>
                    <a:bodyPr/>
                    <a:lstStyle/>
                    <a:p>
                      <a:r>
                        <a:rPr lang="ru-RU" dirty="0" smtClean="0"/>
                        <a:t>Консультации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«Конструирование: кубики и конструкторы». « Конструирование из строительного материала» </a:t>
                      </a:r>
                      <a:endParaRPr lang="ru-RU" dirty="0"/>
                    </a:p>
                  </a:txBody>
                  <a:tcPr/>
                </a:tc>
              </a:tr>
              <a:tr h="4688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8921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194" y="332656"/>
            <a:ext cx="8229600" cy="1143000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2800" b="1" i="1" dirty="0" smtClean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  <a:t>Уголок </a:t>
            </a:r>
            <a:r>
              <a:rPr lang="ru-RU" sz="2800" b="1" i="1" dirty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  <a:t>конструирования </a:t>
            </a:r>
            <a:br>
              <a:rPr lang="ru-RU" sz="2800" b="1" i="1" dirty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</a:br>
            <a:r>
              <a:rPr lang="ru-RU" sz="2800" b="1" i="1" dirty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  <a:t>в группе младшего дошкольного возраста </a:t>
            </a:r>
            <a:br>
              <a:rPr lang="ru-RU" sz="2800" b="1" i="1" dirty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</a:br>
            <a:r>
              <a:rPr lang="ru-RU" sz="2800" b="1" i="1" dirty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  <a:t>от 3 до 4 лет:</a:t>
            </a:r>
            <a:r>
              <a:rPr lang="ru-RU" sz="2800" i="1" dirty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  <a:t> </a:t>
            </a:r>
          </a:p>
        </p:txBody>
      </p:sp>
      <p:pic>
        <p:nvPicPr>
          <p:cNvPr id="5" name="Picture 4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55" t="16787" r="4973" b="21662"/>
          <a:stretch/>
        </p:blipFill>
        <p:spPr bwMode="auto">
          <a:xfrm>
            <a:off x="0" y="5432400"/>
            <a:ext cx="4350856" cy="14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Воспитатель\Downloads\image-17-05-22-13-57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698310"/>
            <a:ext cx="4824536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Воспитатель\Downloads\image-17-05-22-13-59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4770" y="2708920"/>
            <a:ext cx="3142462" cy="332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5986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55" t="16787" r="4973" b="21662"/>
          <a:stretch/>
        </p:blipFill>
        <p:spPr bwMode="auto">
          <a:xfrm>
            <a:off x="0" y="5432400"/>
            <a:ext cx="4350856" cy="14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331640" y="404664"/>
            <a:ext cx="6912768" cy="436910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3200" b="1" i="1" dirty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  <a:t>Мягкий блочный конструктор</a:t>
            </a: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524" b="98810" l="0" r="100000">
                        <a14:foregroundMark x1="28274" y1="70238" x2="64583" y2="60714"/>
                        <a14:foregroundMark x1="72619" y1="75000" x2="31548" y2="78869"/>
                        <a14:foregroundMark x1="29167" y1="54762" x2="57738" y2="64286"/>
                        <a14:foregroundMark x1="44643" y1="76786" x2="67262" y2="47917"/>
                        <a14:foregroundMark x1="60714" y1="54464" x2="23214" y2="54167"/>
                        <a14:foregroundMark x1="67262" y1="53274" x2="68452" y2="58333"/>
                        <a14:foregroundMark x1="65179" y1="71131" x2="48810" y2="74405"/>
                        <a14:foregroundMark x1="64583" y1="79464" x2="48810" y2="78869"/>
                        <a14:foregroundMark x1="35714" y1="69643" x2="29464" y2="46429"/>
                        <a14:foregroundMark x1="24107" y1="71429" x2="39583" y2="51488"/>
                        <a14:foregroundMark x1="82440" y1="38393" x2="86607" y2="51190"/>
                        <a14:foregroundMark x1="69940" y1="63393" x2="58631" y2="482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308472"/>
            <a:ext cx="2664296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Воспитатель\Downloads\image-17-05-22-13-29-2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7336" y="1052736"/>
            <a:ext cx="4293096" cy="368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Воспитатель\Downloads\image-17-05-22-13-29-1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2952328" cy="368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4582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55" t="16787" r="4973" b="21662"/>
          <a:stretch/>
        </p:blipFill>
        <p:spPr bwMode="auto">
          <a:xfrm>
            <a:off x="0" y="5432400"/>
            <a:ext cx="4350856" cy="14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776864" cy="436910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3200" b="1" i="1" dirty="0" smtClean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  <a:t>Магнитный конструктор</a:t>
            </a:r>
            <a:endParaRPr lang="ru-RU" sz="3200" b="1" i="1" dirty="0">
              <a:solidFill>
                <a:srgbClr val="333399"/>
              </a:solidFill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12" name="Picture 1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3368" y1="29762" x2="12596" y2="42560"/>
                        <a14:foregroundMark x1="5656" y1="43452" x2="6170" y2="51190"/>
                        <a14:foregroundMark x1="8226" y1="64583" x2="17224" y2="62798"/>
                        <a14:foregroundMark x1="3342" y1="55655" x2="4113" y2="65774"/>
                        <a14:foregroundMark x1="53728" y1="81250" x2="60411" y2="80060"/>
                        <a14:foregroundMark x1="88689" y1="57440" x2="93830" y2="79167"/>
                        <a14:foregroundMark x1="83290" y1="76190" x2="83033" y2="678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732240" y="4923796"/>
            <a:ext cx="2016224" cy="1944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Воспитатель\Downloads\image-17-05-22-13-29-6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6994" y="1196752"/>
            <a:ext cx="397770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Воспитатель\Downloads\image-17-05-22-13-29-3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487" y="1196752"/>
            <a:ext cx="3612433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59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55" t="16787" r="4973" b="21662"/>
          <a:stretch/>
        </p:blipFill>
        <p:spPr bwMode="auto">
          <a:xfrm>
            <a:off x="0" y="5432400"/>
            <a:ext cx="4350856" cy="14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9988" y="404664"/>
            <a:ext cx="9134012" cy="576064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3200" b="1" i="1" dirty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  <a:t>Набор строительных деталей </a:t>
            </a:r>
            <a:br>
              <a:rPr lang="ru-RU" sz="3200" b="1" i="1" dirty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</a:br>
            <a:r>
              <a:rPr lang="ru-RU" sz="3200" b="1" i="1" dirty="0" smtClean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  <a:t>«</a:t>
            </a:r>
            <a:r>
              <a:rPr lang="ru-RU" sz="3200" b="1" i="1" dirty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  <a:t>Строим сами»</a:t>
            </a: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5399037"/>
            <a:ext cx="1944216" cy="1409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Воспитатель\Downloads\image-17-05-22-13-29-4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0236" y="1484784"/>
            <a:ext cx="3240360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Воспитатель\Downloads\image-17-05-22-13-29-5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3685523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5693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55" t="16787" r="4973" b="21662"/>
          <a:stretch/>
        </p:blipFill>
        <p:spPr bwMode="auto">
          <a:xfrm>
            <a:off x="0" y="5432400"/>
            <a:ext cx="4350856" cy="14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9988" y="404664"/>
            <a:ext cx="9134012" cy="576064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3200" b="1" i="1" dirty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  <a:t>Конструктор </a:t>
            </a:r>
            <a:r>
              <a:rPr lang="ru-RU" sz="3200" b="1" i="1" dirty="0" err="1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  <a:t>Лего</a:t>
            </a:r>
            <a:r>
              <a:rPr lang="ru-RU" sz="3200" b="1" i="1" dirty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  <a:t> «</a:t>
            </a:r>
            <a:r>
              <a:rPr lang="ru-RU" sz="3200" b="1" i="1" dirty="0" err="1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  <a:t>Самоделкин</a:t>
            </a:r>
            <a:r>
              <a:rPr lang="ru-RU" sz="3200" b="1" i="1" dirty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  <a:t>. Строитель»</a:t>
            </a:r>
          </a:p>
        </p:txBody>
      </p:sp>
      <p:pic>
        <p:nvPicPr>
          <p:cNvPr id="6146" name="Picture 2" descr="C:\Users\NNIKIVANN\Desktop\small-6783-1-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30" b="89914" l="0" r="100000">
                        <a14:foregroundMark x1="87266" y1="32682" x2="86250" y2="636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914502"/>
            <a:ext cx="2463319" cy="246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Воспитатель\Downloads\image-17-05-22-13-47-1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7205" y="1412776"/>
            <a:ext cx="3883438" cy="221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Воспитатель\Downloads\image-17-05-22-13-47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84" y="1412775"/>
            <a:ext cx="4350856" cy="221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Воспитатель\Downloads\image-17-05-22-13-48.jpe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6463" y="3789040"/>
            <a:ext cx="3181061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3315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300133"/>
            <a:ext cx="32924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rgbClr val="333399"/>
                </a:solidFill>
                <a:latin typeface="Arial" charset="0"/>
                <a:cs typeface="Arial" charset="0"/>
              </a:rPr>
              <a:t>Мозаика «</a:t>
            </a:r>
            <a:r>
              <a:rPr lang="ru-RU" sz="2800" b="1" i="1" dirty="0" err="1">
                <a:solidFill>
                  <a:srgbClr val="333399"/>
                </a:solidFill>
                <a:latin typeface="Arial" charset="0"/>
                <a:cs typeface="Arial" charset="0"/>
              </a:rPr>
              <a:t>Stellar</a:t>
            </a:r>
            <a:r>
              <a:rPr lang="ru-RU" sz="2800" b="1" i="1" dirty="0">
                <a:solidFill>
                  <a:srgbClr val="333399"/>
                </a:solidFill>
                <a:latin typeface="Arial" charset="0"/>
                <a:cs typeface="Arial" charset="0"/>
              </a:rPr>
              <a:t>»</a:t>
            </a:r>
          </a:p>
        </p:txBody>
      </p:sp>
      <p:sp>
        <p:nvSpPr>
          <p:cNvPr id="9" name="Rectangle 19"/>
          <p:cNvSpPr>
            <a:spLocks noChangeArrowheads="1"/>
          </p:cNvSpPr>
          <p:nvPr/>
        </p:nvSpPr>
        <p:spPr bwMode="auto">
          <a:xfrm>
            <a:off x="4451112" y="300133"/>
            <a:ext cx="431239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Мозаика - </a:t>
            </a:r>
            <a:r>
              <a:rPr kumimoji="0" lang="ru-RU" sz="28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пазлы</a:t>
            </a: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 «Орион»</a:t>
            </a:r>
          </a:p>
        </p:txBody>
      </p:sp>
      <p:pic>
        <p:nvPicPr>
          <p:cNvPr id="10" name="Picture 1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6048" y="5067550"/>
            <a:ext cx="2355823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4977438"/>
            <a:ext cx="1373187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 descr="C:\Users\NNIKIVANN\Desktop\0-02-05-68209ac9e76c860093eec73b78fed4a2d9c30c09380e209423589c57cbd65a88_a9da95c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035" y="1628800"/>
            <a:ext cx="4128000" cy="3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NNIKIVANN\Desktop\0-02-0a-768602d874c472005243a5048e087b8f4e33082ac042273db404a87f01367e7f_facb0fe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960" y="1628800"/>
            <a:ext cx="4128000" cy="3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391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80112" y="5674559"/>
            <a:ext cx="3563888" cy="1002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06973" y="364166"/>
            <a:ext cx="8340042" cy="52171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100" b="1" i="1" dirty="0" smtClean="0">
              <a:solidFill>
                <a:srgbClr val="FF0000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ru-RU" sz="2400" b="1" i="1" dirty="0">
                <a:solidFill>
                  <a:srgbClr val="333399"/>
                </a:solidFill>
                <a:latin typeface="Arial" pitchFamily="34" charset="0"/>
                <a:ea typeface="+mn-ea"/>
                <a:cs typeface="Arial" pitchFamily="34" charset="0"/>
              </a:rPr>
              <a:t>Выводы по реализации Проекта по конструированию  </a:t>
            </a:r>
            <a:endParaRPr lang="ru-RU" sz="2400" b="1" i="1" dirty="0" smtClean="0">
              <a:solidFill>
                <a:srgbClr val="333399"/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endParaRPr lang="ru-RU" sz="700" b="1" i="1" dirty="0">
              <a:solidFill>
                <a:srgbClr val="333399"/>
              </a:solidFill>
              <a:latin typeface="+mn-lt"/>
              <a:ea typeface="+mn-ea"/>
              <a:cs typeface="Arial" pitchFamily="34" charset="0"/>
            </a:endParaRPr>
          </a:p>
          <a:p>
            <a:pPr algn="l"/>
            <a:r>
              <a:rPr lang="ru-RU" sz="1800" b="1" i="1" dirty="0" smtClean="0">
                <a:solidFill>
                  <a:srgbClr val="333399"/>
                </a:solidFill>
                <a:latin typeface="+mn-lt"/>
                <a:ea typeface="+mn-ea"/>
                <a:cs typeface="Arial" charset="0"/>
              </a:rPr>
              <a:t>• </a:t>
            </a:r>
            <a:r>
              <a:rPr lang="ru-RU" sz="1800" b="1" i="1" dirty="0">
                <a:solidFill>
                  <a:srgbClr val="333399"/>
                </a:solidFill>
                <a:latin typeface="+mn-lt"/>
                <a:ea typeface="+mn-ea"/>
                <a:cs typeface="Arial" charset="0"/>
              </a:rPr>
              <a:t>Полученные в ходе совместной игровой  деятельности  знания и умения малыши переносят в самостоятельную деятельность.  </a:t>
            </a:r>
            <a:endParaRPr lang="ru-RU" sz="1800" b="1" i="1" dirty="0" smtClean="0">
              <a:solidFill>
                <a:srgbClr val="333399"/>
              </a:solidFill>
              <a:latin typeface="+mn-lt"/>
              <a:ea typeface="+mn-ea"/>
              <a:cs typeface="Arial" charset="0"/>
            </a:endParaRPr>
          </a:p>
          <a:p>
            <a:pPr algn="l"/>
            <a:endParaRPr lang="ru-RU" sz="500" b="1" i="1" dirty="0" smtClean="0">
              <a:solidFill>
                <a:srgbClr val="333399"/>
              </a:solidFill>
              <a:latin typeface="+mn-lt"/>
              <a:ea typeface="+mn-ea"/>
              <a:cs typeface="Arial" charset="0"/>
            </a:endParaRPr>
          </a:p>
          <a:p>
            <a:pPr algn="l"/>
            <a:r>
              <a:rPr lang="ru-RU" sz="1800" b="1" i="1" dirty="0" smtClean="0">
                <a:solidFill>
                  <a:srgbClr val="333399"/>
                </a:solidFill>
                <a:latin typeface="+mn-lt"/>
                <a:ea typeface="+mn-ea"/>
                <a:cs typeface="Arial" charset="0"/>
              </a:rPr>
              <a:t>• </a:t>
            </a:r>
            <a:r>
              <a:rPr lang="ru-RU" sz="1800" b="1" i="1" dirty="0">
                <a:solidFill>
                  <a:srgbClr val="333399"/>
                </a:solidFill>
                <a:latin typeface="+mn-lt"/>
                <a:ea typeface="+mn-ea"/>
                <a:cs typeface="Arial" charset="0"/>
              </a:rPr>
              <a:t>В  младшей группе дети играют со знакомыми им деталями. Очень важно, чтобы взрослый принимал непосредственное участие в играх детей. Для это я использовала такие приемы как: напоминание о том, что мы строили ранее, как играли с постройками и игрушками, предлагала детям повторить или изменить постройку, сделанную мной. В игре дети одну и ту же постройку совершенствуют, перестраивают, дополняют различными деталями на протяжении многих дней.  При обыгрывании постройки я подсказывала детям возможные действия или показывала, как это сделать. Следила за тем, чтобы дети аккуратно обращались со строительным материалом, а по окончании игр убирали его на постоянное место. Необходимо замечать удачные постройки, получившиеся у ребенка случайно, привлекать к ним внимание других детей, хвалить малыша за самостоятельность и активность. В ходе игр детей со строительным материалом нужно поддерживать между малышами добрые взаимоотношения: учить не мешать друг другу, делиться игрушками, отзываться на просьбу сверстника. </a:t>
            </a:r>
            <a:endParaRPr lang="ru-RU" sz="1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31814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800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80112" y="5674559"/>
            <a:ext cx="3563888" cy="1002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91953" y="260649"/>
            <a:ext cx="8284503" cy="28083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i="1" dirty="0">
                <a:solidFill>
                  <a:srgbClr val="FF0000"/>
                </a:solidFill>
                <a:latin typeface="+mn-lt"/>
                <a:ea typeface="+mn-ea"/>
                <a:cs typeface="Arial" charset="0"/>
              </a:rPr>
              <a:t>« </a:t>
            </a:r>
            <a:r>
              <a:rPr lang="ru-RU" sz="3200" b="1" i="1" dirty="0" smtClean="0">
                <a:solidFill>
                  <a:srgbClr val="FF0000"/>
                </a:solidFill>
                <a:latin typeface="+mn-lt"/>
                <a:ea typeface="+mn-ea"/>
                <a:cs typeface="Arial" charset="0"/>
              </a:rPr>
              <a:t>Ребёнок </a:t>
            </a:r>
            <a:r>
              <a:rPr lang="ru-RU" sz="3200" b="1" i="1" dirty="0">
                <a:solidFill>
                  <a:srgbClr val="FF0000"/>
                </a:solidFill>
                <a:latin typeface="+mn-lt"/>
                <a:ea typeface="+mn-ea"/>
                <a:cs typeface="Arial" charset="0"/>
              </a:rPr>
              <a:t>– </a:t>
            </a:r>
            <a:r>
              <a:rPr lang="ru-RU" sz="3200" b="1" i="1" dirty="0" smtClean="0">
                <a:solidFill>
                  <a:srgbClr val="FF0000"/>
                </a:solidFill>
                <a:latin typeface="+mn-lt"/>
                <a:ea typeface="+mn-ea"/>
                <a:cs typeface="Arial" charset="0"/>
              </a:rPr>
              <a:t>прирождённый </a:t>
            </a:r>
            <a:r>
              <a:rPr lang="ru-RU" sz="3200" b="1" i="1" dirty="0">
                <a:solidFill>
                  <a:srgbClr val="FF0000"/>
                </a:solidFill>
                <a:latin typeface="+mn-lt"/>
                <a:ea typeface="+mn-ea"/>
                <a:cs typeface="Arial" charset="0"/>
              </a:rPr>
              <a:t>конструктор,                                                          </a:t>
            </a:r>
            <a:r>
              <a:rPr lang="ru-RU" sz="3200" b="1" i="1" dirty="0" smtClean="0">
                <a:solidFill>
                  <a:srgbClr val="FF0000"/>
                </a:solidFill>
                <a:latin typeface="+mn-lt"/>
                <a:ea typeface="+mn-ea"/>
                <a:cs typeface="Arial" charset="0"/>
              </a:rPr>
              <a:t> изобретатель </a:t>
            </a:r>
            <a:r>
              <a:rPr lang="ru-RU" sz="3200" b="1" i="1" dirty="0">
                <a:solidFill>
                  <a:srgbClr val="FF0000"/>
                </a:solidFill>
                <a:latin typeface="+mn-lt"/>
                <a:ea typeface="+mn-ea"/>
                <a:cs typeface="Arial" charset="0"/>
              </a:rPr>
              <a:t>и исследователь.»                                                                                               </a:t>
            </a:r>
            <a:r>
              <a:rPr lang="ru-RU" sz="3200" b="1" i="1" dirty="0" smtClean="0">
                <a:solidFill>
                  <a:srgbClr val="FF0000"/>
                </a:solidFill>
                <a:latin typeface="+mn-lt"/>
                <a:ea typeface="+mn-ea"/>
                <a:cs typeface="Arial" charset="0"/>
              </a:rPr>
              <a:t>          Л.В</a:t>
            </a:r>
            <a:r>
              <a:rPr lang="ru-RU" sz="3200" b="1" i="1" dirty="0">
                <a:solidFill>
                  <a:srgbClr val="FF0000"/>
                </a:solidFill>
                <a:latin typeface="+mn-lt"/>
                <a:ea typeface="+mn-ea"/>
                <a:cs typeface="Arial" charset="0"/>
              </a:rPr>
              <a:t>. </a:t>
            </a:r>
            <a:r>
              <a:rPr lang="ru-RU" sz="3200" b="1" i="1" dirty="0" err="1">
                <a:solidFill>
                  <a:srgbClr val="FF0000"/>
                </a:solidFill>
                <a:latin typeface="+mn-lt"/>
                <a:ea typeface="+mn-ea"/>
                <a:cs typeface="Arial" charset="0"/>
              </a:rPr>
              <a:t>Куцакова</a:t>
            </a:r>
            <a:r>
              <a:rPr lang="ru-RU" sz="3200" b="1" i="1" dirty="0">
                <a:solidFill>
                  <a:srgbClr val="FF0000"/>
                </a:solidFill>
                <a:latin typeface="+mn-lt"/>
                <a:ea typeface="+mn-ea"/>
                <a:cs typeface="Arial" charset="0"/>
              </a:rPr>
              <a:t> </a:t>
            </a:r>
            <a:endParaRPr lang="ru-RU" sz="3200" b="1" i="1" dirty="0" smtClean="0">
              <a:solidFill>
                <a:srgbClr val="FF0000"/>
              </a:solidFill>
              <a:latin typeface="+mn-lt"/>
              <a:ea typeface="+mn-ea"/>
              <a:cs typeface="Arial" charset="0"/>
            </a:endParaRPr>
          </a:p>
          <a:p>
            <a:endParaRPr lang="ru-RU" sz="1100" b="1" i="1" dirty="0" smtClean="0">
              <a:solidFill>
                <a:srgbClr val="FF0000"/>
              </a:solidFill>
              <a:latin typeface="Arial" charset="0"/>
              <a:ea typeface="+mn-ea"/>
              <a:cs typeface="Arial" charset="0"/>
            </a:endParaRPr>
          </a:p>
          <a:p>
            <a:endParaRPr lang="ru-RU" sz="3600" b="1" i="1" dirty="0" smtClean="0">
              <a:solidFill>
                <a:srgbClr val="333399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1953" y="3134112"/>
            <a:ext cx="838842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Проблема:</a:t>
            </a:r>
          </a:p>
          <a:p>
            <a:pPr lvl="0" algn="ctr"/>
            <a:r>
              <a:rPr lang="ru-RU" sz="2000" b="1" i="1" dirty="0">
                <a:solidFill>
                  <a:srgbClr val="333399"/>
                </a:solidFill>
                <a:cs typeface="Arial" charset="0"/>
              </a:rPr>
              <a:t>У большинства дошкольников конструктивные навыки развиты слабо. Строительный материал зачастую не замечают, а увидев, или используют в игре не по назначению, или же беспорядочно нагромождают одни детали на другие до тех пор, пока такое сооружение не развалится.</a:t>
            </a:r>
            <a:endParaRPr lang="ru-RU" sz="105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883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55" t="16787" r="4973" b="21662"/>
          <a:stretch/>
        </p:blipFill>
        <p:spPr bwMode="auto">
          <a:xfrm>
            <a:off x="2915816" y="0"/>
            <a:ext cx="6511637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259632" y="2504180"/>
            <a:ext cx="704231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i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Спасибо за внимание!</a:t>
            </a:r>
            <a:endParaRPr lang="ru-RU" sz="4800" b="1" i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pic>
        <p:nvPicPr>
          <p:cNvPr id="1026" name="Picture 2" descr="C:\Users\Воспитатель\Downloads\image-17-05-22-13-29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469139"/>
            <a:ext cx="4941168" cy="310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605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80112" y="5674559"/>
            <a:ext cx="3563888" cy="1002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24446" y="620688"/>
            <a:ext cx="7797552" cy="52171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100" b="1" i="1" dirty="0" smtClean="0">
              <a:solidFill>
                <a:srgbClr val="FF0000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ru-RU" sz="1800" b="1" i="1" dirty="0">
                <a:solidFill>
                  <a:srgbClr val="333399"/>
                </a:solidFill>
                <a:latin typeface="+mn-lt"/>
                <a:ea typeface="+mn-ea"/>
                <a:cs typeface="Arial" charset="0"/>
              </a:rPr>
              <a:t>Конструктивная деятельность очень важна для гармоничного развития дошкольника.  Детское конструирование способствует развитию сенсорных способностей ребят.. Она совершенствует мелкую моторику — движения рук становятся быстрыми и ловкими. Развивает фантазию, изобретательность, учит малышей мыслить, рассуждать, удовлетворяет их познавательную активность. Создание построек и поделок формирует у </a:t>
            </a:r>
            <a:r>
              <a:rPr lang="ru-RU" sz="1800" b="1" i="1" dirty="0" smtClean="0">
                <a:solidFill>
                  <a:srgbClr val="333399"/>
                </a:solidFill>
                <a:latin typeface="+mn-lt"/>
                <a:ea typeface="+mn-ea"/>
                <a:cs typeface="Arial" charset="0"/>
              </a:rPr>
              <a:t>ребёнка </a:t>
            </a:r>
            <a:r>
              <a:rPr lang="ru-RU" sz="1800" b="1" i="1" dirty="0">
                <a:solidFill>
                  <a:srgbClr val="333399"/>
                </a:solidFill>
                <a:latin typeface="+mn-lt"/>
                <a:ea typeface="+mn-ea"/>
                <a:cs typeface="Arial" charset="0"/>
              </a:rPr>
              <a:t>самостоятельность, стремление к достижению цели, креативность, воспитывает эстетические чувства.  В процессе конструирования малыш получает важный опыт исследовательского поведения.  Во второй младшей группе эта деятельность по-прежнему тесно связана с игрой: на построенный стульчик </a:t>
            </a:r>
            <a:r>
              <a:rPr lang="ru-RU" sz="1800" b="1" i="1" dirty="0" smtClean="0">
                <a:solidFill>
                  <a:srgbClr val="333399"/>
                </a:solidFill>
                <a:latin typeface="+mn-lt"/>
                <a:ea typeface="+mn-ea"/>
                <a:cs typeface="Arial" charset="0"/>
              </a:rPr>
              <a:t>ребёнок </a:t>
            </a:r>
            <a:r>
              <a:rPr lang="ru-RU" sz="1800" b="1" i="1" dirty="0">
                <a:solidFill>
                  <a:srgbClr val="333399"/>
                </a:solidFill>
                <a:latin typeface="+mn-lt"/>
                <a:ea typeface="+mn-ea"/>
                <a:cs typeface="Arial" charset="0"/>
              </a:rPr>
              <a:t>сажает куклу, сложенная из бумаги бабочка порхает вместе с ним по комнате. Однако сам процесс создания построек и поделок уже более сложен, предполагает предварительное обдумывание и большее разнообразие материала. </a:t>
            </a:r>
            <a:endParaRPr lang="ru-RU" sz="1000" dirty="0">
              <a:latin typeface="+mn-lt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2194" y="49188"/>
            <a:ext cx="8229600" cy="1143000"/>
          </a:xfrm>
        </p:spPr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3200" b="1" i="1" dirty="0" smtClean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  <a:t>Актуальность:</a:t>
            </a:r>
            <a:endParaRPr lang="ru-RU" sz="3200" i="1" dirty="0">
              <a:solidFill>
                <a:srgbClr val="333399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152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55" t="16787" r="4973" b="21662"/>
          <a:stretch/>
        </p:blipFill>
        <p:spPr bwMode="auto">
          <a:xfrm>
            <a:off x="-180528" y="4707841"/>
            <a:ext cx="6511637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286000" y="3105835"/>
            <a:ext cx="4572000" cy="5386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100" b="1" i="1" dirty="0">
                <a:solidFill>
                  <a:srgbClr val="333399"/>
                </a:solidFill>
                <a:latin typeface="Arial" charset="0"/>
                <a:cs typeface="Arial" charset="0"/>
              </a:rPr>
              <a:t/>
            </a:r>
            <a:br>
              <a:rPr lang="ru-RU" sz="1100" b="1" i="1" dirty="0">
                <a:solidFill>
                  <a:srgbClr val="333399"/>
                </a:solidFill>
                <a:latin typeface="Arial" charset="0"/>
                <a:cs typeface="Arial" charset="0"/>
              </a:rPr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260648"/>
            <a:ext cx="83636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333399"/>
                </a:solidFill>
                <a:latin typeface="Arial" charset="0"/>
                <a:cs typeface="Arial" charset="0"/>
              </a:rPr>
              <a:t>Цель </a:t>
            </a:r>
            <a:r>
              <a:rPr lang="ru-RU" sz="2400" b="1" i="1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проекта</a:t>
            </a:r>
            <a:r>
              <a:rPr lang="ru-RU" sz="2000" b="1" i="1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: </a:t>
            </a:r>
            <a:r>
              <a:rPr lang="ru-RU" b="1" i="1" dirty="0">
                <a:solidFill>
                  <a:srgbClr val="333399"/>
                </a:solidFill>
                <a:cs typeface="Arial" charset="0"/>
              </a:rPr>
              <a:t>формирование у детей  младшего дошкольного возраста конструктивно-модельных способностей.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79532" y="1196752"/>
            <a:ext cx="8363668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333399"/>
                </a:solidFill>
                <a:latin typeface="Arial" charset="0"/>
                <a:cs typeface="Arial" charset="0"/>
              </a:rPr>
              <a:t>Задачи проекта:  </a:t>
            </a:r>
            <a:endParaRPr lang="ru-RU" sz="2400" b="1" i="1" dirty="0" smtClean="0">
              <a:solidFill>
                <a:srgbClr val="333399"/>
              </a:solidFill>
              <a:latin typeface="Arial" charset="0"/>
              <a:cs typeface="Arial" charset="0"/>
            </a:endParaRPr>
          </a:p>
          <a:p>
            <a:r>
              <a:rPr lang="ru-RU" b="1" i="1" dirty="0" smtClean="0">
                <a:solidFill>
                  <a:srgbClr val="333399"/>
                </a:solidFill>
                <a:cs typeface="Arial" charset="0"/>
              </a:rPr>
              <a:t>• </a:t>
            </a:r>
            <a:r>
              <a:rPr lang="ru-RU" b="1" i="1" dirty="0">
                <a:solidFill>
                  <a:srgbClr val="333399"/>
                </a:solidFill>
                <a:cs typeface="Arial" charset="0"/>
              </a:rPr>
              <a:t>Развивать  познавательный  интерес детей младшего  дошкольного возраста к конструированию. </a:t>
            </a:r>
            <a:endParaRPr lang="ru-RU" b="1" i="1" dirty="0" smtClean="0">
              <a:solidFill>
                <a:srgbClr val="333399"/>
              </a:solidFill>
              <a:cs typeface="Arial" charset="0"/>
            </a:endParaRPr>
          </a:p>
          <a:p>
            <a:r>
              <a:rPr lang="ru-RU" b="1" i="1" dirty="0" smtClean="0">
                <a:solidFill>
                  <a:srgbClr val="333399"/>
                </a:solidFill>
                <a:cs typeface="Arial" charset="0"/>
              </a:rPr>
              <a:t>• </a:t>
            </a:r>
            <a:r>
              <a:rPr lang="ru-RU" b="1" i="1" dirty="0">
                <a:solidFill>
                  <a:srgbClr val="333399"/>
                </a:solidFill>
                <a:cs typeface="Arial" charset="0"/>
              </a:rPr>
              <a:t>Формировать  умения  и навыки  конструирования, приобретение  первого опыта при решении конструкторских задач, знакомство с конструкторами. </a:t>
            </a:r>
            <a:endParaRPr lang="ru-RU" b="1" i="1" dirty="0" smtClean="0">
              <a:solidFill>
                <a:srgbClr val="333399"/>
              </a:solidFill>
              <a:cs typeface="Arial" charset="0"/>
            </a:endParaRPr>
          </a:p>
          <a:p>
            <a:r>
              <a:rPr lang="ru-RU" b="1" i="1" dirty="0" smtClean="0">
                <a:solidFill>
                  <a:srgbClr val="333399"/>
                </a:solidFill>
                <a:cs typeface="Arial" charset="0"/>
              </a:rPr>
              <a:t>• </a:t>
            </a:r>
            <a:r>
              <a:rPr lang="ru-RU" b="1" i="1" dirty="0">
                <a:solidFill>
                  <a:srgbClr val="333399"/>
                </a:solidFill>
                <a:cs typeface="Arial" charset="0"/>
              </a:rPr>
              <a:t>Развивать  творческую  активность, самостоятельность в принятии оптимальных решений в различных ситуациях, развивать  внимание, оперативную  память , воображение мышление. Развивать  мелкую  моторику  и координацию  движений рук у детей  младшего дошкольного возраста. </a:t>
            </a:r>
          </a:p>
          <a:p>
            <a:r>
              <a:rPr lang="ru-RU" b="1" i="1" dirty="0">
                <a:solidFill>
                  <a:srgbClr val="333399"/>
                </a:solidFill>
                <a:cs typeface="Arial" charset="0"/>
              </a:rPr>
              <a:t>• Воспитывать  ответственность , дисциплину, коммуникативные  способности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217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55" t="16787" r="4973" b="21662"/>
          <a:stretch/>
        </p:blipFill>
        <p:spPr bwMode="auto">
          <a:xfrm>
            <a:off x="-180528" y="4707841"/>
            <a:ext cx="6511637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286000" y="3105835"/>
            <a:ext cx="4572000" cy="5386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100" b="1" i="1" dirty="0">
                <a:solidFill>
                  <a:srgbClr val="333399"/>
                </a:solidFill>
                <a:latin typeface="Arial" charset="0"/>
                <a:cs typeface="Arial" charset="0"/>
              </a:rPr>
              <a:t/>
            </a:r>
            <a:br>
              <a:rPr lang="ru-RU" sz="1100" b="1" i="1" dirty="0">
                <a:solidFill>
                  <a:srgbClr val="333399"/>
                </a:solidFill>
                <a:latin typeface="Arial" charset="0"/>
                <a:cs typeface="Arial" charset="0"/>
              </a:rPr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260648"/>
            <a:ext cx="83636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95157" y="836712"/>
            <a:ext cx="8363668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Методы </a:t>
            </a:r>
            <a:r>
              <a:rPr lang="ru-RU" sz="2800" b="1" i="1" dirty="0">
                <a:solidFill>
                  <a:srgbClr val="333399"/>
                </a:solidFill>
                <a:latin typeface="Arial" charset="0"/>
                <a:cs typeface="Arial" charset="0"/>
              </a:rPr>
              <a:t>и приемы работы</a:t>
            </a:r>
            <a:r>
              <a:rPr lang="ru-RU" sz="2800" b="1" i="1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:</a:t>
            </a:r>
          </a:p>
          <a:p>
            <a:pPr algn="ctr"/>
            <a:r>
              <a:rPr lang="ru-RU" sz="2400" b="1" i="1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 </a:t>
            </a:r>
          </a:p>
          <a:p>
            <a:r>
              <a:rPr lang="ru-RU" sz="2000" b="1" i="1" dirty="0" smtClean="0">
                <a:solidFill>
                  <a:srgbClr val="333399"/>
                </a:solidFill>
                <a:cs typeface="Arial" charset="0"/>
              </a:rPr>
              <a:t>• </a:t>
            </a:r>
            <a:r>
              <a:rPr lang="ru-RU" sz="2000" b="1" i="1" dirty="0">
                <a:solidFill>
                  <a:srgbClr val="333399"/>
                </a:solidFill>
                <a:cs typeface="Arial" charset="0"/>
              </a:rPr>
              <a:t>наблюдение; </a:t>
            </a:r>
            <a:endParaRPr lang="ru-RU" sz="2000" b="1" i="1" dirty="0" smtClean="0">
              <a:solidFill>
                <a:srgbClr val="333399"/>
              </a:solidFill>
              <a:cs typeface="Arial" charset="0"/>
            </a:endParaRPr>
          </a:p>
          <a:p>
            <a:r>
              <a:rPr lang="ru-RU" sz="2000" b="1" i="1" dirty="0" smtClean="0">
                <a:solidFill>
                  <a:srgbClr val="333399"/>
                </a:solidFill>
                <a:cs typeface="Arial" charset="0"/>
              </a:rPr>
              <a:t>• </a:t>
            </a:r>
            <a:r>
              <a:rPr lang="ru-RU" sz="2000" b="1" i="1" dirty="0">
                <a:solidFill>
                  <a:srgbClr val="333399"/>
                </a:solidFill>
                <a:cs typeface="Arial" charset="0"/>
              </a:rPr>
              <a:t>показ и анализ образца; </a:t>
            </a:r>
            <a:endParaRPr lang="ru-RU" sz="2000" b="1" i="1" dirty="0" smtClean="0">
              <a:solidFill>
                <a:srgbClr val="333399"/>
              </a:solidFill>
              <a:cs typeface="Arial" charset="0"/>
            </a:endParaRPr>
          </a:p>
          <a:p>
            <a:r>
              <a:rPr lang="ru-RU" sz="2000" b="1" i="1" dirty="0" smtClean="0">
                <a:solidFill>
                  <a:srgbClr val="333399"/>
                </a:solidFill>
                <a:cs typeface="Arial" charset="0"/>
              </a:rPr>
              <a:t>• </a:t>
            </a:r>
            <a:r>
              <a:rPr lang="ru-RU" sz="2000" b="1" i="1" dirty="0">
                <a:solidFill>
                  <a:srgbClr val="333399"/>
                </a:solidFill>
                <a:cs typeface="Arial" charset="0"/>
              </a:rPr>
              <a:t>объяснение последовательности и способов выполнения постройки</a:t>
            </a:r>
            <a:r>
              <a:rPr lang="ru-RU" sz="2000" b="1" i="1" dirty="0" smtClean="0">
                <a:solidFill>
                  <a:srgbClr val="333399"/>
                </a:solidFill>
                <a:cs typeface="Arial" charset="0"/>
              </a:rPr>
              <a:t>;</a:t>
            </a:r>
          </a:p>
          <a:p>
            <a:r>
              <a:rPr lang="ru-RU" sz="2000" b="1" i="1" dirty="0" smtClean="0">
                <a:solidFill>
                  <a:srgbClr val="333399"/>
                </a:solidFill>
                <a:cs typeface="Arial" charset="0"/>
              </a:rPr>
              <a:t>• </a:t>
            </a:r>
            <a:r>
              <a:rPr lang="ru-RU" sz="2000" b="1" i="1" dirty="0">
                <a:solidFill>
                  <a:srgbClr val="333399"/>
                </a:solidFill>
                <a:cs typeface="Arial" charset="0"/>
              </a:rPr>
              <a:t>пояснения, вопросы; </a:t>
            </a:r>
            <a:endParaRPr lang="ru-RU" sz="2000" b="1" i="1" dirty="0" smtClean="0">
              <a:solidFill>
                <a:srgbClr val="333399"/>
              </a:solidFill>
              <a:cs typeface="Arial" charset="0"/>
            </a:endParaRPr>
          </a:p>
          <a:p>
            <a:r>
              <a:rPr lang="ru-RU" sz="2000" b="1" i="1" dirty="0" smtClean="0">
                <a:solidFill>
                  <a:srgbClr val="333399"/>
                </a:solidFill>
                <a:cs typeface="Arial" charset="0"/>
              </a:rPr>
              <a:t>• </a:t>
            </a:r>
            <a:r>
              <a:rPr lang="ru-RU" sz="2000" b="1" i="1" dirty="0">
                <a:solidFill>
                  <a:srgbClr val="333399"/>
                </a:solidFill>
                <a:cs typeface="Arial" charset="0"/>
              </a:rPr>
              <a:t>художественное слово; </a:t>
            </a:r>
            <a:endParaRPr lang="ru-RU" sz="2000" b="1" i="1" dirty="0" smtClean="0">
              <a:solidFill>
                <a:srgbClr val="333399"/>
              </a:solidFill>
              <a:cs typeface="Arial" charset="0"/>
            </a:endParaRPr>
          </a:p>
          <a:p>
            <a:r>
              <a:rPr lang="ru-RU" sz="2000" b="1" i="1" dirty="0" smtClean="0">
                <a:solidFill>
                  <a:srgbClr val="333399"/>
                </a:solidFill>
                <a:cs typeface="Arial" charset="0"/>
              </a:rPr>
              <a:t>• </a:t>
            </a:r>
            <a:r>
              <a:rPr lang="ru-RU" sz="2000" b="1" i="1" dirty="0">
                <a:solidFill>
                  <a:srgbClr val="333399"/>
                </a:solidFill>
                <a:cs typeface="Arial" charset="0"/>
              </a:rPr>
              <a:t>игровые приемы</a:t>
            </a:r>
            <a:r>
              <a:rPr lang="ru-RU" sz="2000" b="1" i="1" dirty="0" smtClean="0">
                <a:solidFill>
                  <a:srgbClr val="333399"/>
                </a:solidFill>
                <a:cs typeface="Arial" charset="0"/>
              </a:rPr>
              <a:t>;</a:t>
            </a:r>
          </a:p>
          <a:p>
            <a:r>
              <a:rPr lang="ru-RU" sz="2000" b="1" i="1" dirty="0" smtClean="0">
                <a:solidFill>
                  <a:srgbClr val="333399"/>
                </a:solidFill>
                <a:cs typeface="Arial" charset="0"/>
              </a:rPr>
              <a:t>• </a:t>
            </a:r>
            <a:r>
              <a:rPr lang="ru-RU" sz="2000" b="1" i="1" dirty="0">
                <a:solidFill>
                  <a:srgbClr val="333399"/>
                </a:solidFill>
                <a:cs typeface="Arial" charset="0"/>
              </a:rPr>
              <a:t>обыгрывание созданных построек; </a:t>
            </a:r>
            <a:endParaRPr lang="ru-RU" sz="2000" b="1" i="1" dirty="0" smtClean="0">
              <a:solidFill>
                <a:srgbClr val="333399"/>
              </a:solidFill>
              <a:cs typeface="Arial" charset="0"/>
            </a:endParaRPr>
          </a:p>
          <a:p>
            <a:r>
              <a:rPr lang="ru-RU" sz="2000" b="1" i="1" dirty="0" smtClean="0">
                <a:solidFill>
                  <a:srgbClr val="333399"/>
                </a:solidFill>
                <a:cs typeface="Arial" charset="0"/>
              </a:rPr>
              <a:t>• </a:t>
            </a:r>
            <a:r>
              <a:rPr lang="ru-RU" sz="2000" b="1" i="1" dirty="0">
                <a:solidFill>
                  <a:srgbClr val="333399"/>
                </a:solidFill>
                <a:cs typeface="Arial" charset="0"/>
              </a:rPr>
              <a:t>анализ и оценка процесса работы.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396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55" t="16787" r="4973" b="21662"/>
          <a:stretch/>
        </p:blipFill>
        <p:spPr bwMode="auto">
          <a:xfrm>
            <a:off x="-180528" y="4707841"/>
            <a:ext cx="6511637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286000" y="3105835"/>
            <a:ext cx="4572000" cy="5386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100" b="1" i="1" dirty="0">
                <a:solidFill>
                  <a:srgbClr val="333399"/>
                </a:solidFill>
                <a:latin typeface="Arial" charset="0"/>
                <a:cs typeface="Arial" charset="0"/>
              </a:rPr>
              <a:t/>
            </a:r>
            <a:br>
              <a:rPr lang="ru-RU" sz="1100" b="1" i="1" dirty="0">
                <a:solidFill>
                  <a:srgbClr val="333399"/>
                </a:solidFill>
                <a:latin typeface="Arial" charset="0"/>
                <a:cs typeface="Arial" charset="0"/>
              </a:rPr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260648"/>
            <a:ext cx="83636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95157" y="445314"/>
            <a:ext cx="83636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333399"/>
                </a:solidFill>
                <a:latin typeface="Arial" charset="0"/>
                <a:cs typeface="Arial" charset="0"/>
              </a:rPr>
              <a:t>Формы организации: </a:t>
            </a:r>
            <a:endParaRPr lang="ru-RU" sz="2800" b="1" i="1" dirty="0" smtClean="0">
              <a:solidFill>
                <a:srgbClr val="333399"/>
              </a:solidFill>
              <a:latin typeface="Arial" charset="0"/>
              <a:cs typeface="Arial" charset="0"/>
            </a:endParaRPr>
          </a:p>
          <a:p>
            <a:r>
              <a:rPr lang="ru-RU" sz="2400" b="1" i="1" dirty="0" smtClean="0">
                <a:solidFill>
                  <a:srgbClr val="333399"/>
                </a:solidFill>
                <a:cs typeface="Arial" charset="0"/>
              </a:rPr>
              <a:t>• </a:t>
            </a:r>
            <a:r>
              <a:rPr lang="ru-RU" sz="2400" b="1" i="1" dirty="0">
                <a:solidFill>
                  <a:srgbClr val="333399"/>
                </a:solidFill>
                <a:cs typeface="Arial" charset="0"/>
              </a:rPr>
              <a:t>Создание игровых ситуаций ; </a:t>
            </a:r>
            <a:endParaRPr lang="ru-RU" sz="2400" b="1" i="1" dirty="0" smtClean="0">
              <a:solidFill>
                <a:srgbClr val="333399"/>
              </a:solidFill>
              <a:cs typeface="Arial" charset="0"/>
            </a:endParaRPr>
          </a:p>
          <a:p>
            <a:r>
              <a:rPr lang="ru-RU" sz="2400" b="1" i="1" dirty="0" smtClean="0">
                <a:solidFill>
                  <a:srgbClr val="333399"/>
                </a:solidFill>
                <a:cs typeface="Arial" charset="0"/>
              </a:rPr>
              <a:t>• </a:t>
            </a:r>
            <a:r>
              <a:rPr lang="ru-RU" sz="2400" b="1" i="1" dirty="0">
                <a:solidFill>
                  <a:srgbClr val="333399"/>
                </a:solidFill>
                <a:cs typeface="Arial" charset="0"/>
              </a:rPr>
              <a:t>Проведение игр; </a:t>
            </a:r>
            <a:endParaRPr lang="ru-RU" sz="2400" b="1" i="1" dirty="0" smtClean="0">
              <a:solidFill>
                <a:srgbClr val="333399"/>
              </a:solidFill>
              <a:cs typeface="Arial" charset="0"/>
            </a:endParaRPr>
          </a:p>
          <a:p>
            <a:r>
              <a:rPr lang="ru-RU" sz="2400" b="1" i="1" dirty="0" smtClean="0">
                <a:solidFill>
                  <a:srgbClr val="333399"/>
                </a:solidFill>
                <a:cs typeface="Arial" charset="0"/>
              </a:rPr>
              <a:t>• </a:t>
            </a:r>
            <a:r>
              <a:rPr lang="ru-RU" sz="2400" b="1" i="1" dirty="0">
                <a:solidFill>
                  <a:srgbClr val="333399"/>
                </a:solidFill>
                <a:cs typeface="Arial" charset="0"/>
              </a:rPr>
              <a:t>индивидуальная работа с ребенком; </a:t>
            </a:r>
            <a:endParaRPr lang="ru-RU" sz="2400" b="1" i="1" dirty="0" smtClean="0">
              <a:solidFill>
                <a:srgbClr val="333399"/>
              </a:solidFill>
              <a:cs typeface="Arial" charset="0"/>
            </a:endParaRPr>
          </a:p>
          <a:p>
            <a:r>
              <a:rPr lang="ru-RU" sz="2400" b="1" i="1" dirty="0" smtClean="0">
                <a:solidFill>
                  <a:srgbClr val="333399"/>
                </a:solidFill>
                <a:cs typeface="Arial" charset="0"/>
              </a:rPr>
              <a:t>• </a:t>
            </a:r>
            <a:r>
              <a:rPr lang="ru-RU" sz="2400" b="1" i="1" dirty="0">
                <a:solidFill>
                  <a:srgbClr val="333399"/>
                </a:solidFill>
                <a:cs typeface="Arial" charset="0"/>
              </a:rPr>
              <a:t>коллективные работы; </a:t>
            </a:r>
            <a:endParaRPr lang="ru-RU" sz="2400" b="1" i="1" dirty="0" smtClean="0">
              <a:solidFill>
                <a:srgbClr val="333399"/>
              </a:solidFill>
              <a:cs typeface="Arial" charset="0"/>
            </a:endParaRPr>
          </a:p>
          <a:p>
            <a:r>
              <a:rPr lang="ru-RU" sz="2400" b="1" i="1" dirty="0" smtClean="0">
                <a:solidFill>
                  <a:srgbClr val="333399"/>
                </a:solidFill>
                <a:cs typeface="Arial" charset="0"/>
              </a:rPr>
              <a:t>• </a:t>
            </a:r>
            <a:r>
              <a:rPr lang="ru-RU" sz="2400" b="1" i="1" dirty="0">
                <a:solidFill>
                  <a:srgbClr val="333399"/>
                </a:solidFill>
                <a:cs typeface="Arial" charset="0"/>
              </a:rPr>
              <a:t>тематические занятия. </a:t>
            </a:r>
          </a:p>
          <a:p>
            <a:pPr algn="ctr"/>
            <a:r>
              <a:rPr lang="ru-RU" sz="2400" b="1" i="1" dirty="0">
                <a:solidFill>
                  <a:srgbClr val="333399"/>
                </a:solidFill>
                <a:latin typeface="Arial" charset="0"/>
                <a:cs typeface="Arial" charset="0"/>
              </a:rPr>
              <a:t> </a:t>
            </a:r>
            <a:r>
              <a:rPr lang="ru-RU" sz="2400" b="1" i="1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 </a:t>
            </a:r>
            <a:endParaRPr lang="ru-RU" sz="2400" b="1" i="1" dirty="0">
              <a:solidFill>
                <a:srgbClr val="333399"/>
              </a:solidFill>
              <a:latin typeface="Arial" charset="0"/>
              <a:cs typeface="Arial" charset="0"/>
            </a:endParaRPr>
          </a:p>
          <a:p>
            <a:r>
              <a:rPr lang="ru-RU" sz="2800" b="1" i="1" dirty="0">
                <a:solidFill>
                  <a:srgbClr val="333399"/>
                </a:solidFill>
                <a:latin typeface="Arial" charset="0"/>
                <a:cs typeface="Arial" charset="0"/>
              </a:rPr>
              <a:t>Участники проекта: </a:t>
            </a:r>
            <a:r>
              <a:rPr lang="ru-RU" sz="2400" b="1" i="1" dirty="0">
                <a:solidFill>
                  <a:srgbClr val="333399"/>
                </a:solidFill>
                <a:cs typeface="Arial" charset="0"/>
              </a:rPr>
              <a:t>дети   младшей группы, воспитатели, родители. </a:t>
            </a:r>
            <a:endParaRPr lang="ru-RU" sz="2400" b="1" i="1" dirty="0" smtClean="0">
              <a:solidFill>
                <a:srgbClr val="333399"/>
              </a:solidFill>
              <a:cs typeface="Arial" charset="0"/>
            </a:endParaRPr>
          </a:p>
          <a:p>
            <a:r>
              <a:rPr lang="ru-RU" sz="2800" b="1" i="1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Вид </a:t>
            </a:r>
            <a:r>
              <a:rPr lang="ru-RU" sz="2800" b="1" i="1" dirty="0">
                <a:solidFill>
                  <a:srgbClr val="333399"/>
                </a:solidFill>
                <a:latin typeface="Arial" charset="0"/>
                <a:cs typeface="Arial" charset="0"/>
              </a:rPr>
              <a:t>проекта: </a:t>
            </a:r>
            <a:r>
              <a:rPr lang="ru-RU" sz="2400" b="1" i="1" dirty="0">
                <a:solidFill>
                  <a:srgbClr val="333399"/>
                </a:solidFill>
                <a:cs typeface="Arial" charset="0"/>
              </a:rPr>
              <a:t>информационно- творческий        </a:t>
            </a:r>
            <a:endParaRPr lang="ru-RU" sz="2400" b="1" i="1" dirty="0" smtClean="0">
              <a:solidFill>
                <a:srgbClr val="333399"/>
              </a:solidFill>
              <a:cs typeface="Arial" charset="0"/>
            </a:endParaRPr>
          </a:p>
          <a:p>
            <a:r>
              <a:rPr lang="ru-RU" sz="2800" b="1" i="1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Тип </a:t>
            </a:r>
            <a:r>
              <a:rPr lang="ru-RU" sz="2800" b="1" i="1" dirty="0">
                <a:solidFill>
                  <a:srgbClr val="333399"/>
                </a:solidFill>
                <a:latin typeface="Arial" charset="0"/>
                <a:cs typeface="Arial" charset="0"/>
              </a:rPr>
              <a:t>проекта: </a:t>
            </a:r>
            <a:r>
              <a:rPr lang="ru-RU" sz="2400" b="1" i="1" dirty="0" smtClean="0">
                <a:solidFill>
                  <a:srgbClr val="333399"/>
                </a:solidFill>
                <a:cs typeface="Arial" charset="0"/>
              </a:rPr>
              <a:t>долгосрочный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3438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55" t="16787" r="4973" b="21662"/>
          <a:stretch/>
        </p:blipFill>
        <p:spPr bwMode="auto">
          <a:xfrm>
            <a:off x="-180528" y="4707841"/>
            <a:ext cx="6511637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286000" y="3105835"/>
            <a:ext cx="4572000" cy="5386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100" b="1" i="1" dirty="0">
                <a:solidFill>
                  <a:srgbClr val="333399"/>
                </a:solidFill>
                <a:latin typeface="Arial" charset="0"/>
                <a:cs typeface="Arial" charset="0"/>
              </a:rPr>
              <a:t/>
            </a:r>
            <a:br>
              <a:rPr lang="ru-RU" sz="1100" b="1" i="1" dirty="0">
                <a:solidFill>
                  <a:srgbClr val="333399"/>
                </a:solidFill>
                <a:latin typeface="Arial" charset="0"/>
                <a:cs typeface="Arial" charset="0"/>
              </a:rPr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260648"/>
            <a:ext cx="83636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95157" y="260648"/>
            <a:ext cx="8363668" cy="460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333399"/>
                </a:solidFill>
                <a:latin typeface="Arial" charset="0"/>
                <a:cs typeface="Arial" charset="0"/>
              </a:rPr>
              <a:t>Ожидаемые результаты</a:t>
            </a:r>
            <a:r>
              <a:rPr lang="ru-RU" sz="2800" b="1" i="1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:</a:t>
            </a:r>
          </a:p>
          <a:p>
            <a:pPr algn="ctr"/>
            <a:endParaRPr lang="ru-RU" sz="1200" b="1" i="1" dirty="0" smtClean="0">
              <a:solidFill>
                <a:srgbClr val="333399"/>
              </a:solidFill>
              <a:latin typeface="Arial" charset="0"/>
              <a:cs typeface="Arial" charset="0"/>
            </a:endParaRPr>
          </a:p>
          <a:p>
            <a:r>
              <a:rPr lang="ru-RU" sz="2300" b="1" i="1" dirty="0" smtClean="0">
                <a:solidFill>
                  <a:srgbClr val="333399"/>
                </a:solidFill>
                <a:cs typeface="Arial" charset="0"/>
              </a:rPr>
              <a:t>• </a:t>
            </a:r>
            <a:r>
              <a:rPr lang="ru-RU" sz="2300" b="1" i="1" dirty="0">
                <a:solidFill>
                  <a:srgbClr val="333399"/>
                </a:solidFill>
                <a:cs typeface="Arial" charset="0"/>
              </a:rPr>
              <a:t>Ребенок проявит  инициативу и самостоятельность в разных видах деятельности – игре, общении, конструировании; будет  способен выбирать участников по совместной деятельности. </a:t>
            </a:r>
            <a:endParaRPr lang="ru-RU" sz="2300" b="1" i="1" dirty="0" smtClean="0">
              <a:solidFill>
                <a:srgbClr val="333399"/>
              </a:solidFill>
              <a:cs typeface="Arial" charset="0"/>
            </a:endParaRPr>
          </a:p>
          <a:p>
            <a:r>
              <a:rPr lang="ru-RU" sz="2300" b="1" i="1" dirty="0" smtClean="0">
                <a:solidFill>
                  <a:srgbClr val="333399"/>
                </a:solidFill>
                <a:cs typeface="Arial" charset="0"/>
              </a:rPr>
              <a:t>• </a:t>
            </a:r>
            <a:r>
              <a:rPr lang="ru-RU" sz="2300" b="1" i="1" dirty="0">
                <a:solidFill>
                  <a:srgbClr val="333399"/>
                </a:solidFill>
                <a:cs typeface="Arial" charset="0"/>
              </a:rPr>
              <a:t>У ребенка будет  развита крупная и мелкая моторики; сможет контролировать свои движения и управлять ими. </a:t>
            </a:r>
            <a:endParaRPr lang="ru-RU" sz="2300" b="1" i="1" dirty="0" smtClean="0">
              <a:solidFill>
                <a:srgbClr val="333399"/>
              </a:solidFill>
              <a:cs typeface="Arial" charset="0"/>
            </a:endParaRPr>
          </a:p>
          <a:p>
            <a:r>
              <a:rPr lang="ru-RU" sz="2300" b="1" i="1" dirty="0" smtClean="0">
                <a:solidFill>
                  <a:srgbClr val="333399"/>
                </a:solidFill>
                <a:cs typeface="Arial" charset="0"/>
              </a:rPr>
              <a:t>• </a:t>
            </a:r>
            <a:r>
              <a:rPr lang="ru-RU" sz="2300" b="1" i="1" dirty="0">
                <a:solidFill>
                  <a:srgbClr val="333399"/>
                </a:solidFill>
                <a:cs typeface="Arial" charset="0"/>
              </a:rPr>
              <a:t>У ребенка будет  сформирован устойчивый интерес к конструкторской деятельности, желание экспериментировать. </a:t>
            </a:r>
            <a:endParaRPr lang="ru-RU" sz="2300" b="1" i="1" dirty="0" smtClean="0">
              <a:solidFill>
                <a:srgbClr val="333399"/>
              </a:solidFill>
              <a:cs typeface="Arial" charset="0"/>
            </a:endParaRPr>
          </a:p>
          <a:p>
            <a:r>
              <a:rPr lang="ru-RU" sz="2300" b="1" i="1" dirty="0" smtClean="0">
                <a:solidFill>
                  <a:srgbClr val="333399"/>
                </a:solidFill>
                <a:cs typeface="Arial" charset="0"/>
              </a:rPr>
              <a:t>• </a:t>
            </a:r>
            <a:r>
              <a:rPr lang="ru-RU" sz="2300" b="1" i="1" dirty="0">
                <a:solidFill>
                  <a:srgbClr val="333399"/>
                </a:solidFill>
                <a:cs typeface="Arial" charset="0"/>
              </a:rPr>
              <a:t>Ребенок овладеет приемами индивидуального и совместного конструирования. </a:t>
            </a:r>
            <a:endParaRPr lang="ru-RU" sz="2300" dirty="0"/>
          </a:p>
        </p:txBody>
      </p:sp>
    </p:spTree>
    <p:extLst>
      <p:ext uri="{BB962C8B-B14F-4D97-AF65-F5344CB8AC3E}">
        <p14:creationId xmlns:p14="http://schemas.microsoft.com/office/powerpoint/2010/main" val="318327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3600" b="1" i="1" dirty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  <a:t>Типы конструктивных занятий </a:t>
            </a:r>
            <a:br>
              <a:rPr lang="ru-RU" sz="3600" b="1" i="1" dirty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</a:br>
            <a:r>
              <a:rPr lang="ru-RU" sz="3600" b="1" i="1" dirty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  <a:t>в разных возрастных группах </a:t>
            </a:r>
            <a:r>
              <a:rPr lang="ru-RU" sz="3600" b="1" i="1" dirty="0" smtClean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  <a:t>ДОУ</a:t>
            </a:r>
            <a:r>
              <a:rPr lang="ru-RU" sz="2000" b="1" i="1" dirty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ru-RU" sz="2000" b="1" i="1" dirty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</a:br>
            <a:endParaRPr lang="ru-RU" dirty="0"/>
          </a:p>
        </p:txBody>
      </p:sp>
      <p:pic>
        <p:nvPicPr>
          <p:cNvPr id="5" name="Picture 4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55" t="16787" r="4973" b="21662"/>
          <a:stretch/>
        </p:blipFill>
        <p:spPr bwMode="auto">
          <a:xfrm>
            <a:off x="9988" y="5417436"/>
            <a:ext cx="4345988" cy="1424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899592" y="1155011"/>
            <a:ext cx="7704856" cy="4255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>
                <a:solidFill>
                  <a:srgbClr val="333399"/>
                </a:solidFill>
                <a:cs typeface="Arial" charset="0"/>
              </a:rPr>
              <a:t>1. По образцу и показу воспитателя. Проводится с младшего дошкольного возраста.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500" b="1" i="1" dirty="0">
              <a:solidFill>
                <a:srgbClr val="333399"/>
              </a:solidFill>
              <a:cs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>
                <a:solidFill>
                  <a:srgbClr val="333399"/>
                </a:solidFill>
                <a:cs typeface="Arial" charset="0"/>
              </a:rPr>
              <a:t>2. По образцу без показа. Проводится со среднего дошкольного возраста.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500" b="1" i="1" dirty="0">
              <a:solidFill>
                <a:srgbClr val="333399"/>
              </a:solidFill>
              <a:cs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>
                <a:solidFill>
                  <a:srgbClr val="333399"/>
                </a:solidFill>
                <a:cs typeface="Arial" charset="0"/>
              </a:rPr>
              <a:t>3. По чертежу или рисунку. Проводится со старшего дошкольного  возраста. Занятия основаны на наглядном моделировании. Сначала детей учат составлять схемы построек,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>
                <a:solidFill>
                  <a:srgbClr val="333399"/>
                </a:solidFill>
                <a:cs typeface="Arial" charset="0"/>
              </a:rPr>
              <a:t>а затем наоборот делать постройки по схемам.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500" b="1" i="1" dirty="0">
              <a:solidFill>
                <a:srgbClr val="333399"/>
              </a:solidFill>
              <a:cs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>
                <a:solidFill>
                  <a:srgbClr val="333399"/>
                </a:solidFill>
                <a:cs typeface="Arial" charset="0"/>
              </a:rPr>
              <a:t>4. По условиям. Вводится со среднего дошкольного возраста. Педагог не дает образца,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>
                <a:solidFill>
                  <a:srgbClr val="333399"/>
                </a:solidFill>
                <a:cs typeface="Arial" charset="0"/>
              </a:rPr>
              <a:t>а объясняет детям условия, которым постройка или поделка должны соответствовать.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500" b="1" i="1" dirty="0">
              <a:solidFill>
                <a:srgbClr val="333399"/>
              </a:solidFill>
              <a:cs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>
                <a:solidFill>
                  <a:srgbClr val="333399"/>
                </a:solidFill>
                <a:cs typeface="Arial" charset="0"/>
              </a:rPr>
              <a:t>5. По предложенной теме. Вводится со среднего дошкольного возраста.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>
                <a:solidFill>
                  <a:srgbClr val="333399"/>
                </a:solidFill>
                <a:cs typeface="Arial" charset="0"/>
              </a:rPr>
              <a:t>Педагог дает лишь тему. Например, постройте городскую улицу.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500" b="1" i="1" dirty="0">
              <a:solidFill>
                <a:srgbClr val="333399"/>
              </a:solidFill>
              <a:cs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>
                <a:solidFill>
                  <a:srgbClr val="333399"/>
                </a:solidFill>
                <a:cs typeface="Arial" charset="0"/>
              </a:rPr>
              <a:t>6. По собственному замыслу. Вводится с конца среднего дошкольного возраста.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>
                <a:solidFill>
                  <a:srgbClr val="333399"/>
                </a:solidFill>
                <a:cs typeface="Arial" charset="0"/>
              </a:rPr>
              <a:t>Дети сами определяют тематику конструирования.</a:t>
            </a:r>
          </a:p>
        </p:txBody>
      </p:sp>
    </p:spTree>
    <p:extLst>
      <p:ext uri="{BB962C8B-B14F-4D97-AF65-F5344CB8AC3E}">
        <p14:creationId xmlns:p14="http://schemas.microsoft.com/office/powerpoint/2010/main" val="366001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3200" b="1" i="1" dirty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  <a:t>Виды конструирования </a:t>
            </a:r>
            <a:br>
              <a:rPr lang="ru-RU" sz="3200" b="1" i="1" dirty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</a:br>
            <a:r>
              <a:rPr lang="ru-RU" sz="3200" b="1" i="1" dirty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  <a:t>в зависимости от материала:</a:t>
            </a:r>
            <a:r>
              <a:rPr lang="ru-RU" sz="3200" i="1" dirty="0">
                <a:solidFill>
                  <a:srgbClr val="333399"/>
                </a:solidFill>
                <a:latin typeface="Arial" charset="0"/>
                <a:ea typeface="+mn-ea"/>
                <a:cs typeface="Arial" charset="0"/>
              </a:rPr>
              <a:t>  </a:t>
            </a:r>
          </a:p>
        </p:txBody>
      </p:sp>
      <p:pic>
        <p:nvPicPr>
          <p:cNvPr id="5" name="Picture 4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55" t="16787" r="4973" b="21662"/>
          <a:stretch/>
        </p:blipFill>
        <p:spPr bwMode="auto">
          <a:xfrm>
            <a:off x="-180528" y="4707841"/>
            <a:ext cx="6511637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857081" y="1465233"/>
            <a:ext cx="7704856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b="1" dirty="0">
                <a:solidFill>
                  <a:srgbClr val="333399"/>
                </a:solidFill>
                <a:cs typeface="Arial" charset="0"/>
              </a:rPr>
              <a:t>конструирование из строительных материалов;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333399"/>
                </a:solidFill>
                <a:cs typeface="Arial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b="1" dirty="0">
                <a:solidFill>
                  <a:srgbClr val="333399"/>
                </a:solidFill>
                <a:cs typeface="Arial" charset="0"/>
              </a:rPr>
              <a:t>конструирование из конструкторов;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2400" b="1" dirty="0">
              <a:solidFill>
                <a:srgbClr val="333399"/>
              </a:solidFill>
              <a:cs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b="1" dirty="0">
                <a:solidFill>
                  <a:srgbClr val="333399"/>
                </a:solidFill>
                <a:cs typeface="Arial" charset="0"/>
              </a:rPr>
              <a:t>конструирование из бумаги;</a:t>
            </a:r>
            <a:endParaRPr lang="ru-RU" sz="2400" dirty="0">
              <a:solidFill>
                <a:srgbClr val="333399"/>
              </a:solidFill>
              <a:cs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2400" b="1" dirty="0">
              <a:solidFill>
                <a:srgbClr val="333399"/>
              </a:solidFill>
              <a:cs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b="1" dirty="0">
                <a:solidFill>
                  <a:srgbClr val="333399"/>
                </a:solidFill>
                <a:cs typeface="Arial" charset="0"/>
              </a:rPr>
              <a:t>конструирование из природного материала;</a:t>
            </a:r>
            <a:endParaRPr lang="ru-RU" sz="2400" dirty="0">
              <a:solidFill>
                <a:srgbClr val="333399"/>
              </a:solidFill>
              <a:cs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2400" b="1" dirty="0">
              <a:solidFill>
                <a:srgbClr val="333399"/>
              </a:solidFill>
              <a:cs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b="1" dirty="0">
                <a:solidFill>
                  <a:srgbClr val="333399"/>
                </a:solidFill>
                <a:cs typeface="Arial" charset="0"/>
              </a:rPr>
              <a:t>конструирование из бросового материала.</a:t>
            </a:r>
          </a:p>
        </p:txBody>
      </p:sp>
    </p:spTree>
    <p:extLst>
      <p:ext uri="{BB962C8B-B14F-4D97-AF65-F5344CB8AC3E}">
        <p14:creationId xmlns:p14="http://schemas.microsoft.com/office/powerpoint/2010/main" val="252366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983</Words>
  <Application>Microsoft Office PowerPoint</Application>
  <PresentationFormat>Экран (4:3)</PresentationFormat>
  <Paragraphs>164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Актуальность:</vt:lpstr>
      <vt:lpstr>Презентация PowerPoint</vt:lpstr>
      <vt:lpstr>Презентация PowerPoint</vt:lpstr>
      <vt:lpstr>Презентация PowerPoint</vt:lpstr>
      <vt:lpstr>Презентация PowerPoint</vt:lpstr>
      <vt:lpstr>Типы конструктивных занятий  в разных возрастных группах ДОУ </vt:lpstr>
      <vt:lpstr>Виды конструирования  в зависимости от материала:  </vt:lpstr>
      <vt:lpstr>Тематическое планирование совместной деятельности по конструированию </vt:lpstr>
      <vt:lpstr>Презентация PowerPoint</vt:lpstr>
      <vt:lpstr>Презентация PowerPoint</vt:lpstr>
      <vt:lpstr>Уголок конструирования  в группе младшего дошкольного возраста  от 3 до 4 лет: </vt:lpstr>
      <vt:lpstr>Мягкий блочный конструктор</vt:lpstr>
      <vt:lpstr>Магнитный конструктор</vt:lpstr>
      <vt:lpstr>Набор строительных деталей  «Строим сами»</vt:lpstr>
      <vt:lpstr>Конструктор Лего «Самоделкин. Строитель»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презентации</dc:title>
  <dc:creator>user</dc:creator>
  <cp:lastModifiedBy>Эмма Аракелян</cp:lastModifiedBy>
  <cp:revision>42</cp:revision>
  <dcterms:created xsi:type="dcterms:W3CDTF">2019-06-26T04:58:30Z</dcterms:created>
  <dcterms:modified xsi:type="dcterms:W3CDTF">2023-08-08T20:34:50Z</dcterms:modified>
</cp:coreProperties>
</file>