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FC7170-0CC2-49F2-85B2-7D03681CE28F}" type="datetimeFigureOut">
              <a:rPr lang="ru-RU" smtClean="0"/>
              <a:pPr/>
              <a:t>23.12.2020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781519-DF67-4E47-812B-FFE3F513A4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44;&#1086;&#1082;&#1091;&#1084;&#1077;&#1085;&#1090;&#1099;\&#1044;&#1086;&#1082;&#1059;&#1084;&#1077;&#1085;&#1090;&#1099;\&#1052;&#1054;&#1025;\&#1076;&#1083;&#1103;%20&#1091;&#1095;&#1077;&#1073;&#1099;\5%20&#1082;&#1091;&#1088;&#1089;\&#1055;&#1086;&#1083;&#1091;&#1095;&#1080;&#1083;&#1072;\&#1048;&#1085;&#1090;&#1077;&#1075;&#1088;&#1072;&#1094;&#1080;&#1103;%20&#1083;&#1080;&#1090;&#1077;&#1088;&#1072;&#1090;&#1091;&#1088;&#1099;%20&#1074;%20&#1076;&#1088;&#1091;&#1075;&#1080;&#1093;%20&#1074;&#1080;&#1076;&#1072;&#1093;%20&#1080;&#1089;&#1082;&#1091;&#1089;&#1089;&#1090;&#1074;&#1072;\&#1089;&#1077;&#1088;&#1075;&#1077;&#1080;-&#1083;&#1077;&#1084;&#1077;&#1096;&#1077;&#1074;-&#1089;&#1088;&#1077;&#1076;&#1100;-&#1096;&#1091;&#1084;&#1085;&#1086;&#1075;&#1086;-&#1073;&#1072;&#1083;&#1072;.mp3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1214422"/>
            <a:ext cx="7358114" cy="3500462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Природа и любовь </a:t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в лирике </a:t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А. К. Толстого. </a:t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Романсы </a:t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на стихи поэта.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4786322"/>
            <a:ext cx="7272366" cy="1395410"/>
          </a:xfrm>
        </p:spPr>
        <p:txBody>
          <a:bodyPr>
            <a:normAutofit fontScale="85000" lnSpcReduction="20000"/>
          </a:bodyPr>
          <a:lstStyle/>
          <a:p>
            <a:r>
              <a:rPr lang="ru-RU" sz="2800" dirty="0" smtClean="0">
                <a:solidFill>
                  <a:schemeClr val="bg2"/>
                </a:solidFill>
                <a:latin typeface="Merriweather" pitchFamily="18" charset="-52"/>
                <a:ea typeface="Merriweather" pitchFamily="18" charset="-52"/>
              </a:rPr>
              <a:t>Подготовила: </a:t>
            </a:r>
            <a:r>
              <a:rPr lang="ru-RU" sz="2800" dirty="0" err="1" smtClean="0">
                <a:solidFill>
                  <a:schemeClr val="bg2"/>
                </a:solidFill>
                <a:latin typeface="Merriweather" pitchFamily="18" charset="-52"/>
                <a:ea typeface="Merriweather" pitchFamily="18" charset="-52"/>
              </a:rPr>
              <a:t>Удалкина</a:t>
            </a:r>
            <a:r>
              <a:rPr lang="ru-RU" sz="2800" dirty="0" smtClean="0">
                <a:solidFill>
                  <a:schemeClr val="bg2"/>
                </a:solidFill>
                <a:latin typeface="Merriweather" pitchFamily="18" charset="-52"/>
                <a:ea typeface="Merriweather" pitchFamily="18" charset="-52"/>
              </a:rPr>
              <a:t> Галина Юрьевна, студент-практикант филологического факультета </a:t>
            </a:r>
          </a:p>
          <a:p>
            <a:r>
              <a:rPr lang="en-US" sz="2800" dirty="0" smtClean="0">
                <a:solidFill>
                  <a:schemeClr val="bg2"/>
                </a:solidFill>
                <a:latin typeface="Merriweather" pitchFamily="18" charset="-52"/>
                <a:ea typeface="Merriweather" pitchFamily="18" charset="-52"/>
              </a:rPr>
              <a:t>V</a:t>
            </a:r>
            <a:r>
              <a:rPr lang="ru-RU" sz="2800" dirty="0" smtClean="0">
                <a:solidFill>
                  <a:schemeClr val="bg2"/>
                </a:solidFill>
                <a:latin typeface="Merriweather" pitchFamily="18" charset="-52"/>
                <a:ea typeface="Merriweather" pitchFamily="18" charset="-52"/>
              </a:rPr>
              <a:t> курса</a:t>
            </a:r>
            <a:r>
              <a:rPr lang="en-US" sz="2800" dirty="0" smtClean="0">
                <a:solidFill>
                  <a:schemeClr val="bg2"/>
                </a:solidFill>
                <a:latin typeface="Merriweather" pitchFamily="18" charset="-52"/>
                <a:ea typeface="Merriweather" pitchFamily="18" charset="-52"/>
              </a:rPr>
              <a:t> </a:t>
            </a:r>
            <a:r>
              <a:rPr lang="ru-RU" sz="2800" dirty="0" smtClean="0">
                <a:solidFill>
                  <a:schemeClr val="bg2"/>
                </a:solidFill>
                <a:latin typeface="Merriweather" pitchFamily="18" charset="-52"/>
                <a:ea typeface="Merriweather" pitchFamily="18" charset="-52"/>
              </a:rPr>
              <a:t>группы ФДР-116 </a:t>
            </a:r>
            <a:endParaRPr lang="ru-RU" sz="2800" dirty="0">
              <a:solidFill>
                <a:schemeClr val="bg2"/>
              </a:solidFill>
              <a:latin typeface="Merriweather" pitchFamily="18" charset="-52"/>
              <a:ea typeface="Merriweather" pitchFamily="18" charset="-5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68"/>
          </a:xfrm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  <a:cs typeface="Times New Roman" pitchFamily="18" charset="0"/>
              </a:rPr>
              <a:t>Аналитическая работа с прослушанным романсом и текстом произведения А. К. Толстого </a:t>
            </a:r>
            <a:b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  <a:cs typeface="Times New Roman" pitchFamily="18" charset="0"/>
              </a:rPr>
              <a:t>«Средь шумного бала, случайно...»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929090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b="1" dirty="0" smtClean="0">
                <a:solidFill>
                  <a:schemeClr val="bg2"/>
                </a:solidFill>
                <a:latin typeface="Georgia" pitchFamily="18" charset="0"/>
              </a:rPr>
              <a:t>Какое место занимает положенное на музыку стихотворение в творчестве поэта?</a:t>
            </a:r>
          </a:p>
          <a:p>
            <a:pPr lvl="0"/>
            <a:r>
              <a:rPr lang="ru-RU" b="1" dirty="0" smtClean="0">
                <a:solidFill>
                  <a:schemeClr val="bg2"/>
                </a:solidFill>
                <a:latin typeface="Georgia" pitchFamily="18" charset="0"/>
              </a:rPr>
              <a:t>Каковы ключевые образы стихотворения, как они взаимосвязаны? Определите тему и главную мысль романса. Каковы особенности его сюжета?</a:t>
            </a:r>
          </a:p>
          <a:p>
            <a:pPr lvl="0"/>
            <a:r>
              <a:rPr lang="ru-RU" b="1" dirty="0" smtClean="0">
                <a:solidFill>
                  <a:schemeClr val="bg2"/>
                </a:solidFill>
                <a:latin typeface="Georgia" pitchFamily="18" charset="0"/>
              </a:rPr>
              <a:t>Как отражается в стихотворении образ времени? Что в жизни лирического «я» – воспоминание, а что является реальностью? Что необходимо для гармонии прошлого и настоящего?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68676"/>
          </a:xfrm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  <a:cs typeface="Times New Roman" pitchFamily="18" charset="0"/>
              </a:rPr>
              <a:t>Аналитическая работа </a:t>
            </a:r>
            <a:b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  <a:cs typeface="Times New Roman" pitchFamily="18" charset="0"/>
              </a:rPr>
              <a:t>с прослушанным романсом </a:t>
            </a:r>
            <a:b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  <a:cs typeface="Times New Roman" pitchFamily="18" charset="0"/>
              </a:rPr>
              <a:t>и текстом произведения </a:t>
            </a:r>
            <a:b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  <a:cs typeface="Times New Roman" pitchFamily="18" charset="0"/>
              </a:rPr>
              <a:t>А. К. Толстого </a:t>
            </a:r>
            <a:b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  <a:cs typeface="Times New Roman" pitchFamily="18" charset="0"/>
              </a:rPr>
              <a:t>«Средь шумного бала, случайно...»</a:t>
            </a:r>
            <a:endParaRPr lang="ru-RU" sz="3600" b="1" dirty="0">
              <a:solidFill>
                <a:schemeClr val="accent3">
                  <a:lumMod val="50000"/>
                </a:schemeClr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714752"/>
            <a:ext cx="8229600" cy="285752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sz="2800" b="1" dirty="0" smtClean="0">
                <a:solidFill>
                  <a:schemeClr val="bg2"/>
                </a:solidFill>
                <a:latin typeface="Georgia" pitchFamily="18" charset="0"/>
              </a:rPr>
              <a:t>Попытайтесь охарактеризовать музыкальную сторону романса.</a:t>
            </a:r>
          </a:p>
          <a:p>
            <a:r>
              <a:rPr lang="ru-RU" sz="2800" b="1" dirty="0" smtClean="0">
                <a:solidFill>
                  <a:schemeClr val="bg2"/>
                </a:solidFill>
                <a:latin typeface="Georgia" pitchFamily="18" charset="0"/>
              </a:rPr>
              <a:t> Оцените артистическую манеру исполнителя романса, и инструментальное сопровождение. Как они помогают понять мысли и чувства поэта и композитора.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9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1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Подведем итоги!</a:t>
            </a:r>
            <a:endParaRPr lang="ru-RU" sz="6000" b="1" dirty="0">
              <a:solidFill>
                <a:schemeClr val="accent3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1857364"/>
            <a:ext cx="8286808" cy="1571636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prstTxWarp prst="textInflate">
              <a:avLst/>
            </a:prstTxWarp>
            <a:spAutoFit/>
          </a:bodyPr>
          <a:lstStyle/>
          <a:p>
            <a:pPr algn="ctr"/>
            <a:r>
              <a:rPr lang="ru-RU" sz="11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Impact" pitchFamily="34" charset="0"/>
              </a:rPr>
              <a:t>В чем </a:t>
            </a:r>
          </a:p>
          <a:p>
            <a:pPr algn="ctr"/>
            <a:r>
              <a:rPr lang="ru-RU" sz="11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Impact" pitchFamily="34" charset="0"/>
              </a:rPr>
              <a:t>своеобразие и очарование лирики </a:t>
            </a:r>
          </a:p>
          <a:p>
            <a:pPr algn="ctr"/>
            <a:r>
              <a:rPr lang="ru-RU" sz="11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Impact" pitchFamily="34" charset="0"/>
              </a:rPr>
              <a:t>А. К. Толстого</a:t>
            </a:r>
            <a:r>
              <a:rPr lang="ru-RU" sz="16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Georgia" pitchFamily="18" charset="0"/>
              </a:rPr>
              <a:t>?</a:t>
            </a:r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428596" y="4071942"/>
            <a:ext cx="5929354" cy="2071702"/>
          </a:xfrm>
          <a:prstGeom prst="wedgeRoundRectCallout">
            <a:avLst>
              <a:gd name="adj1" fmla="val -3116"/>
              <a:gd name="adj2" fmla="val -80842"/>
              <a:gd name="adj3" fmla="val 16667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В своеобразии и очаровании лирики   </a:t>
            </a: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А. К. Толстого заключена красота как сияние вечной истины и любви. И он смело шёл за ней, призывая «дружно грести во имя прекрасного против течения»</a:t>
            </a:r>
          </a:p>
        </p:txBody>
      </p:sp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4071942"/>
            <a:ext cx="2143140" cy="2090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4114800" cy="3725866"/>
          </a:xfrm>
          <a:solidFill>
            <a:srgbClr val="CC0066"/>
          </a:solidFill>
        </p:spPr>
        <p:txBody>
          <a:bodyPr>
            <a:prstTxWarp prst="textFadeRight">
              <a:avLst/>
            </a:prstTxWarp>
            <a:normAutofit/>
          </a:bodyPr>
          <a:lstStyle/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Impact" pitchFamily="34" charset="0"/>
              </a:rPr>
              <a:t>Домашнее задание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11" name="Прямоугольная выноска 10"/>
          <p:cNvSpPr/>
          <p:nvPr/>
        </p:nvSpPr>
        <p:spPr>
          <a:xfrm>
            <a:off x="4429124" y="3643314"/>
            <a:ext cx="4071966" cy="2571768"/>
          </a:xfrm>
          <a:prstGeom prst="wedgeRectCallout">
            <a:avLst>
              <a:gd name="adj1" fmla="val -48253"/>
              <a:gd name="adj2" fmla="val -71521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100" b="1" dirty="0" smtClean="0">
                <a:latin typeface="Georgia" pitchFamily="18" charset="0"/>
              </a:rPr>
              <a:t>Написать </a:t>
            </a:r>
          </a:p>
          <a:p>
            <a:pPr algn="ctr"/>
            <a:r>
              <a:rPr lang="ru-RU" sz="2100" b="1" dirty="0" smtClean="0">
                <a:latin typeface="Georgia" pitchFamily="18" charset="0"/>
              </a:rPr>
              <a:t>мини-сочинение на тему </a:t>
            </a:r>
          </a:p>
          <a:p>
            <a:pPr algn="ctr"/>
            <a:r>
              <a:rPr lang="ru-RU" sz="2100" b="1" dirty="0" smtClean="0">
                <a:latin typeface="Georgia" pitchFamily="18" charset="0"/>
              </a:rPr>
              <a:t>«Стремление к пушкинской универсальности и гармонии в творчестве </a:t>
            </a:r>
          </a:p>
          <a:p>
            <a:pPr algn="ctr"/>
            <a:r>
              <a:rPr lang="ru-RU" sz="2100" b="1" dirty="0" smtClean="0">
                <a:latin typeface="Georgia" pitchFamily="18" charset="0"/>
              </a:rPr>
              <a:t>А. К. Толстого»</a:t>
            </a:r>
            <a:endParaRPr lang="ru-RU" sz="2100" b="1" dirty="0">
              <a:latin typeface="Georgia" pitchFamily="18" charset="0"/>
            </a:endParaRPr>
          </a:p>
        </p:txBody>
      </p:sp>
      <p:sp>
        <p:nvSpPr>
          <p:cNvPr id="26629" name="AutoShape 5" descr="https://www.jing.fm/clipimg/full/68-682480_esl-powerpoint-chapter-pptx-alternatives-to-retention-clipart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1" name="AutoShape 7" descr="https://www.jing.fm/clipimg/full/68-682480_esl-powerpoint-chapter-pptx-alternatives-to-retention-clipart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7158" y="1928802"/>
            <a:ext cx="8429684" cy="2928958"/>
          </a:xfrm>
        </p:spPr>
        <p:txBody>
          <a:bodyPr>
            <a:prstTxWarp prst="textInflateBottom">
              <a:avLst/>
            </a:prstTxWarp>
            <a:normAutofit/>
          </a:bodyPr>
          <a:lstStyle/>
          <a:p>
            <a:r>
              <a:rPr lang="ru-RU" b="1" dirty="0" smtClean="0">
                <a:solidFill>
                  <a:schemeClr val="bg2"/>
                </a:solidFill>
                <a:latin typeface="Georgia" pitchFamily="18" charset="0"/>
              </a:rPr>
              <a:t>Спасибо за работу!</a:t>
            </a:r>
            <a:br>
              <a:rPr lang="ru-RU" b="1" dirty="0" smtClean="0">
                <a:solidFill>
                  <a:schemeClr val="bg2"/>
                </a:solidFill>
                <a:latin typeface="Georgia" pitchFamily="18" charset="0"/>
              </a:rPr>
            </a:br>
            <a:r>
              <a:rPr lang="ru-RU" b="1" dirty="0" smtClean="0">
                <a:solidFill>
                  <a:schemeClr val="bg2"/>
                </a:solidFill>
                <a:latin typeface="Georgia" pitchFamily="18" charset="0"/>
              </a:rPr>
              <a:t>До свидания! </a:t>
            </a:r>
            <a:endParaRPr lang="ru-RU" b="1" dirty="0">
              <a:solidFill>
                <a:schemeClr val="bg2"/>
              </a:solidFill>
              <a:latin typeface="Georgia" pitchFamily="18" charset="0"/>
            </a:endParaRPr>
          </a:p>
        </p:txBody>
      </p:sp>
      <p:pic>
        <p:nvPicPr>
          <p:cNvPr id="6" name="Picture 6" descr="https://a.radikal.ru/a32/1912/d0/fe07ea71d76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37610" y="3500438"/>
            <a:ext cx="3406390" cy="3071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Введение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7620" y="1571612"/>
            <a:ext cx="4829180" cy="4857784"/>
          </a:xfrm>
        </p:spPr>
        <p:txBody>
          <a:bodyPr>
            <a:normAutofit fontScale="77500" lnSpcReduction="20000"/>
          </a:bodyPr>
          <a:lstStyle/>
          <a:p>
            <a:r>
              <a:rPr lang="ru-RU" sz="3500" dirty="0" smtClean="0">
                <a:solidFill>
                  <a:schemeClr val="bg2"/>
                </a:solidFill>
                <a:latin typeface="Merriweather" pitchFamily="18" charset="-52"/>
                <a:ea typeface="Merriweather" pitchFamily="18" charset="-52"/>
              </a:rPr>
              <a:t>Что вам известно о творчестве                        А. К. Толстого?</a:t>
            </a:r>
          </a:p>
          <a:p>
            <a:r>
              <a:rPr lang="ru-RU" sz="3500" dirty="0" smtClean="0">
                <a:solidFill>
                  <a:schemeClr val="bg2"/>
                </a:solidFill>
                <a:latin typeface="Merriweather" pitchFamily="18" charset="-52"/>
                <a:ea typeface="Merriweather" pitchFamily="18" charset="-52"/>
              </a:rPr>
              <a:t> Стихотворение «Колокольчики мои...» знакомо всем с детства. На примере этого лирического произведения, скажите, пожалуйста, в чем своеобразие и очарование лирики          А. К. Толстого?</a:t>
            </a:r>
            <a:r>
              <a:rPr lang="ru-RU" sz="3500" b="1" dirty="0" smtClean="0">
                <a:solidFill>
                  <a:schemeClr val="bg2"/>
                </a:solidFill>
                <a:latin typeface="Merriweather" pitchFamily="18" charset="-52"/>
                <a:ea typeface="Merriweather" pitchFamily="18" charset="-52"/>
              </a:rPr>
              <a:t> </a:t>
            </a:r>
            <a:endParaRPr lang="ru-RU" sz="3500" dirty="0" smtClean="0">
              <a:solidFill>
                <a:schemeClr val="bg2"/>
              </a:solidFill>
              <a:latin typeface="Merriweather" pitchFamily="18" charset="-52"/>
              <a:ea typeface="Merriweather" pitchFamily="18" charset="-52"/>
            </a:endParaRPr>
          </a:p>
          <a:p>
            <a:endParaRPr lang="ru-RU" dirty="0"/>
          </a:p>
        </p:txBody>
      </p:sp>
      <p:pic>
        <p:nvPicPr>
          <p:cNvPr id="1026" name="Picture 2" descr="https://sun9-13.userapi.com/GcMx4AJTxmhXHunGrZCz2afhWBmtVqXmh1AXHA/iq1SYLKZT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71611"/>
            <a:ext cx="3357586" cy="4857785"/>
          </a:xfrm>
          <a:prstGeom prst="rect">
            <a:avLst/>
          </a:prstGeom>
          <a:noFill/>
        </p:spPr>
      </p:pic>
      <p:pic>
        <p:nvPicPr>
          <p:cNvPr id="1030" name="Picture 6" descr="https://fc.vseosvita.ua/0030if-ec29/00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2396" y="5000636"/>
            <a:ext cx="927052" cy="115994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9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1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0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2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  <a:solidFill>
            <a:schemeClr val="accent3">
              <a:lumMod val="50000"/>
            </a:schemeClr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2"/>
                </a:solidFill>
                <a:latin typeface="Georgia" pitchFamily="18" charset="0"/>
              </a:rPr>
              <a:t>Особенности лирики </a:t>
            </a:r>
            <a:br>
              <a:rPr lang="ru-RU" b="1" dirty="0" smtClean="0">
                <a:solidFill>
                  <a:schemeClr val="bg2"/>
                </a:solidFill>
                <a:latin typeface="Georgia" pitchFamily="18" charset="0"/>
              </a:rPr>
            </a:br>
            <a:r>
              <a:rPr lang="ru-RU" b="1" dirty="0" smtClean="0">
                <a:solidFill>
                  <a:schemeClr val="bg2"/>
                </a:solidFill>
                <a:latin typeface="Georgia" pitchFamily="18" charset="0"/>
              </a:rPr>
              <a:t>А. К. Толстого</a:t>
            </a:r>
            <a:endParaRPr lang="ru-RU" b="1" dirty="0">
              <a:solidFill>
                <a:schemeClr val="bg2"/>
              </a:solidFill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2214554"/>
            <a:ext cx="7072362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nUp">
              <a:avLst>
                <a:gd name="adj" fmla="val 69035"/>
              </a:avLst>
            </a:prstTxWarp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Литературные визитки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Загнутый угол 7"/>
          <p:cNvSpPr/>
          <p:nvPr/>
        </p:nvSpPr>
        <p:spPr>
          <a:xfrm rot="840682">
            <a:off x="5203454" y="3362033"/>
            <a:ext cx="2643206" cy="2000264"/>
          </a:xfrm>
          <a:prstGeom prst="foldedCorner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нутый угол 9"/>
          <p:cNvSpPr/>
          <p:nvPr/>
        </p:nvSpPr>
        <p:spPr>
          <a:xfrm rot="909156">
            <a:off x="4358849" y="3739683"/>
            <a:ext cx="2643206" cy="2000264"/>
          </a:xfrm>
          <a:prstGeom prst="foldedCorner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Загнутый угол 8"/>
          <p:cNvSpPr/>
          <p:nvPr/>
        </p:nvSpPr>
        <p:spPr>
          <a:xfrm rot="871625">
            <a:off x="3776822" y="4185162"/>
            <a:ext cx="2643206" cy="2000264"/>
          </a:xfrm>
          <a:prstGeom prst="foldedCorner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434" name="Picture 2" descr="https://cdn.pixabay.com/photo/2020/07/23/11/39/hand-5431113_128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54" y="4857760"/>
            <a:ext cx="1928826" cy="1650050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  <a:solidFill>
            <a:schemeClr val="accent3">
              <a:lumMod val="50000"/>
            </a:schemeClr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2"/>
                </a:solidFill>
                <a:latin typeface="Georgia" pitchFamily="18" charset="0"/>
              </a:rPr>
              <a:t>Особенности лирики </a:t>
            </a:r>
            <a:br>
              <a:rPr lang="ru-RU" b="1" dirty="0" smtClean="0">
                <a:solidFill>
                  <a:schemeClr val="bg2"/>
                </a:solidFill>
                <a:latin typeface="Georgia" pitchFamily="18" charset="0"/>
              </a:rPr>
            </a:br>
            <a:r>
              <a:rPr lang="ru-RU" b="1" dirty="0" smtClean="0">
                <a:solidFill>
                  <a:schemeClr val="bg2"/>
                </a:solidFill>
                <a:latin typeface="Georgia" pitchFamily="18" charset="0"/>
              </a:rPr>
              <a:t>А. К. Толстого</a:t>
            </a:r>
            <a:endParaRPr lang="ru-RU" b="1" dirty="0">
              <a:solidFill>
                <a:schemeClr val="bg2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Отличительная особенность поэзии Алексей Константиновича Толстого – искренний, интимный тон, открытость лирического голоса, за которым угадывается сильная и незаурядная, но исключительно скромная натура. С какой-то деликатной нежностью поэт касается интимных сторон души или переживаний другого человека. Эти черты во многом определили успех его любовной лирики, где душевная чуткость и утонченный артистизм соединились с глубиной страсти и робкой застенчивостью.</a:t>
            </a:r>
          </a:p>
          <a:p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Толстой умел передать самую атмосферу нежной влюбленности, едва уловимого интереса, который внезапно проявляют друг к другу совсем незнакомые и до тех пор чужие люди.</a:t>
            </a:r>
          </a:p>
          <a:p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Любовь, как и природа, противостояли у Толстого тусклой, прозаической обыденности. В этих переживаниях цельно и полно выражалась его душа. Но была у поэта еще одна заветная тема – русская история, где дорогие для него черты национального характера воплощались в объективных образах. В свернутом виде эпический элемент присущ и лирическим стихотворениям поэта. Уже самый ввод в лирическое стихотворение не только носителя эмоции («я»), но и другого сознания (лирического персонажа) предполагал </a:t>
            </a:r>
            <a:r>
              <a:rPr lang="ru-RU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сюжетность</a:t>
            </a:r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и отчасти драматизацию лирических жанров.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  <a:solidFill>
            <a:schemeClr val="bg2"/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А. К. Толстой </a:t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«Против течения»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5286388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numCol="2">
            <a:normAutofit fontScale="47500" lnSpcReduction="20000"/>
          </a:bodyPr>
          <a:lstStyle/>
          <a:p>
            <a:pPr indent="1270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pPr indent="12700">
              <a:buNone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Други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вы слышите ль крик оглушительный: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«Сдайтесь, певцы и художники! Кстати ли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Вымыслы ваши в наш век положительный?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Много ли вас остается, мечтатели?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Сдайтеся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натиску нового времени!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Мир отрезвился, прошли увлечения —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Где ж устоять вам, отжившему племени,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Против течения?»</a:t>
            </a:r>
          </a:p>
          <a:p>
            <a:pPr indent="1270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indent="12700">
              <a:buNone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Други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не верьте! Всё та же единая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Сила нас манит к себе неизвестная,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 же пленяет нас песнь соловьиная,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 же нас радуют звезды небесные!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Правда всё та же! Средь мрака ненастного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Верьте чудесной звезде вдохновения,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Дружно гребите во имя прекрасного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Против течения!</a:t>
            </a:r>
          </a:p>
          <a:p>
            <a:pPr indent="1270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indent="1270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Вспомните: в дни Византии расслабленной,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приступах ярых на божьи обители,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Дерзко ругаясь святыне награбленной,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 же кричали икон истребители: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«Кто воспротивится нашему множеству!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Мир обновили мы силой мышления —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Где ж побежденному спорить художеству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Против течения?»</a:t>
            </a:r>
          </a:p>
          <a:p>
            <a:pPr indent="1270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indent="1270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оные ж дни, после казни Спасителя,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дни, как апостолы шли вдохновенные,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Шли проповедовать слово учителя,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Книжники так говорили надменные: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«Распят мятежник! Нет проку в осмеянном,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Всем ненавистном, безумном учении!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 ли убогим идти галилеянам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Против течения!»</a:t>
            </a:r>
          </a:p>
          <a:p>
            <a:pPr indent="1270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pPr indent="12700">
              <a:buNone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Други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гребите! Напрасно хулители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Мнят оскорбить нас своею гордынею —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берег вскоре мы, волн победители,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Выйдем торжественно с нашей святынею!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Верх над конечным возьмет бесконечное,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Верою в наше святое значение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же возбудим течение встречное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Против течения!</a:t>
            </a:r>
          </a:p>
          <a:p>
            <a:endParaRPr lang="ru-RU" dirty="0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/>
          </a:solidFill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Аналитическая работа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5286388"/>
          </a:xfrm>
        </p:spPr>
        <p:txBody>
          <a:bodyPr>
            <a:normAutofit/>
          </a:bodyPr>
          <a:lstStyle/>
          <a:p>
            <a:pPr indent="12700">
              <a:buNone/>
            </a:pPr>
            <a:r>
              <a:rPr lang="ru-RU" dirty="0" smtClean="0">
                <a:solidFill>
                  <a:schemeClr val="bg2"/>
                </a:solidFill>
                <a:latin typeface="Georgia" pitchFamily="18" charset="0"/>
              </a:rPr>
              <a:t>1)   Какой идейно-эстетический конфликт лежит в основе стихотворения?</a:t>
            </a:r>
          </a:p>
          <a:p>
            <a:pPr indent="12700">
              <a:buNone/>
            </a:pPr>
            <a:r>
              <a:rPr lang="ru-RU" dirty="0" smtClean="0">
                <a:solidFill>
                  <a:schemeClr val="bg2"/>
                </a:solidFill>
                <a:latin typeface="Georgia" pitchFamily="18" charset="0"/>
              </a:rPr>
              <a:t> 2)   Какова авторская концепция красоты? Как с ней соотносится природа, любовь и искусство? </a:t>
            </a:r>
          </a:p>
          <a:p>
            <a:pPr indent="12700">
              <a:buNone/>
            </a:pPr>
            <a:r>
              <a:rPr lang="ru-RU" dirty="0" smtClean="0">
                <a:solidFill>
                  <a:schemeClr val="bg2"/>
                </a:solidFill>
                <a:latin typeface="Georgia" pitchFamily="18" charset="0"/>
              </a:rPr>
              <a:t>3)   Почему поэт уверен, что победа за теми, кто идёт «против течения»?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/>
          </a:solidFill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А. К. Толстой и музыка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Большой вклад внёс Алексей Константинович Толстой и в музыкальную деятельность второй половины </a:t>
            </a:r>
            <a:r>
              <a:rPr lang="en-US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XIX </a:t>
            </a:r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века. Около 90 лирических произведений Толстого дали основу для написания более 200 музыкальных произведений. Так, например, известным композитором Петром Ильичом Чайковским была создана серия произведения для вокала на стихи поэта –                   11 лирических романсов и 2 дуэта, среди них –   «Не верь, мой друг…»,  «То было раннею весной…», «Средь шумного бала…»,                           «На нивы жёлтые…», дуэты                         «Шотландская баллада»                                                           и «Минула страсть» и другие. </a:t>
            </a:r>
          </a:p>
          <a:p>
            <a:endParaRPr lang="ru-RU" dirty="0"/>
          </a:p>
        </p:txBody>
      </p:sp>
      <p:sp>
        <p:nvSpPr>
          <p:cNvPr id="2092" name="AutoShape 44" descr="https://www.pinclipart.com/picdir/middle/548-5488892_clip-art-piano-portable-network-graphics-vector-graphics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94" name="AutoShape 46" descr="https://www.pinclipart.com/picdir/middle/548-5488892_clip-art-piano-portable-network-graphics-vector-graphics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00" name="Picture 52" descr="https://im0-tub-ru.yandex.net/i?id=83880c9fbbbb3b5024a0cf574d5a2177&amp;ref=rim&amp;n=33&amp;w=150&amp;h=15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60" y="4857760"/>
            <a:ext cx="2000240" cy="200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70" decel="100000"/>
                                        <p:tgtEl>
                                          <p:spTgt spid="210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770" decel="100000"/>
                                        <p:tgtEl>
                                          <p:spTgt spid="210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0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2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2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4"/>
          <p:cNvSpPr txBox="1">
            <a:spLocks/>
          </p:cNvSpPr>
          <p:nvPr/>
        </p:nvSpPr>
        <p:spPr>
          <a:xfrm>
            <a:off x="0" y="0"/>
            <a:ext cx="9144000" cy="142873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Романс «Средь шумного бала…»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(</a:t>
            </a:r>
            <a:r>
              <a:rPr kumimoji="0" lang="ru-RU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испол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С. Я. Лемешев, сл. А. К. Толстого, муз. П. И. Чайковского)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" name="Picture 2" descr="https://www.culture.ru/storage/images/55394bda85cf4f824e17587ad2f6684e/a2cf63a67332f45523fdd4b727e4984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10860"/>
            <a:ext cx="9144000" cy="5459990"/>
          </a:xfrm>
          <a:prstGeom prst="rect">
            <a:avLst/>
          </a:prstGeom>
          <a:noFill/>
        </p:spPr>
      </p:pic>
      <p:pic>
        <p:nvPicPr>
          <p:cNvPr id="6" name="Picture 4" descr="Сергей Лемешев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99650" y="5113650"/>
            <a:ext cx="1744350" cy="1744350"/>
          </a:xfrm>
          <a:prstGeom prst="rect">
            <a:avLst/>
          </a:prstGeom>
          <a:noFill/>
        </p:spPr>
      </p:pic>
      <p:pic>
        <p:nvPicPr>
          <p:cNvPr id="8" name="сергеи-лемешев-средь-шумного-бал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214282" y="642939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15386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>
                <p:cTn id="3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4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История создания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3" name="Picture 2" descr="https://regnum.ru/uploads/pictures/news/2017/09/01/regnum_picture_15042506781610821_norm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571612"/>
            <a:ext cx="3357586" cy="4581629"/>
          </a:xfrm>
          <a:prstGeom prst="rect">
            <a:avLst/>
          </a:prstGeom>
          <a:noFill/>
        </p:spPr>
      </p:pic>
      <p:sp>
        <p:nvSpPr>
          <p:cNvPr id="4" name="Содержимое 5"/>
          <p:cNvSpPr txBox="1">
            <a:spLocks/>
          </p:cNvSpPr>
          <p:nvPr/>
        </p:nvSpPr>
        <p:spPr>
          <a:xfrm>
            <a:off x="4143372" y="1571612"/>
            <a:ext cx="4214842" cy="4572032"/>
          </a:xfrm>
          <a:prstGeom prst="rect">
            <a:avLst/>
          </a:prstGeom>
        </p:spPr>
        <p:txBody>
          <a:bodyPr>
            <a:normAutofit fontScale="6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На маскараде в Петербургском Большом театре зимой 1850–51 года 33-летний камер-юнкер Алексей Толстой увидел незнакомку, которой оказалась Софья Андреевна Миллер. Камер-юнкер Толстой был знатен, баловень судьбы, не слишком ценивший своё высокое положение, с юности отдавшийся поэзии. Встретились они навсегда: незаурядная женщина пленила поэта своим обаятельным умом, широкой образованностью, тонким чувством прекрасного. Отныне ей посвящены помыслы Толстого, его страсть, душа.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606</Words>
  <PresentationFormat>Экран (4:3)</PresentationFormat>
  <Paragraphs>53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Природа и любовь  в лирике  А. К. Толстого.  Романсы  на стихи поэта.</vt:lpstr>
      <vt:lpstr>Введение</vt:lpstr>
      <vt:lpstr>Особенности лирики  А. К. Толстого</vt:lpstr>
      <vt:lpstr>Особенности лирики  А. К. Толстого</vt:lpstr>
      <vt:lpstr>А. К. Толстой  «Против течения»</vt:lpstr>
      <vt:lpstr>Аналитическая работа</vt:lpstr>
      <vt:lpstr>А. К. Толстой и музыка</vt:lpstr>
      <vt:lpstr>Слайд 8</vt:lpstr>
      <vt:lpstr>Слайд 9</vt:lpstr>
      <vt:lpstr>Аналитическая работа с прослушанным романсом и текстом произведения А. К. Толстого  «Средь шумного бала, случайно...»</vt:lpstr>
      <vt:lpstr>Аналитическая работа  с прослушанным романсом  и текстом произведения  А. К. Толстого  «Средь шумного бала, случайно...»</vt:lpstr>
      <vt:lpstr>Подведем итоги!</vt:lpstr>
      <vt:lpstr>Домашнее задание</vt:lpstr>
      <vt:lpstr>Спасибо за работу! До свидания!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Природа и любовь в лирике  А. К. Толстого. Романсы на стихи поэта.</dc:title>
  <dc:creator>1</dc:creator>
  <cp:lastModifiedBy>1</cp:lastModifiedBy>
  <cp:revision>25</cp:revision>
  <dcterms:created xsi:type="dcterms:W3CDTF">2020-12-18T14:38:28Z</dcterms:created>
  <dcterms:modified xsi:type="dcterms:W3CDTF">2020-12-23T10:37:40Z</dcterms:modified>
</cp:coreProperties>
</file>