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7" r:id="rId3"/>
    <p:sldId id="261" r:id="rId4"/>
    <p:sldId id="262" r:id="rId5"/>
    <p:sldId id="263" r:id="rId6"/>
    <p:sldId id="264" r:id="rId7"/>
    <p:sldId id="266" r:id="rId8"/>
    <p:sldId id="267" r:id="rId9"/>
    <p:sldId id="269" r:id="rId10"/>
    <p:sldId id="270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5" r:id="rId23"/>
    <p:sldId id="28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6E65B93-CB84-4A2F-87F9-3BFBF93D7298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0DF08D-D615-41D0-8F55-11368D9F0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65B93-CB84-4A2F-87F9-3BFBF93D7298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F08D-D615-41D0-8F55-11368D9F0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6E65B93-CB84-4A2F-87F9-3BFBF93D7298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C0DF08D-D615-41D0-8F55-11368D9F0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65B93-CB84-4A2F-87F9-3BFBF93D7298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0DF08D-D615-41D0-8F55-11368D9F01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65B93-CB84-4A2F-87F9-3BFBF93D7298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C0DF08D-D615-41D0-8F55-11368D9F01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6E65B93-CB84-4A2F-87F9-3BFBF93D7298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C0DF08D-D615-41D0-8F55-11368D9F01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6E65B93-CB84-4A2F-87F9-3BFBF93D7298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C0DF08D-D615-41D0-8F55-11368D9F01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65B93-CB84-4A2F-87F9-3BFBF93D7298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0DF08D-D615-41D0-8F55-11368D9F0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65B93-CB84-4A2F-87F9-3BFBF93D7298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0DF08D-D615-41D0-8F55-11368D9F0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65B93-CB84-4A2F-87F9-3BFBF93D7298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0DF08D-D615-41D0-8F55-11368D9F01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6E65B93-CB84-4A2F-87F9-3BFBF93D7298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C0DF08D-D615-41D0-8F55-11368D9F01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6E65B93-CB84-4A2F-87F9-3BFBF93D7298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C0DF08D-D615-41D0-8F55-11368D9F0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143380"/>
            <a:ext cx="7772400" cy="1671649"/>
          </a:xfrm>
        </p:spPr>
        <p:txBody>
          <a:bodyPr>
            <a:normAutofit fontScale="90000"/>
          </a:bodyPr>
          <a:lstStyle/>
          <a:p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i="1" dirty="0" smtClean="0"/>
              <a:t>Подготовила учитель-логопед  МАДОУ  детский сад №52</a:t>
            </a:r>
            <a:br>
              <a:rPr lang="ru-RU" sz="3100" i="1" dirty="0" smtClean="0"/>
            </a:br>
            <a:r>
              <a:rPr lang="ru-RU" sz="3100" i="1" dirty="0" err="1" smtClean="0"/>
              <a:t>Брыкова</a:t>
            </a:r>
            <a:r>
              <a:rPr lang="ru-RU" sz="3100" i="1" dirty="0" smtClean="0"/>
              <a:t> Ольга Ивановна</a:t>
            </a: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00100" y="928670"/>
            <a:ext cx="74295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Формы работы логопеда с родителями, имеющими детей с ОВЗ. </a:t>
            </a:r>
            <a:endParaRPr lang="ru-RU" sz="4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Информационно-наглядное  обеспечение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/>
              <a:t>Информационные стенды, уголки.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Задачи:  информирование родителей об организации коррекционно-речевой работы в группе, ДОУ.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Открытые занятия.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Задачи:  создание условий для оценки родителями успехов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детей и наглядное обучение методам и формам работы 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родителей с детьми дома.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      Информационно-наглядное пособие</a:t>
            </a:r>
            <a:br>
              <a:rPr lang="ru-RU" sz="3600" dirty="0" smtClean="0"/>
            </a:br>
            <a:r>
              <a:rPr lang="ru-RU" sz="3600" dirty="0" smtClean="0"/>
              <a:t>      «Развиваем мелкую моторику дома»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sz="3100" dirty="0" smtClean="0"/>
              <a:t>Речь- важнейшее условие полноценного развития ребёнка. Большинство детей с ОВЗ имеют различные речевые нарушения.</a:t>
            </a:r>
          </a:p>
          <a:p>
            <a:pPr>
              <a:buNone/>
            </a:pPr>
            <a:r>
              <a:rPr lang="ru-RU" sz="3100" dirty="0"/>
              <a:t> </a:t>
            </a:r>
            <a:r>
              <a:rPr lang="ru-RU" sz="3100" dirty="0" smtClean="0"/>
              <a:t>       Учёными и практиками было отмечено, что речевые способности зависят не только от артикуляционного аппарата, слуха, но и о движения рук. Тренировка пальцев рук влияет на созревание речевых функций.</a:t>
            </a:r>
          </a:p>
          <a:p>
            <a:pPr>
              <a:buNone/>
            </a:pPr>
            <a:r>
              <a:rPr lang="ru-RU" sz="3100" dirty="0" smtClean="0"/>
              <a:t>     Развитие мелкой моторики  оказывает благотворное влияние на развитие речи, развитие зрительно-прост-</a:t>
            </a:r>
          </a:p>
          <a:p>
            <a:pPr>
              <a:buNone/>
            </a:pPr>
            <a:r>
              <a:rPr lang="ru-RU" sz="3100" dirty="0"/>
              <a:t> </a:t>
            </a:r>
            <a:r>
              <a:rPr lang="ru-RU" sz="3100" dirty="0" smtClean="0"/>
              <a:t>    </a:t>
            </a:r>
            <a:r>
              <a:rPr lang="ru-RU" sz="3100" dirty="0" err="1" smtClean="0"/>
              <a:t>ранственной</a:t>
            </a:r>
            <a:r>
              <a:rPr lang="ru-RU" sz="3100" dirty="0" smtClean="0"/>
              <a:t> координации, активизации </a:t>
            </a:r>
            <a:r>
              <a:rPr lang="ru-RU" sz="3100" dirty="0" err="1" smtClean="0"/>
              <a:t>познаватель</a:t>
            </a:r>
            <a:r>
              <a:rPr lang="ru-RU" sz="3100" dirty="0" smtClean="0"/>
              <a:t>-</a:t>
            </a:r>
          </a:p>
          <a:p>
            <a:pPr>
              <a:buNone/>
            </a:pPr>
            <a:r>
              <a:rPr lang="ru-RU" sz="3100" dirty="0"/>
              <a:t> </a:t>
            </a:r>
            <a:r>
              <a:rPr lang="ru-RU" sz="3100" dirty="0" smtClean="0"/>
              <a:t>    ной и речемыслительной деятельности.</a:t>
            </a:r>
          </a:p>
          <a:p>
            <a:pPr>
              <a:buNone/>
            </a:pPr>
            <a:r>
              <a:rPr lang="ru-RU" sz="3100" dirty="0"/>
              <a:t> </a:t>
            </a:r>
            <a:r>
              <a:rPr lang="ru-RU" sz="3100" dirty="0" smtClean="0"/>
              <a:t>        Для того, чтобы развивать мелкую моторику дома </a:t>
            </a:r>
          </a:p>
          <a:p>
            <a:pPr>
              <a:buNone/>
            </a:pPr>
            <a:r>
              <a:rPr lang="ru-RU" sz="3100" dirty="0"/>
              <a:t> </a:t>
            </a:r>
            <a:r>
              <a:rPr lang="ru-RU" sz="3100" dirty="0" smtClean="0"/>
              <a:t>    можно использовать предметы быта, продукты.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Волшебные ключики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57422" y="1643050"/>
            <a:ext cx="4714908" cy="4446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Красивый холодильник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70" y="1643050"/>
            <a:ext cx="500066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Мамины бусы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8" y="1571612"/>
            <a:ext cx="478631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Вкусные ягоды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1571612"/>
            <a:ext cx="471490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Открути и закрути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1643050"/>
            <a:ext cx="507206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Папины кроссовки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18" y="1571612"/>
            <a:ext cx="542928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Чистая обувь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1643050"/>
            <a:ext cx="542928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Чистая квартира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70" y="1571612"/>
            <a:ext cx="535781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200" dirty="0" smtClean="0"/>
              <a:t>Семье принадлежат значительные </a:t>
            </a:r>
          </a:p>
          <a:p>
            <a:pPr algn="ctr">
              <a:buNone/>
            </a:pPr>
            <a:r>
              <a:rPr lang="ru-RU" sz="3200" dirty="0" smtClean="0"/>
              <a:t>возможности  в решении  вопросов воспитания и развития ребёнка. Роль семьи для ребёнка с ОВЗ, контакт которого с окружающим миром сужен, очень значительна.</a:t>
            </a:r>
          </a:p>
          <a:p>
            <a:pPr algn="ctr">
              <a:buNone/>
            </a:pPr>
            <a:r>
              <a:rPr lang="ru-RU" sz="3200" dirty="0" smtClean="0"/>
              <a:t>В связи с этим  одним из важных направлений работы логопеда является работа с родителями. </a:t>
            </a:r>
          </a:p>
          <a:p>
            <a:pPr algn="ctr">
              <a:buNone/>
            </a:pPr>
            <a:r>
              <a:rPr lang="ru-RU" sz="3200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Вкусный суп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18" y="1571613"/>
            <a:ext cx="564360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Перелей  и не разлей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0298" y="1571612"/>
            <a:ext cx="442915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Помогаем маме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1571612"/>
            <a:ext cx="607223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 txBox="1">
            <a:spLocks noGrp="1"/>
          </p:cNvSpPr>
          <p:nvPr>
            <p:ph sz="quarter" idx="1"/>
          </p:nvPr>
        </p:nvSpPr>
        <p:spPr>
          <a:xfrm>
            <a:off x="612648" y="1600200"/>
            <a:ext cx="8153400" cy="5052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400" dirty="0" smtClean="0"/>
              <a:t>     </a:t>
            </a:r>
          </a:p>
          <a:p>
            <a:pPr>
              <a:buNone/>
            </a:pPr>
            <a:r>
              <a:rPr lang="ru-RU" sz="2400" dirty="0" smtClean="0"/>
              <a:t>   Разнообразные формы работы  с родителями, имеющими  </a:t>
            </a:r>
          </a:p>
          <a:p>
            <a:pPr>
              <a:buNone/>
            </a:pPr>
            <a:r>
              <a:rPr lang="ru-RU" sz="2400" dirty="0" smtClean="0"/>
              <a:t>детей с ОВЗ, способствуют: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 объединению усилий логопеда и родителей на пути </a:t>
            </a:r>
            <a:r>
              <a:rPr lang="ru-RU" sz="2400" dirty="0" err="1" smtClean="0"/>
              <a:t>рече</a:t>
            </a:r>
            <a:r>
              <a:rPr lang="ru-RU" sz="2400" dirty="0" smtClean="0"/>
              <a:t>-</a:t>
            </a:r>
          </a:p>
          <a:p>
            <a:pPr>
              <a:buNone/>
            </a:pPr>
            <a:r>
              <a:rPr lang="ru-RU" sz="2400" dirty="0" smtClean="0"/>
              <a:t>      </a:t>
            </a:r>
            <a:r>
              <a:rPr lang="ru-RU" sz="2400" dirty="0" err="1" smtClean="0"/>
              <a:t>вого</a:t>
            </a:r>
            <a:r>
              <a:rPr lang="ru-RU" sz="2400" dirty="0" smtClean="0"/>
              <a:t> развития ребёнка,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 повышению педагогической компетенции родителей,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 возрастанию интереса родителей к деятельности  группы</a:t>
            </a:r>
          </a:p>
          <a:p>
            <a:pPr>
              <a:buNone/>
            </a:pPr>
            <a:r>
              <a:rPr lang="ru-RU" sz="2400" dirty="0" smtClean="0"/>
              <a:t>      и ДОУ,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  росту удовлетворённости родителей педагогическим</a:t>
            </a:r>
          </a:p>
          <a:p>
            <a:pPr>
              <a:buNone/>
            </a:pPr>
            <a:r>
              <a:rPr lang="ru-RU" sz="2400" dirty="0" smtClean="0"/>
              <a:t>       процессом и его результатами.</a:t>
            </a:r>
          </a:p>
          <a:p>
            <a:pPr>
              <a:buNone/>
            </a:pPr>
            <a:r>
              <a:rPr lang="ru-RU" sz="2400" dirty="0" smtClean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3028970"/>
          </a:xfrm>
        </p:spPr>
        <p:txBody>
          <a:bodyPr>
            <a:normAutofit/>
          </a:bodyPr>
          <a:lstStyle/>
          <a:p>
            <a:r>
              <a:rPr lang="ru-RU" dirty="0" smtClean="0"/>
              <a:t>Работа с родителями детей с ОВЗ 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928934"/>
            <a:ext cx="6000792" cy="268129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/>
              <a:t> </a:t>
            </a:r>
            <a:r>
              <a:rPr lang="ru-RU" sz="3600" b="1" dirty="0" smtClean="0"/>
              <a:t>участие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/>
              <a:t> </a:t>
            </a:r>
            <a:r>
              <a:rPr lang="ru-RU" sz="3600" b="1" dirty="0" smtClean="0"/>
              <a:t>включение 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сотрудничество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  обучение</a:t>
            </a:r>
            <a:endParaRPr lang="ru-RU" sz="3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85723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Цель: Повышение педагогической компетенции родителей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643042" y="2500306"/>
            <a:ext cx="657229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Задачи: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обучение эффективным способам взаимодействия с ребёнком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вооружение  необходимыми знаниями и умениями в области коррекции и развития  речи ребёнка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активизация родительского участия и инициативы  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Личностные, психологические особенности и установки родителей детей с ОВЗ: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ru-RU" sz="2800" dirty="0"/>
              <a:t>н</a:t>
            </a:r>
            <a:r>
              <a:rPr lang="ru-RU" sz="2800" dirty="0" smtClean="0"/>
              <a:t>еприятие ребёнка</a:t>
            </a:r>
          </a:p>
          <a:p>
            <a:pPr>
              <a:buFont typeface="Courier New" pitchFamily="49" charset="0"/>
              <a:buChar char="o"/>
            </a:pPr>
            <a:r>
              <a:rPr lang="ru-RU" sz="2800" dirty="0"/>
              <a:t>н</a:t>
            </a:r>
            <a:r>
              <a:rPr lang="ru-RU" sz="2800" dirty="0" smtClean="0"/>
              <a:t>еконструктивные формы взаимодействия с ребёнком</a:t>
            </a:r>
          </a:p>
          <a:p>
            <a:pPr>
              <a:buFont typeface="Courier New" pitchFamily="49" charset="0"/>
              <a:buChar char="o"/>
            </a:pPr>
            <a:r>
              <a:rPr lang="ru-RU" sz="2800" dirty="0" smtClean="0"/>
              <a:t>частичное, полное отрицание или гиперболизация проблем в развитии ребёнка</a:t>
            </a:r>
          </a:p>
          <a:p>
            <a:pPr>
              <a:buFont typeface="Courier New" pitchFamily="49" charset="0"/>
              <a:buChar char="o"/>
            </a:pPr>
            <a:r>
              <a:rPr lang="ru-RU" sz="2800" dirty="0"/>
              <a:t>с</a:t>
            </a:r>
            <a:r>
              <a:rPr lang="ru-RU" sz="2800" dirty="0" smtClean="0"/>
              <a:t>трах ответственности</a:t>
            </a:r>
          </a:p>
          <a:p>
            <a:pPr>
              <a:buFont typeface="Courier New" pitchFamily="49" charset="0"/>
              <a:buChar char="o"/>
            </a:pPr>
            <a:r>
              <a:rPr lang="ru-RU" sz="2800" dirty="0"/>
              <a:t>в</a:t>
            </a:r>
            <a:r>
              <a:rPr lang="ru-RU" sz="2800" dirty="0" smtClean="0"/>
              <a:t>ера в чудо</a:t>
            </a:r>
          </a:p>
          <a:p>
            <a:pPr>
              <a:buFont typeface="Courier New" pitchFamily="49" charset="0"/>
              <a:buChar char="o"/>
            </a:pPr>
            <a:r>
              <a:rPr lang="ru-RU" sz="2800" dirty="0"/>
              <a:t>н</a:t>
            </a:r>
            <a:r>
              <a:rPr lang="ru-RU" sz="2800" dirty="0" smtClean="0"/>
              <a:t>арушение взаимоотношений в семье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Принципы работы с родителями детей с ОВЗ: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sz="2800" dirty="0" smtClean="0"/>
              <a:t>гуманный, личностно-ориентированный подход к родителям с учётом личностных особенностей их детей, семьи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 комплексный подход – объединение в тесный контакт педагогов ДОУ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/>
              <a:t> </a:t>
            </a:r>
            <a:r>
              <a:rPr lang="ru-RU" sz="2800" dirty="0" smtClean="0"/>
              <a:t>доступность 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Концепция  взаимодействия с родителями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r>
              <a:rPr lang="ru-RU" sz="3600" dirty="0" smtClean="0"/>
              <a:t>                Семья: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центр жизни ребёнка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/>
              <a:t>в</a:t>
            </a:r>
            <a:r>
              <a:rPr lang="ru-RU" sz="2400" dirty="0" smtClean="0"/>
              <a:t>еличина постоянная,  тогда как педагоги приходят и уходят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родители – первые   воспитатели и педагоги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Формы организации коррекционно-речевой помощи родителям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714488"/>
            <a:ext cx="8229600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b="1" dirty="0" smtClean="0"/>
              <a:t>Коллективные формы организации помощи</a:t>
            </a:r>
          </a:p>
          <a:p>
            <a:pPr>
              <a:buFont typeface="Wingdings" pitchFamily="2" charset="2"/>
              <a:buChar char="ü"/>
            </a:pPr>
            <a:r>
              <a:rPr lang="ru-RU" sz="9600" dirty="0" smtClean="0"/>
              <a:t>Родительские собрания.</a:t>
            </a:r>
          </a:p>
          <a:p>
            <a:pPr>
              <a:buNone/>
            </a:pPr>
            <a:r>
              <a:rPr lang="ru-RU" sz="9600" dirty="0"/>
              <a:t> </a:t>
            </a:r>
            <a:r>
              <a:rPr lang="ru-RU" sz="9600" dirty="0" smtClean="0"/>
              <a:t> Задачи:   Информирование и обсуждение с родителями задач, содержания и форм </a:t>
            </a:r>
            <a:r>
              <a:rPr lang="ru-RU" sz="9600" dirty="0" err="1" smtClean="0"/>
              <a:t>коррекционно</a:t>
            </a:r>
            <a:r>
              <a:rPr lang="ru-RU" sz="9600" dirty="0" smtClean="0"/>
              <a:t> – речевой работы.</a:t>
            </a:r>
          </a:p>
          <a:p>
            <a:pPr>
              <a:buFont typeface="Wingdings" pitchFamily="2" charset="2"/>
              <a:buChar char="ü"/>
            </a:pPr>
            <a:r>
              <a:rPr lang="ru-RU" sz="9600" dirty="0" smtClean="0"/>
              <a:t>Мастер-классы, тренинги, консультации.</a:t>
            </a:r>
          </a:p>
          <a:p>
            <a:pPr>
              <a:buNone/>
            </a:pPr>
            <a:r>
              <a:rPr lang="ru-RU" sz="9600" dirty="0"/>
              <a:t> </a:t>
            </a:r>
            <a:r>
              <a:rPr lang="ru-RU" sz="9600" dirty="0" smtClean="0"/>
              <a:t>  Задачи:   Знакомство и обучение родителей фор –</a:t>
            </a:r>
          </a:p>
          <a:p>
            <a:pPr>
              <a:buNone/>
            </a:pPr>
            <a:r>
              <a:rPr lang="ru-RU" sz="9600" dirty="0" smtClean="0"/>
              <a:t>    мам взаимодействия с детьми. </a:t>
            </a:r>
          </a:p>
          <a:p>
            <a:pPr>
              <a:buFont typeface="Wingdings" pitchFamily="2" charset="2"/>
              <a:buChar char="ü"/>
            </a:pPr>
            <a:r>
              <a:rPr lang="ru-RU" sz="9600" dirty="0" smtClean="0"/>
              <a:t>Досуги, развлечения.</a:t>
            </a:r>
          </a:p>
          <a:p>
            <a:pPr>
              <a:buNone/>
            </a:pPr>
            <a:r>
              <a:rPr lang="ru-RU" sz="9600" dirty="0"/>
              <a:t> </a:t>
            </a:r>
            <a:r>
              <a:rPr lang="ru-RU" sz="9600" dirty="0" smtClean="0"/>
              <a:t>  Задачи:  вовлечение родителей в деятельность группы, </a:t>
            </a:r>
          </a:p>
          <a:p>
            <a:pPr>
              <a:buNone/>
            </a:pPr>
            <a:r>
              <a:rPr lang="ru-RU" sz="9600" dirty="0"/>
              <a:t> </a:t>
            </a:r>
            <a:r>
              <a:rPr lang="ru-RU" sz="9600" dirty="0" smtClean="0"/>
              <a:t>   ДОУ.</a:t>
            </a:r>
          </a:p>
          <a:p>
            <a:pPr>
              <a:buFont typeface="Wingdings" pitchFamily="2" charset="2"/>
              <a:buChar char="ü"/>
            </a:pPr>
            <a:r>
              <a:rPr lang="ru-RU" sz="9600" dirty="0" smtClean="0"/>
              <a:t>Проекты.</a:t>
            </a:r>
          </a:p>
          <a:p>
            <a:pPr>
              <a:buNone/>
            </a:pPr>
            <a:r>
              <a:rPr lang="ru-RU" sz="9600" dirty="0"/>
              <a:t> </a:t>
            </a:r>
            <a:r>
              <a:rPr lang="ru-RU" sz="9600" dirty="0" smtClean="0"/>
              <a:t>  Задачи:  приобщение родителей к образовательному процессу, сотрудничество  </a:t>
            </a:r>
          </a:p>
          <a:p>
            <a:pPr>
              <a:buNone/>
            </a:pPr>
            <a:r>
              <a:rPr lang="ru-RU" sz="9600" dirty="0"/>
              <a:t> </a:t>
            </a:r>
            <a:r>
              <a:rPr lang="ru-RU" sz="9600" dirty="0" smtClean="0"/>
              <a:t>   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Индивидуальные  формы работы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40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sz="5100" dirty="0" smtClean="0"/>
              <a:t>Беседы, «пятиминутки», консультации.</a:t>
            </a:r>
          </a:p>
          <a:p>
            <a:pPr>
              <a:buNone/>
            </a:pPr>
            <a:r>
              <a:rPr lang="ru-RU" sz="5100" dirty="0"/>
              <a:t> </a:t>
            </a:r>
            <a:r>
              <a:rPr lang="ru-RU" sz="5100" dirty="0" smtClean="0"/>
              <a:t> Задачи:  оказание индивидуальной помощи родителям по вопросам коррекции и развития речи, профилактика речевых нарушений, </a:t>
            </a:r>
            <a:r>
              <a:rPr lang="ru-RU" sz="5100" dirty="0" err="1" smtClean="0"/>
              <a:t>инфор</a:t>
            </a:r>
            <a:r>
              <a:rPr lang="ru-RU" sz="5100" dirty="0" smtClean="0"/>
              <a:t>-</a:t>
            </a:r>
          </a:p>
          <a:p>
            <a:pPr>
              <a:buNone/>
            </a:pPr>
            <a:r>
              <a:rPr lang="ru-RU" sz="5100" dirty="0"/>
              <a:t> </a:t>
            </a:r>
            <a:r>
              <a:rPr lang="ru-RU" sz="5100" dirty="0" smtClean="0"/>
              <a:t>   </a:t>
            </a:r>
            <a:r>
              <a:rPr lang="ru-RU" sz="5100" dirty="0" err="1" smtClean="0"/>
              <a:t>мирование</a:t>
            </a:r>
            <a:r>
              <a:rPr lang="ru-RU" sz="5100" dirty="0" smtClean="0"/>
              <a:t> о ходе коррекционно-речевой работы</a:t>
            </a:r>
          </a:p>
          <a:p>
            <a:pPr>
              <a:buNone/>
            </a:pPr>
            <a:r>
              <a:rPr lang="ru-RU" sz="5100" dirty="0"/>
              <a:t> </a:t>
            </a:r>
            <a:r>
              <a:rPr lang="ru-RU" sz="5100" dirty="0" smtClean="0"/>
              <a:t>   с ребёнком.</a:t>
            </a:r>
          </a:p>
          <a:p>
            <a:pPr>
              <a:buFont typeface="Wingdings" pitchFamily="2" charset="2"/>
              <a:buChar char="ü"/>
            </a:pPr>
            <a:r>
              <a:rPr lang="ru-RU" sz="5100" dirty="0" smtClean="0"/>
              <a:t>Анкетирование.</a:t>
            </a:r>
          </a:p>
          <a:p>
            <a:pPr>
              <a:buNone/>
            </a:pPr>
            <a:r>
              <a:rPr lang="ru-RU" sz="5100" dirty="0"/>
              <a:t> </a:t>
            </a:r>
            <a:r>
              <a:rPr lang="ru-RU" sz="5100" dirty="0" smtClean="0"/>
              <a:t> Задачи:  сбор необходимой информации </a:t>
            </a:r>
            <a:r>
              <a:rPr lang="ru-RU" sz="5100" dirty="0" err="1" smtClean="0"/>
              <a:t>оребёнке</a:t>
            </a:r>
            <a:r>
              <a:rPr lang="ru-RU" sz="5100" dirty="0" smtClean="0"/>
              <a:t>, семье, определение запросов семьи, оценка эффективности коррекционной работы.</a:t>
            </a:r>
          </a:p>
          <a:p>
            <a:pPr>
              <a:buFont typeface="Wingdings" pitchFamily="2" charset="2"/>
              <a:buChar char="ü"/>
            </a:pPr>
            <a:r>
              <a:rPr lang="ru-RU" sz="5100" dirty="0" smtClean="0"/>
              <a:t>Тетради «выходного дня».</a:t>
            </a:r>
          </a:p>
          <a:p>
            <a:pPr>
              <a:buNone/>
            </a:pPr>
            <a:r>
              <a:rPr lang="ru-RU" sz="5100" dirty="0"/>
              <a:t> </a:t>
            </a:r>
            <a:r>
              <a:rPr lang="ru-RU" sz="5100" dirty="0" smtClean="0"/>
              <a:t> Задачи:  вовлечение родителей в </a:t>
            </a:r>
            <a:r>
              <a:rPr lang="ru-RU" sz="5100" dirty="0" err="1" smtClean="0"/>
              <a:t>педпроцесс</a:t>
            </a:r>
            <a:r>
              <a:rPr lang="ru-RU" sz="5100" dirty="0" smtClean="0"/>
              <a:t>, закрепление</a:t>
            </a:r>
          </a:p>
          <a:p>
            <a:pPr>
              <a:buNone/>
            </a:pPr>
            <a:r>
              <a:rPr lang="ru-RU" sz="5100" dirty="0"/>
              <a:t> </a:t>
            </a:r>
            <a:r>
              <a:rPr lang="ru-RU" sz="5100" dirty="0" smtClean="0"/>
              <a:t>     знаний и навыков.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545</TotalTime>
  <Words>586</Words>
  <Application>Microsoft Office PowerPoint</Application>
  <PresentationFormat>Экран (4:3)</PresentationFormat>
  <Paragraphs>97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Обычная</vt:lpstr>
      <vt:lpstr>          Подготовила учитель-логопед  МАДОУ  детский сад №52 Брыкова Ольга Ивановна</vt:lpstr>
      <vt:lpstr>Слайд 2</vt:lpstr>
      <vt:lpstr>Работа с родителями детей с ОВЗ : </vt:lpstr>
      <vt:lpstr>Цель: Повышение педагогической компетенции родителей</vt:lpstr>
      <vt:lpstr>Личностные, психологические особенности и установки родителей детей с ОВЗ:</vt:lpstr>
      <vt:lpstr>Принципы работы с родителями детей с ОВЗ: </vt:lpstr>
      <vt:lpstr>Концепция  взаимодействия с родителями</vt:lpstr>
      <vt:lpstr>Формы организации коррекционно-речевой помощи родителям</vt:lpstr>
      <vt:lpstr>Индивидуальные  формы работы</vt:lpstr>
      <vt:lpstr>Информационно-наглядное  обеспечение</vt:lpstr>
      <vt:lpstr>      Информационно-наглядное пособие       «Развиваем мелкую моторику дома» </vt:lpstr>
      <vt:lpstr>Волшебные ключики</vt:lpstr>
      <vt:lpstr>Красивый холодильник</vt:lpstr>
      <vt:lpstr>Мамины бусы</vt:lpstr>
      <vt:lpstr>Вкусные ягоды</vt:lpstr>
      <vt:lpstr>Открути и закрути</vt:lpstr>
      <vt:lpstr>Папины кроссовки</vt:lpstr>
      <vt:lpstr>Чистая обувь</vt:lpstr>
      <vt:lpstr>Чистая квартира</vt:lpstr>
      <vt:lpstr>Вкусный суп</vt:lpstr>
      <vt:lpstr>Перелей  и не разлей</vt:lpstr>
      <vt:lpstr>Помогаем маме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работы логопеда с родителями, имеющими детей с ОВЗ.</dc:title>
  <dc:creator>ACER</dc:creator>
  <cp:lastModifiedBy>ACER</cp:lastModifiedBy>
  <cp:revision>40</cp:revision>
  <dcterms:created xsi:type="dcterms:W3CDTF">2016-09-10T09:56:37Z</dcterms:created>
  <dcterms:modified xsi:type="dcterms:W3CDTF">2017-06-30T10:20:54Z</dcterms:modified>
</cp:coreProperties>
</file>