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1" r:id="rId5"/>
    <p:sldId id="265" r:id="rId6"/>
    <p:sldId id="259" r:id="rId7"/>
    <p:sldId id="260" r:id="rId8"/>
    <p:sldId id="263" r:id="rId9"/>
    <p:sldId id="264" r:id="rId10"/>
    <p:sldId id="266" r:id="rId11"/>
    <p:sldId id="267" r:id="rId12"/>
    <p:sldId id="270" r:id="rId13"/>
    <p:sldId id="269" r:id="rId14"/>
    <p:sldId id="272" r:id="rId15"/>
    <p:sldId id="271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84" d="100"/>
          <a:sy n="84" d="100"/>
        </p:scale>
        <p:origin x="8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ownloads\Pchely_-_ZHuzhzhanie_(iPlayer.fm)_mp3cut.foxcom.su_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800199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  <a:latin typeface="Georgia" pitchFamily="18" charset="0"/>
              </a:rPr>
              <a:t>Презентация на тему «НАСЕКОМЫЕ»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9992" y="6165304"/>
            <a:ext cx="3592488" cy="360040"/>
          </a:xfrm>
        </p:spPr>
        <p:txBody>
          <a:bodyPr>
            <a:normAutofit lnSpcReduction="10000"/>
          </a:bodyPr>
          <a:lstStyle/>
          <a:p>
            <a:r>
              <a:rPr lang="ru-RU" sz="1800" dirty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800" dirty="0" err="1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Олиниченко</a:t>
            </a:r>
            <a:r>
              <a:rPr lang="ru-RU" sz="1800" dirty="0">
                <a:solidFill>
                  <a:srgbClr val="33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364640-FD1F-4853-9FCD-7DCDBFFFC7C0}"/>
              </a:ext>
            </a:extLst>
          </p:cNvPr>
          <p:cNvSpPr txBox="1"/>
          <p:nvPr/>
        </p:nvSpPr>
        <p:spPr>
          <a:xfrm>
            <a:off x="431540" y="71046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151»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3744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Самые прожорливые хищники планеты. Их добыча по весу    в несколько раз больше  самого насекомого. Очень быстро летают. У стрекоз  по 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22530" name="Picture 2" descr="http://im1-tub-ru.yandex.net/i?id=f24d2f0c9c66a1d3efac4d2462433a86-11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20688"/>
            <a:ext cx="4549935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32" name="AutoShape 4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://im0-tub-ru.yandex.net/i?id=0ef91a699b818f87149450ba58407497-3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3" name="Picture 15" descr="C:\Users\Людмила\Download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4589623" cy="30597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45" name="AutoShape 17" descr="http://im1-tub-ru.yandex.net/i?id=eccbfd227038bf8605656dce0827cce1-04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6" name="Picture 18" descr="C:\Users\Людмила\Downloads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05064"/>
            <a:ext cx="356439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736304" cy="836712"/>
          </a:xfrm>
        </p:spPr>
        <p:txBody>
          <a:bodyPr/>
          <a:lstStyle/>
          <a:p>
            <a:r>
              <a:rPr lang="ru-RU" dirty="0">
                <a:latin typeface="Georgia" pitchFamily="18" charset="0"/>
              </a:rPr>
              <a:t>Пчела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3168352" cy="15121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>
                <a:latin typeface="Georgia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800" dirty="0">
                <a:latin typeface="Georgia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800" dirty="0">
                <a:latin typeface="Georgia" pitchFamily="18" charset="0"/>
              </a:rPr>
              <a:t>Похлопочет над цветком — </a:t>
            </a:r>
          </a:p>
          <a:p>
            <a:pPr>
              <a:buNone/>
            </a:pPr>
            <a:r>
              <a:rPr lang="ru-RU" sz="1800" dirty="0">
                <a:latin typeface="Georgia" pitchFamily="18" charset="0"/>
              </a:rPr>
              <a:t>Он поделится медком.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33256"/>
            <a:ext cx="87849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>
                <a:latin typeface="Georgia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C:\Users\Людмила\Downloads\pche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5076056" cy="3807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C:\Users\Людмила\Downloads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4392488" cy="30492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chely_-_ZHuzhzhanie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1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>
                <a:latin typeface="Georgia" pitchFamily="18" charset="0"/>
              </a:rPr>
              <a:t>Человек разводит пчел и пользуется результатом их труда - медом</a:t>
            </a: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C:\Users\Людмила\Downloads\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318262" cy="5346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23528" y="692696"/>
            <a:ext cx="4320480" cy="791617"/>
          </a:xfrm>
        </p:spPr>
        <p:txBody>
          <a:bodyPr/>
          <a:lstStyle/>
          <a:p>
            <a:pPr>
              <a:buNone/>
            </a:pPr>
            <a:r>
              <a:rPr lang="ru-RU" sz="2000" b="0" dirty="0">
                <a:latin typeface="Georgia" pitchFamily="18" charset="0"/>
              </a:rPr>
              <a:t>Домашние пчелы живут в ульях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932040" y="692697"/>
            <a:ext cx="4211960" cy="1008112"/>
          </a:xfrm>
        </p:spPr>
        <p:txBody>
          <a:bodyPr/>
          <a:lstStyle/>
          <a:p>
            <a:pPr>
              <a:buNone/>
            </a:pPr>
            <a:r>
              <a:rPr lang="ru-RU" sz="2000" b="0" dirty="0">
                <a:latin typeface="Georgia" pitchFamily="18" charset="0"/>
              </a:rPr>
              <a:t>Дикие пчелы строят гнезда на деревьях</a:t>
            </a:r>
          </a:p>
          <a:p>
            <a:endParaRPr lang="ru-RU" dirty="0"/>
          </a:p>
        </p:txBody>
      </p:sp>
      <p:pic>
        <p:nvPicPr>
          <p:cNvPr id="25602" name="Picture 2" descr="C:\Users\Людмила\Downloads\i (5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4122738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00808"/>
            <a:ext cx="3818706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892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dirty="0">
                <a:latin typeface="Georgia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 ветки на тропинку,</a:t>
            </a:r>
            <a:br>
              <a:rPr lang="ru-RU" dirty="0"/>
            </a:br>
            <a:r>
              <a:rPr lang="ru-RU" dirty="0"/>
              <a:t>С травинки на травинку</a:t>
            </a:r>
            <a:br>
              <a:rPr lang="ru-RU" dirty="0"/>
            </a:br>
            <a:r>
              <a:rPr lang="ru-RU" dirty="0"/>
              <a:t>Прыгает пружинка —</a:t>
            </a:r>
            <a:br>
              <a:rPr lang="ru-RU" dirty="0"/>
            </a:br>
            <a:r>
              <a:rPr lang="ru-RU" dirty="0"/>
              <a:t>Зелёненькая спинка.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836712"/>
          </a:xfrm>
        </p:spPr>
        <p:txBody>
          <a:bodyPr/>
          <a:lstStyle/>
          <a:p>
            <a:r>
              <a:rPr lang="ru-RU" dirty="0">
                <a:latin typeface="Georgia" pitchFamily="18" charset="0"/>
              </a:rPr>
              <a:t>Кузнечик</a:t>
            </a: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 t="8364"/>
          <a:stretch>
            <a:fillRect/>
          </a:stretch>
        </p:blipFill>
        <p:spPr bwMode="auto">
          <a:xfrm>
            <a:off x="395536" y="2636912"/>
            <a:ext cx="3816424" cy="249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980728"/>
            <a:ext cx="540060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835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Georgia" pitchFamily="18" charset="0"/>
              </a:rPr>
              <a:t>Муравьи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В лесу у пня суетня, беготня: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Народ рабочий целый день хлопочет</a:t>
            </a:r>
            <a:r>
              <a:rPr lang="ru-RU" dirty="0"/>
              <a:t>. </a:t>
            </a:r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print"/>
          <a:srcRect t="15930" b="9993"/>
          <a:stretch>
            <a:fillRect/>
          </a:stretch>
        </p:blipFill>
        <p:spPr bwMode="auto">
          <a:xfrm>
            <a:off x="4644008" y="1052736"/>
            <a:ext cx="396044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297745" cy="30148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8" name="Picture 6" descr="C:\Users\Людмила\Downloads\70784_or.jpg"/>
          <p:cNvPicPr>
            <a:picLocks noChangeAspect="1" noChangeArrowheads="1"/>
          </p:cNvPicPr>
          <p:nvPr/>
        </p:nvPicPr>
        <p:blipFill>
          <a:blip r:embed="rId4" cstate="print"/>
          <a:srcRect l="5716" t="21130" r="7298" b="10088"/>
          <a:stretch>
            <a:fillRect/>
          </a:stretch>
        </p:blipFill>
        <p:spPr bwMode="auto">
          <a:xfrm>
            <a:off x="4644008" y="4365104"/>
            <a:ext cx="3960440" cy="21095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4522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/>
              <a:t>      Муравьи живут везде, от городских квартир до Антарктиды.                        Муравьи практически всеядны.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print"/>
          <a:srcRect l="4376" t="156" r="4376" b="4594"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/>
              <a:t>Устройство муравейника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Светлячок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1628800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000" dirty="0">
                <a:latin typeface="Georgia" pitchFamily="18" charset="0"/>
              </a:rPr>
              <a:t>Не солнце, не огонь, а светит.</a:t>
            </a:r>
          </a:p>
        </p:txBody>
      </p:sp>
      <p:sp>
        <p:nvSpPr>
          <p:cNvPr id="29698" name="AutoShape 2" descr="http://i.huffpost.com/gen/1154566/thumbs/o-WHY-DO-FIREFLIES-GLOW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encrypted-tbn0.gstatic.com/images?q=tbn:ANd9GcQQ4oZUX_92B7cEYCon4fioyouZssceUhFeRnzs655_p0lbk1f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1" name="Picture 5" descr="C:\Users\Людмила\Downloads\images (1).jpg"/>
          <p:cNvPicPr>
            <a:picLocks noChangeAspect="1" noChangeArrowheads="1"/>
          </p:cNvPicPr>
          <p:nvPr/>
        </p:nvPicPr>
        <p:blipFill>
          <a:blip r:embed="rId2" cstate="print"/>
          <a:srcRect l="4948"/>
          <a:stretch>
            <a:fillRect/>
          </a:stretch>
        </p:blipFill>
        <p:spPr bwMode="auto">
          <a:xfrm>
            <a:off x="467544" y="2060848"/>
            <a:ext cx="4149765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702" name="Picture 6" descr="C:\Users\Людмила\Downloads\загруженное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4248472" cy="3046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>
                <a:latin typeface="Georgia" pitchFamily="18" charset="0"/>
              </a:rPr>
              <a:t>Оса</a:t>
            </a:r>
          </a:p>
        </p:txBody>
      </p:sp>
      <p:sp>
        <p:nvSpPr>
          <p:cNvPr id="31746" name="AutoShape 2" descr="https://encrypted-tbn2.gstatic.com/images?q=tbn:ANd9GcQuDs8NHt4_N1Jp4EIE3h4WKBY6abydpKS0rxjCEiIuxNSVXboxr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Людмила\Download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5832648" cy="439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5877272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/>
              <a:t>  В отличие от пчел, осы не запасают мед. Часто осы строят гнезда в земле.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772816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Как тигр: усата, полосата,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А жало поострей кинжала.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Жужжит, взлетела в небеса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Любитель сладкого -…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>
                <a:latin typeface="Georgia" pitchFamily="18" charset="0"/>
              </a:rPr>
              <a:t>Таракан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Тараканы едят практически всё. Обычную еду, книжки, кожаную одежду, даже домашние цветы. Удивительно выносливы и живучи. Целый месяц таракан может ничего не есть.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3240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Georgia" pitchFamily="18" charset="0"/>
              </a:rPr>
              <a:t>П</a:t>
            </a:r>
            <a:r>
              <a:rPr lang="ru-RU" dirty="0">
                <a:latin typeface="Georgia" pitchFamily="18" charset="0"/>
              </a:rPr>
              <a:t>рячется по углам,</a:t>
            </a:r>
          </a:p>
          <a:p>
            <a:r>
              <a:rPr lang="ru-RU" dirty="0">
                <a:latin typeface="Georgia" pitchFamily="18" charset="0"/>
              </a:rPr>
              <a:t>Спать мешает по ночам,</a:t>
            </a:r>
          </a:p>
          <a:p>
            <a:r>
              <a:rPr lang="ru-RU" dirty="0">
                <a:latin typeface="Georgia" pitchFamily="18" charset="0"/>
              </a:rPr>
              <a:t>Неделями не питается,</a:t>
            </a:r>
          </a:p>
          <a:p>
            <a:r>
              <a:rPr lang="ru-RU" dirty="0">
                <a:latin typeface="Georgia" pitchFamily="18" charset="0"/>
              </a:rPr>
              <a:t>Как вредитель называется?</a:t>
            </a:r>
          </a:p>
          <a:p>
            <a:br>
              <a:rPr lang="ru-RU" dirty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33794" name="AutoShape 2" descr="http://versii.com/photos_new/2009/bank_15901_img_200x230_784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 descr="C:\Users\Людмила\Downloads\bank_15901_img_200x230_78413.jpg"/>
          <p:cNvPicPr>
            <a:picLocks noChangeAspect="1" noChangeArrowheads="1"/>
          </p:cNvPicPr>
          <p:nvPr/>
        </p:nvPicPr>
        <p:blipFill>
          <a:blip r:embed="rId2" cstate="print"/>
          <a:srcRect t="7380" r="5128" b="5664"/>
          <a:stretch>
            <a:fillRect/>
          </a:stretch>
        </p:blipFill>
        <p:spPr bwMode="auto">
          <a:xfrm>
            <a:off x="3779912" y="1052736"/>
            <a:ext cx="4824536" cy="44664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797" name="AutoShape 5" descr="http://im0-tub-ru.yandex.net/i?id=b24449031a369dd731b55c17c20ff685-58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8" name="Picture 6" descr="C:\Users\Людмила\Downloads\i (8).jpg"/>
          <p:cNvPicPr>
            <a:picLocks noChangeAspect="1" noChangeArrowheads="1"/>
          </p:cNvPicPr>
          <p:nvPr/>
        </p:nvPicPr>
        <p:blipFill>
          <a:blip r:embed="rId3" cstate="print"/>
          <a:srcRect l="8850" r="4867"/>
          <a:stretch>
            <a:fillRect/>
          </a:stretch>
        </p:blipFill>
        <p:spPr bwMode="auto">
          <a:xfrm>
            <a:off x="251520" y="2852936"/>
            <a:ext cx="3182753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5949280"/>
            <a:ext cx="9468544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>
                <a:latin typeface="Georgia" pitchFamily="18" charset="0"/>
              </a:rPr>
              <a:t>       Насекомые живут везде. В пустынях и тропиках, в тайге и  Антарктиде.</a:t>
            </a:r>
          </a:p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04664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333300"/>
                </a:solidFill>
                <a:latin typeface="Georgia" pitchFamily="18" charset="0"/>
              </a:rPr>
              <a:t>Насекомые</a:t>
            </a:r>
          </a:p>
        </p:txBody>
      </p:sp>
      <p:pic>
        <p:nvPicPr>
          <p:cNvPr id="2050" name="Picture 2" descr="http://im1-tub-ru.yandex.net/i?id=6371b7b78f5efe318fe3b3f65c9e6e55-143-144&amp;n=21"/>
          <p:cNvPicPr>
            <a:picLocks noChangeAspect="1" noChangeArrowheads="1"/>
          </p:cNvPicPr>
          <p:nvPr/>
        </p:nvPicPr>
        <p:blipFill>
          <a:blip r:embed="rId2" cstate="print"/>
          <a:srcRect t="10345" r="6174"/>
          <a:stretch>
            <a:fillRect/>
          </a:stretch>
        </p:blipFill>
        <p:spPr bwMode="auto">
          <a:xfrm>
            <a:off x="6236538" y="980728"/>
            <a:ext cx="2727950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://media1.klops.ru/imagecache/biger/e/5/3/e53624a42ee2d3216d2fb2f3fd2ccdd9.jpg"/>
          <p:cNvPicPr>
            <a:picLocks noChangeAspect="1" noChangeArrowheads="1"/>
          </p:cNvPicPr>
          <p:nvPr/>
        </p:nvPicPr>
        <p:blipFill>
          <a:blip r:embed="rId3" cstate="print"/>
          <a:srcRect l="5506"/>
          <a:stretch>
            <a:fillRect/>
          </a:stretch>
        </p:blipFill>
        <p:spPr bwMode="auto">
          <a:xfrm>
            <a:off x="179512" y="3356992"/>
            <a:ext cx="3080716" cy="22101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im1-tub-ru.yandex.net/i?id=6c63128996114b1ff8c2564aef6d4339-10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72816"/>
            <a:ext cx="4291677" cy="26822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>
                <a:latin typeface="Georgia" pitchFamily="18" charset="0"/>
              </a:rPr>
              <a:t>Водомерка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На поверхности воды 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летом обитает,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Под корой, без суеты, 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зиму коротает.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Ход её длиннющих ног – 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водной глади мерка.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Кто б скользить ещё так мог? 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Только…</a:t>
            </a:r>
          </a:p>
        </p:txBody>
      </p:sp>
      <p:sp>
        <p:nvSpPr>
          <p:cNvPr id="32770" name="AutoShape 2" descr="http://im1-tub-ru.yandex.net/i?id=fc8c23b6675b3ecc755ccb3730ca1ffa-10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C:\Users\Людмила\Downloads\i (9).jpg"/>
          <p:cNvPicPr>
            <a:picLocks noChangeAspect="1" noChangeArrowheads="1"/>
          </p:cNvPicPr>
          <p:nvPr/>
        </p:nvPicPr>
        <p:blipFill>
          <a:blip r:embed="rId2" cstate="print"/>
          <a:srcRect l="10535" b="8929"/>
          <a:stretch>
            <a:fillRect/>
          </a:stretch>
        </p:blipFill>
        <p:spPr bwMode="auto">
          <a:xfrm>
            <a:off x="3203848" y="1556792"/>
            <a:ext cx="5724127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Georgia" pitchFamily="18" charset="0"/>
              </a:rPr>
              <a:t> </a:t>
            </a:r>
            <a:r>
              <a:rPr lang="ru-RU" sz="2000" dirty="0">
                <a:latin typeface="Georgia" pitchFamily="18" charset="0"/>
              </a:rPr>
              <a:t>Насекомые обитают во всех средах - в воздухе, на земле и в воде</a:t>
            </a:r>
            <a:r>
              <a:rPr lang="ru-RU" dirty="0"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print"/>
          <a:srcRect t="9310" r="3058"/>
          <a:stretch>
            <a:fillRect/>
          </a:stretch>
        </p:blipFill>
        <p:spPr bwMode="auto">
          <a:xfrm>
            <a:off x="2339752" y="3789040"/>
            <a:ext cx="4218469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857072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print"/>
          <a:srcRect r="53461" b="60689"/>
          <a:stretch>
            <a:fillRect/>
          </a:stretch>
        </p:blipFill>
        <p:spPr bwMode="auto">
          <a:xfrm>
            <a:off x="467544" y="1196752"/>
            <a:ext cx="3731324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764704"/>
            <a:ext cx="0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764704"/>
            <a:ext cx="20882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699792" y="764704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35781" y="142875"/>
            <a:ext cx="8071322" cy="1509117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itchFamily="18" charset="0"/>
              </a:rPr>
              <a:t>Основные признаки насекомого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3168352" cy="3096344"/>
          </a:xfrm>
        </p:spPr>
        <p:txBody>
          <a:bodyPr/>
          <a:lstStyle/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/>
              <a:t>    Шесть ног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/>
              <a:t>    Три части тела - голова, грудь, брюшко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/>
              <a:t>    В большинстве случаев у насекомых есть крылья</a:t>
            </a:r>
            <a:endParaRPr lang="ru-RU" dirty="0"/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10671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483945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319" name="AutoShape 7"/>
          <p:cNvSpPr>
            <a:spLocks/>
          </p:cNvSpPr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Голова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Грудь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843808" y="6093296"/>
            <a:ext cx="1489025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Брюшко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44824"/>
            <a:ext cx="4704523" cy="3528392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/>
          </p:cNvSpPr>
          <p:nvPr/>
        </p:nvSpPr>
        <p:spPr bwMode="auto">
          <a:xfrm rot="14032872">
            <a:off x="7206764" y="4651314"/>
            <a:ext cx="1626382" cy="753443"/>
          </a:xfrm>
          <a:prstGeom prst="rightArrow">
            <a:avLst>
              <a:gd name="adj1" fmla="val 32000"/>
              <a:gd name="adj2" fmla="val 640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 rot="17969550">
            <a:off x="4772846" y="4546577"/>
            <a:ext cx="2015283" cy="754559"/>
          </a:xfrm>
          <a:prstGeom prst="rightArrow">
            <a:avLst>
              <a:gd name="adj1" fmla="val 32000"/>
              <a:gd name="adj2" fmla="val 63897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8359254">
            <a:off x="2593356" y="4304439"/>
            <a:ext cx="3081820" cy="753442"/>
          </a:xfrm>
          <a:prstGeom prst="rightArrow">
            <a:avLst>
              <a:gd name="adj1" fmla="val 32000"/>
              <a:gd name="adj2" fmla="val 63992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333300"/>
                </a:solidFill>
                <a:latin typeface="Georgia" pitchFamily="18" charset="0"/>
              </a:rPr>
              <a:t>Какое из этих животных </a:t>
            </a:r>
            <a:r>
              <a:rPr lang="ru-RU" dirty="0">
                <a:solidFill>
                  <a:srgbClr val="C00000"/>
                </a:solidFill>
                <a:latin typeface="Georgia" pitchFamily="18" charset="0"/>
              </a:rPr>
              <a:t>не насекомое</a:t>
            </a:r>
            <a:r>
              <a:rPr lang="ru-RU" dirty="0">
                <a:solidFill>
                  <a:srgbClr val="333300"/>
                </a:solidFill>
                <a:latin typeface="Georgia" pitchFamily="18" charset="0"/>
              </a:rPr>
              <a:t>?</a:t>
            </a:r>
          </a:p>
        </p:txBody>
      </p:sp>
      <p:pic>
        <p:nvPicPr>
          <p:cNvPr id="20484" name="Picture 4" descr="https://encrypted-tbn0.gstatic.com/images?q=tbn:ANd9GcT7oJJ7hASvn2iAw4kME_e5Lfb3_nh7IAFAnyYiwnFBH8ThM5MziA"/>
          <p:cNvPicPr>
            <a:picLocks noChangeAspect="1" noChangeArrowheads="1"/>
          </p:cNvPicPr>
          <p:nvPr/>
        </p:nvPicPr>
        <p:blipFill>
          <a:blip r:embed="rId2" cstate="print"/>
          <a:srcRect l="5755" t="5076" b="6088"/>
          <a:stretch>
            <a:fillRect/>
          </a:stretch>
        </p:blipFill>
        <p:spPr bwMode="auto">
          <a:xfrm>
            <a:off x="971600" y="1556792"/>
            <a:ext cx="3436497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88" name="Picture 8" descr="http://im1-tub-ru.yandex.net/i?id=3327beb989859b23b881605781540c72-4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149080"/>
            <a:ext cx="3428345" cy="2467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0" name="Picture 10" descr="http://im3-tub-ru.yandex.net/i?id=9be0fba265b1c51f2400a3f7330315af-59-144&amp;n=21"/>
          <p:cNvPicPr>
            <a:picLocks noChangeAspect="1" noChangeArrowheads="1"/>
          </p:cNvPicPr>
          <p:nvPr/>
        </p:nvPicPr>
        <p:blipFill>
          <a:blip r:embed="rId4" cstate="print"/>
          <a:srcRect l="2083" t="5037" b="9333"/>
          <a:stretch>
            <a:fillRect/>
          </a:stretch>
        </p:blipFill>
        <p:spPr bwMode="auto">
          <a:xfrm>
            <a:off x="971600" y="4221088"/>
            <a:ext cx="3456384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2" name="Picture 12" descr="https://encrypted-tbn0.gstatic.com/images?q=tbn:ANd9GcRcE9Ac5faUuh46eeey6LKSyfPhgQU4S4nakB0DlXPXHd-yrb_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556792"/>
            <a:ext cx="338437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5148064" y="1556792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148064" y="1628800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Georgia" pitchFamily="18" charset="0"/>
              </a:rPr>
              <a:t>Питание насекомых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661248"/>
            <a:ext cx="8317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/>
              <a:t>      </a:t>
            </a:r>
            <a:r>
              <a:rPr lang="ru-RU" dirty="0">
                <a:latin typeface="Georgia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print"/>
          <a:srcRect l="6314" t="19720" r="24501"/>
          <a:stretch>
            <a:fillRect/>
          </a:stretch>
        </p:blipFill>
        <p:spPr bwMode="auto">
          <a:xfrm>
            <a:off x="3419872" y="1196752"/>
            <a:ext cx="2655298" cy="20556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print"/>
          <a:srcRect l="9840" t="-1854" r="28590" b="-120"/>
          <a:stretch>
            <a:fillRect/>
          </a:stretch>
        </p:blipFill>
        <p:spPr bwMode="auto">
          <a:xfrm>
            <a:off x="6300192" y="1412776"/>
            <a:ext cx="2664296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73016"/>
            <a:ext cx="2664296" cy="1944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print"/>
          <a:srcRect l="11551" r="32138"/>
          <a:stretch>
            <a:fillRect/>
          </a:stretch>
        </p:blipFill>
        <p:spPr bwMode="auto">
          <a:xfrm>
            <a:off x="395536" y="1340768"/>
            <a:ext cx="2789370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37321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 Тип питания зависит от жизненной стадии. Например, гусеница-личинка питается листьями, а бабочка – нектаром</a:t>
            </a:r>
            <a:endParaRPr lang="ru-RU" dirty="0"/>
          </a:p>
        </p:txBody>
      </p:sp>
      <p:pic>
        <p:nvPicPr>
          <p:cNvPr id="17410" name="Picture 2" descr="http://kartinki-cvetov.ru/images/nasekom/nasekomye-23.jpg"/>
          <p:cNvPicPr>
            <a:picLocks noChangeAspect="1" noChangeArrowheads="1"/>
          </p:cNvPicPr>
          <p:nvPr/>
        </p:nvPicPr>
        <p:blipFill>
          <a:blip r:embed="rId2" cstate="print"/>
          <a:srcRect l="29744" r="13803"/>
          <a:stretch>
            <a:fillRect/>
          </a:stretch>
        </p:blipFill>
        <p:spPr bwMode="auto">
          <a:xfrm>
            <a:off x="4860032" y="476672"/>
            <a:ext cx="3960440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2" name="Picture 4" descr="https://encrypted-tbn1.gstatic.com/images?q=tbn:ANd9GcRFxhCr3fKL6anPBj7ScEpmmTAlKqywqyXwDniBc0gLqg8Uf_4H"/>
          <p:cNvPicPr>
            <a:picLocks noChangeAspect="1" noChangeArrowheads="1"/>
          </p:cNvPicPr>
          <p:nvPr/>
        </p:nvPicPr>
        <p:blipFill>
          <a:blip r:embed="rId3" cstate="print"/>
          <a:srcRect l="21521" r="6450"/>
          <a:stretch>
            <a:fillRect/>
          </a:stretch>
        </p:blipFill>
        <p:spPr bwMode="auto">
          <a:xfrm>
            <a:off x="395536" y="476672"/>
            <a:ext cx="4032448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Georgia" pitchFamily="18" charset="0"/>
              </a:rPr>
              <a:t>Насекомые защищаются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>
                <a:latin typeface="Georgia" pitchFamily="18" charset="0"/>
              </a:rPr>
              <a:t>Чтобы спастись от врагов, у насекомых выработались защитные механизмы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>
                <a:latin typeface="Georgia" pitchFamily="18" charset="0"/>
              </a:rPr>
              <a:t>Маскировочная окраска</a:t>
            </a: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print"/>
          <a:srcRect t="26398"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>
                <a:latin typeface="Georgia" pitchFamily="18" charset="0"/>
              </a:rPr>
              <a:t>Отпугивающая окраска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>
                <a:latin typeface="Georgia" pitchFamily="18" charset="0"/>
              </a:rPr>
              <a:t>Маскировочная форма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>
                <a:latin typeface="Georgia" pitchFamily="18" charset="0"/>
              </a:rPr>
              <a:t>Использование яда</a:t>
            </a: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Georgia" pitchFamily="18" charset="0"/>
              </a:rPr>
              <a:t>Стрекоза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1"/>
            <a:ext cx="4824536" cy="11087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Голубой </a:t>
            </a:r>
            <a:r>
              <a:rPr lang="ru-RU" dirty="0" err="1"/>
              <a:t>аэропланчик</a:t>
            </a:r>
            <a:r>
              <a:rPr lang="ru-RU" dirty="0"/>
              <a:t> сел на жёлтый одуванчик?</a:t>
            </a:r>
          </a:p>
        </p:txBody>
      </p:sp>
      <p:pic>
        <p:nvPicPr>
          <p:cNvPr id="1026" name="Picture 2" descr="http://im1-tub-ru.yandex.net/i?id=d22dc1c5c5a3fdd20cb8de17e50299a3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432048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68760"/>
            <a:ext cx="3454921" cy="49801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Insects</Template>
  <TotalTime>652</TotalTime>
  <Words>515</Words>
  <Application>Microsoft Office PowerPoint</Application>
  <PresentationFormat>Экран (4:3)</PresentationFormat>
  <Paragraphs>58</Paragraphs>
  <Slides>21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Helvetica Neue</vt:lpstr>
      <vt:lpstr>Times New Roman</vt:lpstr>
      <vt:lpstr>Wingdings</vt:lpstr>
      <vt:lpstr>Тема Office</vt:lpstr>
      <vt:lpstr>Презентация на тему «НАСЕКОМЫЕ»</vt:lpstr>
      <vt:lpstr>Презентация PowerPoint</vt:lpstr>
      <vt:lpstr>Презентация PowerPoint</vt:lpstr>
      <vt:lpstr>Основные признаки насекомого</vt:lpstr>
      <vt:lpstr>Какое из этих животных не насекомое?</vt:lpstr>
      <vt:lpstr>Презентация PowerPoint</vt:lpstr>
      <vt:lpstr>Презентация PowerPoint</vt:lpstr>
      <vt:lpstr>Презентация PowerPoint</vt:lpstr>
      <vt:lpstr>Стрекоза</vt:lpstr>
      <vt:lpstr>Презентация PowerPoint</vt:lpstr>
      <vt:lpstr>Пчела</vt:lpstr>
      <vt:lpstr>Презентация PowerPoint</vt:lpstr>
      <vt:lpstr>Презентация PowerPoint</vt:lpstr>
      <vt:lpstr>Кузнечик</vt:lpstr>
      <vt:lpstr>Презентация PowerPoint</vt:lpstr>
      <vt:lpstr>Устройство муравейника</vt:lpstr>
      <vt:lpstr>Светлячок</vt:lpstr>
      <vt:lpstr>Оса</vt:lpstr>
      <vt:lpstr>Таракан</vt:lpstr>
      <vt:lpstr>Водомерка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РАБОТА</cp:lastModifiedBy>
  <cp:revision>82</cp:revision>
  <dcterms:created xsi:type="dcterms:W3CDTF">2015-02-05T17:30:43Z</dcterms:created>
  <dcterms:modified xsi:type="dcterms:W3CDTF">2023-08-14T16:49:19Z</dcterms:modified>
</cp:coreProperties>
</file>