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34"/>
  </p:notesMasterIdLst>
  <p:sldIdLst>
    <p:sldId id="259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9" r:id="rId11"/>
    <p:sldId id="270" r:id="rId12"/>
    <p:sldId id="272" r:id="rId13"/>
    <p:sldId id="271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82" r:id="rId24"/>
    <p:sldId id="283" r:id="rId25"/>
    <p:sldId id="284" r:id="rId26"/>
    <p:sldId id="285" r:id="rId27"/>
    <p:sldId id="288" r:id="rId28"/>
    <p:sldId id="289" r:id="rId29"/>
    <p:sldId id="290" r:id="rId30"/>
    <p:sldId id="291" r:id="rId31"/>
    <p:sldId id="293" r:id="rId32"/>
    <p:sldId id="294" r:id="rId3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717" autoAdjust="0"/>
  </p:normalViewPr>
  <p:slideViewPr>
    <p:cSldViewPr>
      <p:cViewPr varScale="1">
        <p:scale>
          <a:sx n="86" d="100"/>
          <a:sy n="86" d="100"/>
        </p:scale>
        <p:origin x="-53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92CBD1-0FD4-4D71-8D46-90513D45A0EC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A69CA5-A103-4C41-A518-D75E35241B4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sz="1200" dirty="0" smtClean="0"/>
              <a:t>Они приезжают на специальной пожарной машине, которая оснащена высокой лестницей, баком с водой и рукавом.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A69CA5-A103-4C41-A518-D75E35241B40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10/28/2021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10/28/2021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10/28/2021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10/28/2021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10/28/2021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10/28/2021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10/28/2021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10/28/2021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10/28/2021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10/28/2021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10/28/2021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10/28/2021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w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295400" y="2743200"/>
            <a:ext cx="7239000" cy="1447800"/>
          </a:xfrm>
          <a:prstGeom prst="rect">
            <a:avLst/>
          </a:prstGeom>
          <a:solidFill>
            <a:srgbClr val="FFFF99"/>
          </a:solidFill>
          <a:ln>
            <a:solidFill>
              <a:srgbClr val="FF33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pPr algn="ctr">
              <a:defRPr/>
            </a:pPr>
            <a:r>
              <a:rPr lang="ru-RU" sz="4000" b="1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ОГОНЬ – ДРУГ или ВРАГ?</a:t>
            </a:r>
          </a:p>
        </p:txBody>
      </p:sp>
      <p:pic>
        <p:nvPicPr>
          <p:cNvPr id="4" name="Picture 12" descr="MCj0232900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304800"/>
            <a:ext cx="2468563" cy="197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MMj02363570000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8600" y="685800"/>
            <a:ext cx="762000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1" descr="MMj02363570000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1295400"/>
            <a:ext cx="7270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MMj02363570000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43800" y="381000"/>
            <a:ext cx="83978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4" descr="MMj02363570000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5029200"/>
            <a:ext cx="950913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9" descr="MMj02363570000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4343400"/>
            <a:ext cx="117475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5" descr="MMj02363570000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0" y="5105400"/>
            <a:ext cx="89535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b="1" dirty="0" smtClean="0">
                <a:solidFill>
                  <a:schemeClr val="bg1"/>
                </a:solidFill>
                <a:latin typeface="Times New Roman" pitchFamily="18" charset="0"/>
              </a:rPr>
              <a:t>Не играй со спичками – это опасно!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Picture 10" descr="больница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1805780"/>
            <a:ext cx="4572000" cy="4671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 descr="aptechk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1676400"/>
            <a:ext cx="1339850" cy="151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04800" y="3505200"/>
            <a:ext cx="3810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000" b="1" dirty="0" smtClean="0">
                <a:solidFill>
                  <a:schemeClr val="bg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Меня спасти едва успели,</a:t>
            </a:r>
          </a:p>
          <a:p>
            <a:r>
              <a:rPr lang="ru-RU" altLang="ru-RU" sz="2000" b="1" dirty="0" smtClean="0">
                <a:solidFill>
                  <a:schemeClr val="bg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А вот квартиру не сумели.</a:t>
            </a:r>
          </a:p>
          <a:p>
            <a:r>
              <a:rPr lang="ru-RU" altLang="ru-RU" sz="2000" b="1" dirty="0" smtClean="0">
                <a:solidFill>
                  <a:schemeClr val="bg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Теперь в больнице я лежу</a:t>
            </a:r>
          </a:p>
          <a:p>
            <a:r>
              <a:rPr lang="ru-RU" altLang="ru-RU" sz="2000" b="1" dirty="0" smtClean="0">
                <a:solidFill>
                  <a:schemeClr val="bg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И боль едва переношу.</a:t>
            </a:r>
          </a:p>
          <a:p>
            <a:r>
              <a:rPr lang="ru-RU" altLang="ru-RU" sz="2000" b="1" dirty="0" smtClean="0">
                <a:solidFill>
                  <a:schemeClr val="bg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Хочу напомнить всем, друзья:</a:t>
            </a:r>
          </a:p>
          <a:p>
            <a:r>
              <a:rPr lang="ru-RU" altLang="ru-RU" sz="2000" b="1" dirty="0" smtClean="0">
                <a:solidFill>
                  <a:schemeClr val="bg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Играть со спичками нельзя!!!</a:t>
            </a:r>
            <a:endParaRPr lang="ru-RU" altLang="ru-RU" sz="2000" b="1" dirty="0">
              <a:solidFill>
                <a:schemeClr val="bg1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withEffect">
                                  <p:stCondLst>
                                    <p:cond delay="14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4876800"/>
            <a:ext cx="8458200" cy="1981200"/>
          </a:xfrm>
        </p:spPr>
        <p:txBody>
          <a:bodyPr>
            <a:normAutofit fontScale="25000" lnSpcReduction="20000"/>
          </a:bodyPr>
          <a:lstStyle/>
          <a:p>
            <a:pPr algn="ctr">
              <a:buNone/>
            </a:pPr>
            <a:endParaRPr lang="ru-RU" altLang="ru-RU" sz="900" dirty="0" smtClean="0">
              <a:solidFill>
                <a:schemeClr val="bg1"/>
              </a:solidFill>
            </a:endParaRPr>
          </a:p>
          <a:p>
            <a:pPr algn="ctr">
              <a:buNone/>
            </a:pPr>
            <a:endParaRPr lang="ru-RU" altLang="ru-RU" sz="900" dirty="0">
              <a:solidFill>
                <a:schemeClr val="bg1"/>
              </a:solidFill>
            </a:endParaRPr>
          </a:p>
          <a:p>
            <a:pPr algn="ctr">
              <a:buNone/>
            </a:pPr>
            <a:endParaRPr lang="ru-RU" altLang="ru-RU" sz="900" dirty="0" smtClean="0">
              <a:solidFill>
                <a:schemeClr val="bg1"/>
              </a:solidFill>
            </a:endParaRPr>
          </a:p>
          <a:p>
            <a:pPr algn="ctr">
              <a:buNone/>
            </a:pPr>
            <a:r>
              <a:rPr lang="ru-RU" altLang="ru-RU" sz="11200" dirty="0" smtClean="0">
                <a:solidFill>
                  <a:schemeClr val="bg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Причиной возникновения пожара могут стать электроприборы. Грозит пожаром оставленный без присмотра включенный утюг или плитка. Уходя из дома, не забывайте выключать все электроприборы</a:t>
            </a:r>
          </a:p>
        </p:txBody>
      </p:sp>
      <p:pic>
        <p:nvPicPr>
          <p:cNvPr id="4" name="Picture 4" descr="MPj0430860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4005263" cy="454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 descr="MCj0396914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5257800" y="381000"/>
            <a:ext cx="3228975" cy="440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91000" cy="6278562"/>
          </a:xfrm>
        </p:spPr>
        <p:txBody>
          <a:bodyPr>
            <a:noAutofit/>
          </a:bodyPr>
          <a:lstStyle/>
          <a:p>
            <a:pPr algn="l"/>
            <a:r>
              <a:rPr lang="ru-RU" alt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Ленту гладила Анюта </a:t>
            </a:r>
            <a:br>
              <a:rPr lang="ru-RU" alt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 увидела подруг</a:t>
            </a:r>
            <a:br>
              <a:rPr lang="ru-RU" alt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Отвлеклась на три минуты</a:t>
            </a:r>
            <a:br>
              <a:rPr lang="ru-RU" alt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 забыла про утюг.</a:t>
            </a:r>
            <a:br>
              <a:rPr lang="ru-RU" alt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Тут уж дело не до шутки,</a:t>
            </a:r>
            <a:br>
              <a:rPr lang="ru-RU" alt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Вот что значит – три минутки:</a:t>
            </a:r>
            <a:br>
              <a:rPr lang="ru-RU" alt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Ленты нет, кругом угар,</a:t>
            </a:r>
            <a:br>
              <a:rPr lang="ru-RU" alt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Чуть не сделался пожар.</a:t>
            </a:r>
            <a:br>
              <a:rPr lang="ru-RU" alt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(Б. Миротворцев)</a:t>
            </a:r>
            <a:r>
              <a:rPr lang="ru-RU" altLang="ru-RU" sz="2400" i="1" dirty="0" smtClean="0">
                <a:solidFill>
                  <a:schemeClr val="bg1"/>
                </a:solidFill>
                <a:latin typeface="Verdana" pitchFamily="34" charset="0"/>
              </a:rPr>
              <a:t/>
            </a:r>
            <a:br>
              <a:rPr lang="ru-RU" altLang="ru-RU" sz="2400" i="1" dirty="0" smtClean="0">
                <a:solidFill>
                  <a:schemeClr val="bg1"/>
                </a:solidFill>
                <a:latin typeface="Verdana" pitchFamily="34" charset="0"/>
              </a:rPr>
            </a:br>
            <a:endParaRPr lang="ru-RU" sz="2400" dirty="0"/>
          </a:p>
        </p:txBody>
      </p:sp>
      <p:pic>
        <p:nvPicPr>
          <p:cNvPr id="4" name="Picture 7" descr="MCj02960020000[1]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685800"/>
            <a:ext cx="4419599" cy="5772539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91636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91200"/>
            <a:ext cx="8229600" cy="7620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altLang="ru-RU" sz="2400" b="1" dirty="0" smtClean="0">
                <a:solidFill>
                  <a:schemeClr val="bg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Большую опасность представляют собой костры,</a:t>
            </a:r>
          </a:p>
          <a:p>
            <a:pPr>
              <a:buNone/>
            </a:pPr>
            <a:r>
              <a:rPr lang="ru-RU" altLang="ru-RU" sz="2400" b="1" dirty="0" smtClean="0">
                <a:solidFill>
                  <a:schemeClr val="bg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которые люди разводят в лесу или вблизи строений</a:t>
            </a:r>
            <a:r>
              <a:rPr lang="ru-RU" altLang="ru-RU" sz="20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. </a:t>
            </a:r>
          </a:p>
          <a:p>
            <a:endParaRPr lang="ru-RU" sz="2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4" name="Picture 7" descr="PICT136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28600"/>
            <a:ext cx="8229600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2400" y="5562600"/>
            <a:ext cx="8839200" cy="1295400"/>
          </a:xfrm>
        </p:spPr>
        <p:txBody>
          <a:bodyPr>
            <a:noAutofit/>
          </a:bodyPr>
          <a:lstStyle/>
          <a:p>
            <a:pPr algn="ctr">
              <a:lnSpc>
                <a:spcPct val="80000"/>
              </a:lnSpc>
              <a:buNone/>
            </a:pPr>
            <a:r>
              <a:rPr lang="ru-RU" altLang="ru-RU" sz="2800" dirty="0" smtClean="0">
                <a:solidFill>
                  <a:schemeClr val="bg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Люди, как правило, забывают потушить костер, и тогда раздуваемые ветром искры разлетаются на большие расстояния, образуя новые очаги возгораний.</a:t>
            </a:r>
          </a:p>
        </p:txBody>
      </p:sp>
      <p:pic>
        <p:nvPicPr>
          <p:cNvPr id="4" name="Picture 4" descr="MPj0401918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181600" cy="345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MPj0401309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2133600"/>
            <a:ext cx="50292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44036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2400" y="5791200"/>
            <a:ext cx="8839200" cy="838200"/>
          </a:xfrm>
        </p:spPr>
        <p:txBody>
          <a:bodyPr>
            <a:normAutofit fontScale="55000" lnSpcReduction="20000"/>
          </a:bodyPr>
          <a:lstStyle/>
          <a:p>
            <a:pPr algn="ctr"/>
            <a:endParaRPr lang="ru-RU" altLang="ru-RU" sz="2400" dirty="0" smtClean="0">
              <a:solidFill>
                <a:schemeClr val="bg1"/>
              </a:solidFill>
              <a:latin typeface="Arial" pitchFamily="34" charset="0"/>
              <a:ea typeface="Verdana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ru-RU" altLang="ru-RU" sz="4500" b="1" dirty="0" smtClean="0">
                <a:solidFill>
                  <a:schemeClr val="bg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Когда случается пожар, на помощь приходят пожарные.</a:t>
            </a:r>
          </a:p>
          <a:p>
            <a:endParaRPr lang="ru-RU" sz="2400" dirty="0">
              <a:latin typeface="Arial" pitchFamily="34" charset="0"/>
              <a:ea typeface="Verdana" pitchFamily="34" charset="0"/>
              <a:cs typeface="Arial" pitchFamily="34" charset="0"/>
            </a:endParaRPr>
          </a:p>
        </p:txBody>
      </p:sp>
      <p:pic>
        <p:nvPicPr>
          <p:cNvPr id="4" name="Picture 7" descr="MPj0400391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06388"/>
            <a:ext cx="8686800" cy="5408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638800"/>
            <a:ext cx="8458200" cy="6858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alt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Пожарные одеты в специальные огнеупорные костюмы, а голову защищает каска.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8" descr="MPj0400390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124200" cy="442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MPj0400719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1752600"/>
            <a:ext cx="5638800" cy="3706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MCj0426354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762000"/>
            <a:ext cx="3886200" cy="2297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MCj03182820000[1]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3429001"/>
            <a:ext cx="4048428" cy="1764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MPj04026770000[1]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05400" y="1"/>
            <a:ext cx="39878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609600" y="5410200"/>
            <a:ext cx="8382000" cy="11264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Они приезжают на специальной пожарной машине, которая оснащена высокой лестницей, баком с водой и рукавом.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MPj02277780000[1]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685800"/>
            <a:ext cx="4380836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MCj0426228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88979" y="937144"/>
            <a:ext cx="4174020" cy="264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52400" y="5105400"/>
            <a:ext cx="86868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Часто при пожаре страдают люди, поэтому вызывают скорую помощь. Врачи осматривают больных на месте или сразу везут в больницу.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609600"/>
            <a:ext cx="8915400" cy="808038"/>
          </a:xfrm>
        </p:spPr>
        <p:txBody>
          <a:bodyPr>
            <a:noAutofit/>
          </a:bodyPr>
          <a:lstStyle/>
          <a:p>
            <a:pPr marL="609600" indent="-609600"/>
            <a:r>
              <a:rPr lang="ru-RU" alt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Запомните правила, которые помогут вам избежать несчастья:</a:t>
            </a:r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1.   </a:t>
            </a:r>
            <a:r>
              <a:rPr lang="ru-RU" altLang="ru-RU" sz="2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 балуйся с источниками огня (спичками, свечками, зажигалками) – это основная причина пожара.</a:t>
            </a:r>
            <a:r>
              <a:rPr lang="ru-RU" altLang="ru-RU" sz="2400" i="1" dirty="0" smtClean="0">
                <a:solidFill>
                  <a:schemeClr val="bg1"/>
                </a:solidFill>
              </a:rPr>
              <a:t/>
            </a:r>
            <a:br>
              <a:rPr lang="ru-RU" altLang="ru-RU" sz="2400" i="1" dirty="0" smtClean="0">
                <a:solidFill>
                  <a:schemeClr val="bg1"/>
                </a:solidFill>
              </a:rPr>
            </a:br>
            <a:endParaRPr lang="ru-RU" sz="2400" i="1" dirty="0">
              <a:solidFill>
                <a:schemeClr val="bg1"/>
              </a:solidFill>
            </a:endParaRPr>
          </a:p>
        </p:txBody>
      </p:sp>
      <p:pic>
        <p:nvPicPr>
          <p:cNvPr id="4" name="Picture 7" descr="MPj01748960000[1]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905000"/>
            <a:ext cx="3657600" cy="3253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MPj0409248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0" y="2590800"/>
            <a:ext cx="5334000" cy="4233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0" y="512064"/>
            <a:ext cx="3429000" cy="914400"/>
          </a:xfrm>
        </p:spPr>
        <p:txBody>
          <a:bodyPr/>
          <a:lstStyle/>
          <a:p>
            <a:pPr algn="ctr"/>
            <a:r>
              <a:rPr lang="ru-RU" alt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Огонь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 descr="IMG_0919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676400"/>
            <a:ext cx="5943600" cy="432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763000" cy="1143000"/>
          </a:xfrm>
        </p:spPr>
        <p:txBody>
          <a:bodyPr>
            <a:normAutofit/>
          </a:bodyPr>
          <a:lstStyle/>
          <a:p>
            <a:pPr marL="609600" indent="-609600">
              <a:lnSpc>
                <a:spcPct val="90000"/>
              </a:lnSpc>
            </a:pPr>
            <a:r>
              <a:rPr lang="ru-RU" alt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2.   Уходя из дома, не забывай выключать электроприборы</a:t>
            </a:r>
          </a:p>
        </p:txBody>
      </p:sp>
      <p:pic>
        <p:nvPicPr>
          <p:cNvPr id="4" name="Picture 8" descr="MPj04005010000[1]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590800"/>
            <a:ext cx="3257550" cy="406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MPj0407053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81400" y="1600200"/>
            <a:ext cx="5181600" cy="399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990600"/>
            <a:ext cx="8534400" cy="762000"/>
          </a:xfrm>
        </p:spPr>
        <p:txBody>
          <a:bodyPr>
            <a:normAutofit fontScale="90000"/>
          </a:bodyPr>
          <a:lstStyle/>
          <a:p>
            <a:pPr marL="609600" indent="-609600">
              <a:lnSpc>
                <a:spcPct val="90000"/>
              </a:lnSpc>
            </a:pPr>
            <a:r>
              <a:rPr lang="ru-RU" altLang="ru-RU" sz="31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3.   Ни в коем случае не зажигай без взрослых фейерверки, свечи или бенгальские огни.</a:t>
            </a:r>
            <a:br>
              <a:rPr lang="ru-RU" altLang="ru-RU" sz="31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3600" dirty="0" smtClean="0">
                <a:solidFill>
                  <a:srgbClr val="FF3300"/>
                </a:solidFill>
              </a:rPr>
              <a:t/>
            </a:r>
            <a:br>
              <a:rPr lang="ru-RU" altLang="ru-RU" sz="3600" dirty="0" smtClean="0">
                <a:solidFill>
                  <a:srgbClr val="FF3300"/>
                </a:solidFill>
              </a:rPr>
            </a:br>
            <a:endParaRPr lang="ru-RU" sz="3600" dirty="0"/>
          </a:p>
        </p:txBody>
      </p:sp>
      <p:pic>
        <p:nvPicPr>
          <p:cNvPr id="4" name="Picture 3" descr="MPj04100510000[1]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771775"/>
            <a:ext cx="4086225" cy="408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MPj0427664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4800" y="1828800"/>
            <a:ext cx="5029200" cy="361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altLang="ru-RU" sz="2800" dirty="0" smtClean="0">
                <a:solidFill>
                  <a:schemeClr val="bg1"/>
                </a:solidFill>
              </a:rPr>
              <a:t/>
            </a:r>
            <a:br>
              <a:rPr lang="ru-RU" altLang="ru-RU" sz="2800" dirty="0" smtClean="0">
                <a:solidFill>
                  <a:schemeClr val="bg1"/>
                </a:solidFill>
              </a:rPr>
            </a:br>
            <a:r>
              <a:rPr lang="ru-RU" altLang="ru-RU" sz="2800" dirty="0">
                <a:solidFill>
                  <a:schemeClr val="bg1"/>
                </a:solidFill>
              </a:rPr>
              <a:t/>
            </a:r>
            <a:br>
              <a:rPr lang="ru-RU" altLang="ru-RU" sz="2800" dirty="0">
                <a:solidFill>
                  <a:schemeClr val="bg1"/>
                </a:solidFill>
              </a:rPr>
            </a:br>
            <a:r>
              <a:rPr lang="ru-RU" alt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случае возникновения пожара, нужно действовать следующим образом:</a:t>
            </a:r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1. Обнаружив пожар, позвони в пожарную службу по номеру -    01</a:t>
            </a:r>
            <a:r>
              <a:rPr lang="ru-RU" altLang="ru-RU" sz="2800" b="1" dirty="0" smtClean="0">
                <a:solidFill>
                  <a:srgbClr val="FF3300"/>
                </a:solidFill>
              </a:rPr>
              <a:t/>
            </a:r>
            <a:br>
              <a:rPr lang="ru-RU" altLang="ru-RU" sz="2800" b="1" dirty="0" smtClean="0">
                <a:solidFill>
                  <a:srgbClr val="FF3300"/>
                </a:solidFill>
              </a:rPr>
            </a:br>
            <a:endParaRPr lang="ru-RU" sz="2800" dirty="0"/>
          </a:p>
        </p:txBody>
      </p:sp>
      <p:pic>
        <p:nvPicPr>
          <p:cNvPr id="4" name="Picture 4" descr="firestation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057400"/>
            <a:ext cx="4838096" cy="3466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nswer_machine_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3429000"/>
            <a:ext cx="3352800" cy="309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76800" y="274638"/>
            <a:ext cx="38100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2400" y="1600200"/>
            <a:ext cx="441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alt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Теперь не надо каланчи,</a:t>
            </a:r>
          </a:p>
          <a:p>
            <a:pPr>
              <a:buNone/>
            </a:pPr>
            <a:r>
              <a:rPr lang="ru-RU" alt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Звони по телефону</a:t>
            </a:r>
          </a:p>
          <a:p>
            <a:pPr>
              <a:buNone/>
            </a:pPr>
            <a:r>
              <a:rPr lang="ru-RU" alt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 о пожаре сообщи</a:t>
            </a:r>
          </a:p>
          <a:p>
            <a:pPr>
              <a:buNone/>
            </a:pPr>
            <a:r>
              <a:rPr lang="ru-RU" alt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Ближайшему району.</a:t>
            </a:r>
          </a:p>
          <a:p>
            <a:pPr>
              <a:buNone/>
            </a:pPr>
            <a:r>
              <a:rPr lang="ru-RU" alt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Пусть помнит каждый</a:t>
            </a:r>
          </a:p>
          <a:p>
            <a:pPr>
              <a:buNone/>
            </a:pPr>
            <a:r>
              <a:rPr lang="ru-RU" alt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гражданин</a:t>
            </a:r>
          </a:p>
          <a:p>
            <a:pPr>
              <a:buNone/>
            </a:pPr>
            <a:r>
              <a:rPr lang="ru-RU" alt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Пожарный номер </a:t>
            </a:r>
            <a:r>
              <a:rPr lang="ru-RU" altLang="ru-RU" sz="28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01</a:t>
            </a:r>
            <a:r>
              <a:rPr lang="ru-RU" alt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800" dirty="0"/>
          </a:p>
        </p:txBody>
      </p:sp>
      <p:pic>
        <p:nvPicPr>
          <p:cNvPr id="4" name="Picture 6" descr="MPj0400469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0"/>
            <a:ext cx="4724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01762"/>
          </a:xfrm>
        </p:spPr>
        <p:txBody>
          <a:bodyPr>
            <a:noAutofit/>
          </a:bodyPr>
          <a:lstStyle/>
          <a:p>
            <a:r>
              <a:rPr lang="ru-RU" altLang="ru-RU" sz="2800" dirty="0" smtClean="0">
                <a:solidFill>
                  <a:srgbClr val="FF3300"/>
                </a:solidFill>
              </a:rPr>
              <a:t/>
            </a:r>
            <a:br>
              <a:rPr lang="ru-RU" altLang="ru-RU" sz="2800" dirty="0" smtClean="0">
                <a:solidFill>
                  <a:srgbClr val="FF3300"/>
                </a:solidFill>
              </a:rPr>
            </a:br>
            <a:r>
              <a:rPr lang="ru-RU" alt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2. Позвонив пожарным, ты должен четко сказать   свою фамилию и адрес, а также  объяснить, что и где горит.</a:t>
            </a:r>
            <a:r>
              <a:rPr lang="ru-RU" altLang="ru-RU" sz="2800" dirty="0" smtClean="0">
                <a:solidFill>
                  <a:schemeClr val="bg1"/>
                </a:solidFill>
              </a:rPr>
              <a:t/>
            </a:r>
            <a:br>
              <a:rPr lang="ru-RU" altLang="ru-RU" sz="2800" dirty="0" smtClean="0">
                <a:solidFill>
                  <a:schemeClr val="bg1"/>
                </a:solidFill>
              </a:rPr>
            </a:b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4" name="Picture 6" descr="000803_1070_9316_vnvv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752600"/>
            <a:ext cx="85344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295400"/>
          </a:xfrm>
        </p:spPr>
        <p:txBody>
          <a:bodyPr>
            <a:noAutofit/>
          </a:bodyPr>
          <a:lstStyle/>
          <a:p>
            <a:r>
              <a:rPr lang="ru-RU" alt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3. Предупреди о пожаре соседей, если необходимо, они помогут тебе вызвать пожарных.</a:t>
            </a:r>
            <a:r>
              <a:rPr lang="ru-RU" altLang="ru-RU" sz="3200" i="1" dirty="0" smtClean="0">
                <a:solidFill>
                  <a:srgbClr val="FF3300"/>
                </a:solidFill>
              </a:rPr>
              <a:t/>
            </a:r>
            <a:br>
              <a:rPr lang="ru-RU" altLang="ru-RU" sz="3200" i="1" dirty="0" smtClean="0">
                <a:solidFill>
                  <a:srgbClr val="FF3300"/>
                </a:solidFill>
              </a:rPr>
            </a:br>
            <a:endParaRPr lang="ru-RU" sz="3200" i="1" dirty="0"/>
          </a:p>
        </p:txBody>
      </p:sp>
      <p:pic>
        <p:nvPicPr>
          <p:cNvPr id="4" name="Picture 4" descr="пожарные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24000"/>
            <a:ext cx="43434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0" descr="MPj0407334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3400" y="3473970"/>
            <a:ext cx="4800600" cy="3384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altLang="ru-RU" sz="2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alt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При пожаре нельзя прятаться под кровать, в шкаф, под ванну – лучше совсем убежать из квартиры или из дома.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7" descr="оооо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752600"/>
            <a:ext cx="8153400" cy="4876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alt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5. Помни: дым гораздо опаснее огня. Если чувствуешь, что задыхаешься, закрой нос и рот мокрой тряпкой, ляг на пол и ползи к выходу – внизу дыма меньше.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 descr="дым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76400"/>
            <a:ext cx="48768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MPj0401309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7200" y="3201988"/>
            <a:ext cx="4953000" cy="3656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alt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6. Ожидая приезда пожарных, старайся сохранять спокойствие: тебя обязательно спасут.</a:t>
            </a:r>
            <a:r>
              <a:rPr lang="ru-RU" altLang="ru-RU" sz="2800" dirty="0" smtClean="0">
                <a:solidFill>
                  <a:schemeClr val="bg1"/>
                </a:solidFill>
              </a:rPr>
              <a:t/>
            </a:r>
            <a:br>
              <a:rPr lang="ru-RU" altLang="ru-RU" sz="2800" dirty="0" smtClean="0">
                <a:solidFill>
                  <a:schemeClr val="bg1"/>
                </a:solidFill>
              </a:rPr>
            </a:b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4" name="Picture 7" descr="MPj04096380000[1]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371600"/>
            <a:ext cx="38862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 descr="MPj0431784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1447800"/>
            <a:ext cx="3963988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2762"/>
          </a:xfrm>
        </p:spPr>
        <p:txBody>
          <a:bodyPr>
            <a:noAutofit/>
          </a:bodyPr>
          <a:lstStyle/>
          <a:p>
            <a:r>
              <a:rPr lang="ru-RU" altLang="ru-RU" sz="2800" dirty="0" smtClean="0">
                <a:solidFill>
                  <a:schemeClr val="bg1"/>
                </a:solidFill>
              </a:rPr>
              <a:t/>
            </a:r>
            <a:br>
              <a:rPr lang="ru-RU" altLang="ru-RU" sz="2800" dirty="0" smtClean="0">
                <a:solidFill>
                  <a:schemeClr val="bg1"/>
                </a:solidFill>
              </a:rPr>
            </a:br>
            <a:r>
              <a:rPr lang="ru-RU" altLang="ru-RU" sz="2800" dirty="0">
                <a:solidFill>
                  <a:schemeClr val="bg1"/>
                </a:solidFill>
              </a:rPr>
              <a:t/>
            </a:r>
            <a:br>
              <a:rPr lang="ru-RU" altLang="ru-RU" sz="2800" dirty="0">
                <a:solidFill>
                  <a:schemeClr val="bg1"/>
                </a:solidFill>
              </a:rPr>
            </a:br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>1. Назовите номер телефона для сообщения о пожаре?</a:t>
            </a:r>
            <a:b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>02; б</a:t>
            </a:r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>01; в</a:t>
            </a:r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>03; г) 04</a:t>
            </a:r>
            <a:r>
              <a:rPr lang="ru-RU" altLang="ru-RU" sz="2800" dirty="0" smtClean="0"/>
              <a:t/>
            </a:r>
            <a:br>
              <a:rPr lang="ru-RU" altLang="ru-RU" sz="2800" dirty="0" smtClean="0"/>
            </a:br>
            <a:r>
              <a:rPr lang="ru-RU" altLang="ru-RU" sz="2800" dirty="0" smtClean="0">
                <a:solidFill>
                  <a:schemeClr val="bg1"/>
                </a:solidFill>
              </a:rPr>
              <a:t>зовите номер телефона для сообщения о </a:t>
            </a:r>
            <a:br>
              <a:rPr lang="ru-RU" altLang="ru-RU" sz="2800" dirty="0" smtClean="0">
                <a:solidFill>
                  <a:schemeClr val="bg1"/>
                </a:solidFill>
              </a:rPr>
            </a:b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4" name="Picture 9" descr="MPj03961390000[1]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905000"/>
            <a:ext cx="69342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477000" y="2438400"/>
            <a:ext cx="1905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01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512064"/>
            <a:ext cx="3048000" cy="5507736"/>
          </a:xfrm>
        </p:spPr>
        <p:txBody>
          <a:bodyPr>
            <a:noAutofit/>
          </a:bodyPr>
          <a:lstStyle/>
          <a:p>
            <a:pPr algn="l"/>
            <a:r>
              <a:rPr lang="ru-RU" altLang="ru-RU" sz="2000" dirty="0" smtClean="0">
                <a:solidFill>
                  <a:schemeClr val="bg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Да, огонь бывает</a:t>
            </a:r>
            <a:br>
              <a:rPr lang="ru-RU" altLang="ru-RU" sz="2000" dirty="0" smtClean="0">
                <a:solidFill>
                  <a:schemeClr val="bg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</a:br>
            <a:r>
              <a:rPr lang="ru-RU" altLang="ru-RU" sz="2000" dirty="0" smtClean="0">
                <a:solidFill>
                  <a:schemeClr val="bg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 разный,</a:t>
            </a:r>
            <a:br>
              <a:rPr lang="ru-RU" altLang="ru-RU" sz="2000" dirty="0" smtClean="0">
                <a:solidFill>
                  <a:schemeClr val="bg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</a:br>
            <a:r>
              <a:rPr lang="ru-RU" altLang="ru-RU" sz="2000" dirty="0" smtClean="0">
                <a:solidFill>
                  <a:schemeClr val="bg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Бледно-желтый, ярко-красный,</a:t>
            </a:r>
            <a:br>
              <a:rPr lang="ru-RU" altLang="ru-RU" sz="2000" dirty="0" smtClean="0">
                <a:solidFill>
                  <a:schemeClr val="bg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</a:br>
            <a:r>
              <a:rPr lang="ru-RU" altLang="ru-RU" sz="2000" dirty="0" smtClean="0">
                <a:solidFill>
                  <a:schemeClr val="bg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Синий или золотой,</a:t>
            </a:r>
            <a:br>
              <a:rPr lang="ru-RU" altLang="ru-RU" sz="2000" dirty="0" smtClean="0">
                <a:solidFill>
                  <a:schemeClr val="bg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</a:br>
            <a:r>
              <a:rPr lang="ru-RU" altLang="ru-RU" sz="2000" dirty="0" smtClean="0">
                <a:solidFill>
                  <a:schemeClr val="bg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Огонь добрый, огонь</a:t>
            </a:r>
            <a:br>
              <a:rPr lang="ru-RU" altLang="ru-RU" sz="2000" dirty="0" smtClean="0">
                <a:solidFill>
                  <a:schemeClr val="bg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</a:br>
            <a:r>
              <a:rPr lang="ru-RU" altLang="ru-RU" sz="2000" dirty="0" smtClean="0">
                <a:solidFill>
                  <a:schemeClr val="bg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 злой.</a:t>
            </a:r>
            <a:br>
              <a:rPr lang="ru-RU" altLang="ru-RU" sz="2000" dirty="0" smtClean="0">
                <a:solidFill>
                  <a:schemeClr val="bg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</a:br>
            <a:r>
              <a:rPr lang="ru-RU" altLang="ru-RU" sz="2000" dirty="0" smtClean="0">
                <a:solidFill>
                  <a:schemeClr val="bg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Злой огонь – огонь</a:t>
            </a:r>
            <a:br>
              <a:rPr lang="ru-RU" altLang="ru-RU" sz="2000" dirty="0" smtClean="0">
                <a:solidFill>
                  <a:schemeClr val="bg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</a:br>
            <a:r>
              <a:rPr lang="ru-RU" altLang="ru-RU" sz="2000" dirty="0" smtClean="0">
                <a:solidFill>
                  <a:schemeClr val="bg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 пожара,</a:t>
            </a:r>
            <a:br>
              <a:rPr lang="ru-RU" altLang="ru-RU" sz="2000" dirty="0" smtClean="0">
                <a:solidFill>
                  <a:schemeClr val="bg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</a:br>
            <a:r>
              <a:rPr lang="ru-RU" altLang="ru-RU" sz="2000" dirty="0" smtClean="0">
                <a:solidFill>
                  <a:schemeClr val="bg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Злой огонь - огонь </a:t>
            </a:r>
            <a:br>
              <a:rPr lang="ru-RU" altLang="ru-RU" sz="2000" dirty="0" smtClean="0">
                <a:solidFill>
                  <a:schemeClr val="bg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</a:br>
            <a:r>
              <a:rPr lang="ru-RU" altLang="ru-RU" sz="2000" dirty="0" smtClean="0">
                <a:solidFill>
                  <a:schemeClr val="bg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войны.</a:t>
            </a:r>
            <a:br>
              <a:rPr lang="ru-RU" altLang="ru-RU" sz="2000" dirty="0" smtClean="0">
                <a:solidFill>
                  <a:schemeClr val="bg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</a:br>
            <a:r>
              <a:rPr lang="ru-RU" altLang="ru-RU" sz="2000" dirty="0" smtClean="0">
                <a:solidFill>
                  <a:schemeClr val="bg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От безжалостного жара</a:t>
            </a:r>
            <a:br>
              <a:rPr lang="ru-RU" altLang="ru-RU" sz="2000" dirty="0" smtClean="0">
                <a:solidFill>
                  <a:schemeClr val="bg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</a:br>
            <a:r>
              <a:rPr lang="ru-RU" altLang="ru-RU" sz="2000" dirty="0" smtClean="0">
                <a:solidFill>
                  <a:schemeClr val="bg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Дни темны, поля черны.</a:t>
            </a:r>
            <a:br>
              <a:rPr lang="ru-RU" altLang="ru-RU" sz="2000" dirty="0" smtClean="0">
                <a:solidFill>
                  <a:schemeClr val="bg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</a:br>
            <a:r>
              <a:rPr lang="ru-RU" altLang="ru-RU" sz="2000" dirty="0" smtClean="0">
                <a:solidFill>
                  <a:schemeClr val="bg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Жители земного шара,</a:t>
            </a:r>
            <a:br>
              <a:rPr lang="ru-RU" altLang="ru-RU" sz="2000" dirty="0" smtClean="0">
                <a:solidFill>
                  <a:schemeClr val="bg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</a:br>
            <a:r>
              <a:rPr lang="ru-RU" altLang="ru-RU" sz="2000" dirty="0" smtClean="0">
                <a:solidFill>
                  <a:schemeClr val="bg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Граждане любой страны,</a:t>
            </a:r>
            <a:br>
              <a:rPr lang="ru-RU" altLang="ru-RU" sz="2000" dirty="0" smtClean="0">
                <a:solidFill>
                  <a:schemeClr val="bg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</a:br>
            <a:r>
              <a:rPr lang="ru-RU" altLang="ru-RU" sz="2000" dirty="0" smtClean="0">
                <a:solidFill>
                  <a:schemeClr val="bg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Злой огонь гасить должны.</a:t>
            </a:r>
            <a:br>
              <a:rPr lang="ru-RU" altLang="ru-RU" sz="2000" dirty="0" smtClean="0">
                <a:solidFill>
                  <a:schemeClr val="bg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</a:br>
            <a:endParaRPr lang="ru-RU" sz="2000" dirty="0">
              <a:solidFill>
                <a:schemeClr val="bg1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pic>
        <p:nvPicPr>
          <p:cNvPr id="4" name="Picture 6" descr="MPj04073340000[1]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352800" y="1752600"/>
            <a:ext cx="5543041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54162"/>
          </a:xfrm>
        </p:spPr>
        <p:txBody>
          <a:bodyPr>
            <a:noAutofit/>
          </a:bodyPr>
          <a:lstStyle/>
          <a:p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>2. Как называют людей, которые тушат пожары?</a:t>
            </a:r>
            <a:b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>а) пожарные;        в) водоносы;</a:t>
            </a:r>
            <a:b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>б) погорельцы;     г) тушильщики</a:t>
            </a:r>
            <a:r>
              <a:rPr lang="ru-RU" alt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 descr="fireman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9303"/>
          <a:stretch>
            <a:fillRect/>
          </a:stretch>
        </p:blipFill>
        <p:spPr bwMode="auto">
          <a:xfrm>
            <a:off x="381000" y="1878778"/>
            <a:ext cx="3733800" cy="2709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машин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81400" y="2209799"/>
            <a:ext cx="5257800" cy="2900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 descr="Flames_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19400" y="4419600"/>
            <a:ext cx="2057400" cy="2005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06562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>Отчего чаще всего страдают люди при пожаре?</a:t>
            </a:r>
            <a:b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>а) от огня и дыма;   в) от воды;</a:t>
            </a:r>
            <a:b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>б) от яркого света;   г) от потока свежего воздуха </a:t>
            </a:r>
            <a:b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8" descr="house_fire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981200"/>
            <a:ext cx="25908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AutoShape 7"/>
          <p:cNvSpPr>
            <a:spLocks noChangeArrowheads="1"/>
          </p:cNvSpPr>
          <p:nvPr/>
        </p:nvSpPr>
        <p:spPr bwMode="auto">
          <a:xfrm flipH="1">
            <a:off x="5638800" y="1981200"/>
            <a:ext cx="3200400" cy="2362200"/>
          </a:xfrm>
          <a:prstGeom prst="cloudCallout">
            <a:avLst>
              <a:gd name="adj1" fmla="val 73917"/>
              <a:gd name="adj2" fmla="val 77824"/>
            </a:avLst>
          </a:prstGeom>
          <a:solidFill>
            <a:srgbClr val="C0C0C0">
              <a:alpha val="45882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 altLang="ru-RU"/>
          </a:p>
        </p:txBody>
      </p:sp>
      <p:pic>
        <p:nvPicPr>
          <p:cNvPr id="6" name="Picture 6" descr="MCj0232816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95600" y="3505200"/>
            <a:ext cx="3886200" cy="3212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8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БУДЬ ОСТОРОЖЕН С ОГНЕМ!</a:t>
            </a:r>
          </a:p>
        </p:txBody>
      </p:sp>
      <p:pic>
        <p:nvPicPr>
          <p:cNvPr id="5" name="Picture 5" descr="MPj03993980000[1]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65538" y="1600200"/>
            <a:ext cx="301292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5181600"/>
            <a:ext cx="7772400" cy="1097760"/>
          </a:xfrm>
        </p:spPr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ru-RU" altLang="ru-RU" sz="4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Очень опасна разбушевавшаяся огненная стихия – ПОЖАР. При пожаре сгорают вещи, квартиры, дома, леса, а главное – гибнут люди. Как же возникают пожары? </a:t>
            </a:r>
          </a:p>
          <a:p>
            <a:pPr algn="ctr"/>
            <a:endParaRPr lang="ru-RU" dirty="0"/>
          </a:p>
        </p:txBody>
      </p:sp>
      <p:pic>
        <p:nvPicPr>
          <p:cNvPr id="4" name="Picture 9" descr="MPj0407477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49225"/>
            <a:ext cx="7772400" cy="495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81000"/>
            <a:ext cx="7848600" cy="47244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90600" y="5257800"/>
            <a:ext cx="7772400" cy="1173960"/>
          </a:xfrm>
        </p:spPr>
        <p:txBody>
          <a:bodyPr>
            <a:normAutofit fontScale="92500" lnSpcReduction="20000"/>
          </a:bodyPr>
          <a:lstStyle/>
          <a:p>
            <a:pPr algn="ctr">
              <a:lnSpc>
                <a:spcPct val="90000"/>
              </a:lnSpc>
              <a:buNone/>
            </a:pPr>
            <a:r>
              <a:rPr lang="ru-RU" altLang="ru-RU" sz="3200" dirty="0" smtClean="0">
                <a:solidFill>
                  <a:schemeClr val="bg1"/>
                </a:solidFill>
              </a:rPr>
              <a:t>Пожары часто происходят по вине людей. Неловкое обращение с огнем – </a:t>
            </a:r>
          </a:p>
          <a:p>
            <a:pPr algn="ctr">
              <a:lnSpc>
                <a:spcPct val="90000"/>
              </a:lnSpc>
              <a:buNone/>
            </a:pPr>
            <a:r>
              <a:rPr lang="ru-RU" altLang="ru-RU" sz="3200" dirty="0" smtClean="0">
                <a:solidFill>
                  <a:schemeClr val="bg1"/>
                </a:solidFill>
              </a:rPr>
              <a:t>и возник пожар!</a:t>
            </a:r>
          </a:p>
        </p:txBody>
      </p:sp>
      <p:pic>
        <p:nvPicPr>
          <p:cNvPr id="4" name="Picture 15" descr="MPj0385347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457200"/>
            <a:ext cx="3319463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MPj0402678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0" y="457200"/>
            <a:ext cx="44958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4496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876800"/>
            <a:ext cx="8229600" cy="1249363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alt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Спички – наши друзья и помощники. Но их нельзя зажигать и бросать ради забавы. Тогда они превращаются в злейшего врага человека.</a:t>
            </a:r>
          </a:p>
          <a:p>
            <a:pPr algn="ctr"/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6" descr="MPj0400023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04800"/>
            <a:ext cx="2587625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MPj0401877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8162" y="228600"/>
            <a:ext cx="5684838" cy="419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86200"/>
            <a:ext cx="4495800" cy="2590800"/>
          </a:xfrm>
        </p:spPr>
        <p:txBody>
          <a:bodyPr>
            <a:normAutofit fontScale="90000"/>
          </a:bodyPr>
          <a:lstStyle/>
          <a:p>
            <a:pPr algn="l"/>
            <a:r>
              <a:rPr lang="ru-RU" altLang="ru-RU" sz="2000" dirty="0" smtClean="0">
                <a:solidFill>
                  <a:schemeClr val="bg1"/>
                </a:solidFill>
              </a:rPr>
              <a:t/>
            </a:r>
            <a:br>
              <a:rPr lang="ru-RU" altLang="ru-RU" sz="2000" dirty="0" smtClean="0">
                <a:solidFill>
                  <a:schemeClr val="bg1"/>
                </a:solidFill>
              </a:rPr>
            </a:br>
            <a:r>
              <a:rPr lang="ru-RU" altLang="ru-RU" sz="2000" dirty="0">
                <a:solidFill>
                  <a:schemeClr val="bg1"/>
                </a:solidFill>
              </a:rPr>
              <a:t/>
            </a:r>
            <a:br>
              <a:rPr lang="ru-RU" altLang="ru-RU" sz="2000" dirty="0">
                <a:solidFill>
                  <a:schemeClr val="bg1"/>
                </a:solidFill>
              </a:rPr>
            </a:br>
            <a:r>
              <a:rPr lang="ru-RU" alt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alt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играй, дружок, со спичкой, </a:t>
            </a:r>
            <a:br>
              <a:rPr lang="ru-RU" alt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Помни ты, она мала,</a:t>
            </a:r>
            <a:br>
              <a:rPr lang="ru-RU" alt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Но от спички-невелички</a:t>
            </a:r>
            <a:br>
              <a:rPr lang="ru-RU" alt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Может дом сгореть дотла.</a:t>
            </a:r>
            <a:br>
              <a:rPr lang="ru-RU" alt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Младшим братьям и сестричкам</a:t>
            </a:r>
            <a:br>
              <a:rPr lang="ru-RU" alt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Дошколята говорят:</a:t>
            </a:r>
            <a:br>
              <a:rPr lang="ru-RU" alt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«Крепко помните, что спички</a:t>
            </a:r>
            <a:br>
              <a:rPr lang="ru-RU" alt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 игрушка для ребят!» </a:t>
            </a:r>
            <a:br>
              <a:rPr lang="ru-RU" alt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2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(Б. Миротворцев)</a:t>
            </a:r>
            <a:br>
              <a:rPr lang="ru-RU" altLang="ru-RU" sz="22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7" descr="MPj0174896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28600"/>
            <a:ext cx="4267200" cy="360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MPj04018760000[1]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228600"/>
            <a:ext cx="3657600" cy="5410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b="1" dirty="0" smtClean="0">
                <a:solidFill>
                  <a:schemeClr val="bg1"/>
                </a:solidFill>
                <a:latin typeface="Times New Roman" pitchFamily="18" charset="0"/>
              </a:rPr>
              <a:t>Не играй со спичками – это опасно!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Picture 6" descr="спички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1600200"/>
            <a:ext cx="51054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28600" y="1600200"/>
            <a:ext cx="3505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dirty="0" smtClean="0">
                <a:solidFill>
                  <a:schemeClr val="bg1"/>
                </a:solidFill>
                <a:latin typeface="Verdana" pitchFamily="34" charset="0"/>
              </a:rPr>
              <a:t>– </a:t>
            </a:r>
            <a:r>
              <a:rPr lang="ru-RU" alt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Я спичек коробок нашел</a:t>
            </a:r>
          </a:p>
          <a:p>
            <a:pPr>
              <a:spcBef>
                <a:spcPct val="50000"/>
              </a:spcBef>
            </a:pPr>
            <a:r>
              <a:rPr lang="ru-RU" alt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 высыпал его на стол,</a:t>
            </a:r>
          </a:p>
          <a:p>
            <a:pPr>
              <a:spcBef>
                <a:spcPct val="50000"/>
              </a:spcBef>
            </a:pPr>
            <a:r>
              <a:rPr lang="ru-RU" alt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Хотел устроить фейерверк </a:t>
            </a:r>
            <a:endParaRPr lang="ru-RU" altLang="ru-RU" dirty="0">
              <a:solidFill>
                <a:schemeClr val="bg1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b="1" dirty="0" smtClean="0">
                <a:solidFill>
                  <a:schemeClr val="bg1"/>
                </a:solidFill>
                <a:latin typeface="Times New Roman" pitchFamily="18" charset="0"/>
              </a:rPr>
              <a:t>Не играй со спичками – это опасно!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Picture 7" descr="огонь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8600" y="1600200"/>
            <a:ext cx="4800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28600" y="1600200"/>
            <a:ext cx="40386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Все полыхнуло, свет померк!</a:t>
            </a:r>
          </a:p>
          <a:p>
            <a:pPr>
              <a:spcBef>
                <a:spcPct val="50000"/>
              </a:spcBef>
            </a:pPr>
            <a:r>
              <a:rPr lang="ru-RU" alt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 помню больше ничего!</a:t>
            </a:r>
          </a:p>
          <a:p>
            <a:pPr>
              <a:spcBef>
                <a:spcPct val="50000"/>
              </a:spcBef>
            </a:pPr>
            <a:r>
              <a:rPr lang="ru-RU" alt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Лишь пламя жжет меня всего…</a:t>
            </a:r>
            <a:endParaRPr lang="ru-RU" altLang="ru-RU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152</TotalTime>
  <Words>490</Words>
  <Application>Microsoft Office PowerPoint</Application>
  <PresentationFormat>Экран (4:3)</PresentationFormat>
  <Paragraphs>59</Paragraphs>
  <Slides>32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Тема Office</vt:lpstr>
      <vt:lpstr>ОГОНЬ – ДРУГ или ВРАГ?</vt:lpstr>
      <vt:lpstr>Огонь</vt:lpstr>
      <vt:lpstr>Да, огонь бывает  разный, Бледно-желтый, ярко-красный, Синий или золотой, Огонь добрый, огонь  злой. Злой огонь – огонь  пожара, Злой огонь - огонь  войны. От безжалостного жара Дни темны, поля черны. Жители земного шара, Граждане любой страны, Злой огонь гасить должны. </vt:lpstr>
      <vt:lpstr>Слайд 4</vt:lpstr>
      <vt:lpstr>Слайд 5</vt:lpstr>
      <vt:lpstr>Слайд 6</vt:lpstr>
      <vt:lpstr>  Не играй, дружок, со спичкой,  Помни ты, она мала, Но от спички-невелички Может дом сгореть дотла. Младшим братьям и сестричкам Дошколята говорят: «Крепко помните, что спички Не игрушка для ребят!»  (Б. Миротворцев) </vt:lpstr>
      <vt:lpstr>Не играй со спичками – это опасно!</vt:lpstr>
      <vt:lpstr>Не играй со спичками – это опасно!</vt:lpstr>
      <vt:lpstr>Не играй со спичками – это опасно!</vt:lpstr>
      <vt:lpstr>Слайд 11</vt:lpstr>
      <vt:lpstr>Ленту гладила Анюта  И увидела подруг Отвлеклась на три минуты И забыла про утюг. Тут уж дело не до шутки, Вот что значит – три минутки: Ленты нет, кругом угар, Чуть не сделался пожар. (Б. Миротворцев) </vt:lpstr>
      <vt:lpstr>Слайд 13</vt:lpstr>
      <vt:lpstr>Слайд 14</vt:lpstr>
      <vt:lpstr>Слайд 15</vt:lpstr>
      <vt:lpstr>Слайд 16</vt:lpstr>
      <vt:lpstr>Слайд 17</vt:lpstr>
      <vt:lpstr>Слайд 18</vt:lpstr>
      <vt:lpstr>Запомните правила, которые помогут вам избежать несчастья: 1.   Не балуйся с источниками огня (спичками, свечками, зажигалками) – это основная причина пожара. </vt:lpstr>
      <vt:lpstr>2.   Уходя из дома, не забывай выключать электроприборы</vt:lpstr>
      <vt:lpstr>3.   Ни в коем случае не зажигай без взрослых фейерверки, свечи или бенгальские огни.  </vt:lpstr>
      <vt:lpstr>  В случае возникновения пожара, нужно действовать следующим образом: 1. Обнаружив пожар, позвони в пожарную службу по номеру -    01 </vt:lpstr>
      <vt:lpstr>Слайд 23</vt:lpstr>
      <vt:lpstr> 2. Позвонив пожарным, ты должен четко сказать   свою фамилию и адрес, а также  объяснить, что и где горит. </vt:lpstr>
      <vt:lpstr>3. Предупреди о пожаре соседей, если необходимо, они помогут тебе вызвать пожарных. </vt:lpstr>
      <vt:lpstr>4. При пожаре нельзя прятаться под кровать, в шкаф, под ванну – лучше совсем убежать из квартиры или из дома.</vt:lpstr>
      <vt:lpstr>5. Помни: дым гораздо опаснее огня. Если чувствуешь, что задыхаешься, закрой нос и рот мокрой тряпкой, ляг на пол и ползи к выходу – внизу дыма меньше.</vt:lpstr>
      <vt:lpstr>6. Ожидая приезда пожарных, старайся сохранять спокойствие: тебя обязательно спасут. </vt:lpstr>
      <vt:lpstr>  1. Назовите номер телефона для сообщения о пожаре? а) 02; б) 01; в) 03; г) 04 зовите номер телефона для сообщения о  </vt:lpstr>
      <vt:lpstr>2. Как называют людей, которые тушат пожары? а) пожарные;        в) водоносы; б) погорельцы;     г) тушильщики </vt:lpstr>
      <vt:lpstr>3. Отчего чаще всего страдают люди при пожаре? а) от огня и дыма;   в) от воды; б) от яркого света;   г) от потока свежего воздуха  </vt:lpstr>
      <vt:lpstr>БУДЬ ОСТОРОЖЕН С ОГНЕМ!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1111</dc:creator>
  <cp:lastModifiedBy>user2</cp:lastModifiedBy>
  <cp:revision>67</cp:revision>
  <dcterms:created xsi:type="dcterms:W3CDTF">2014-12-07T17:22:06Z</dcterms:created>
  <dcterms:modified xsi:type="dcterms:W3CDTF">2021-10-28T18:13:56Z</dcterms:modified>
</cp:coreProperties>
</file>