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D82A6-F78F-4E9B-B0FC-5EB9912DE102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6AC57-A555-43C2-98DF-2D26881503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469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6AC57-A555-43C2-98DF-2D26881503D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152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085184"/>
            <a:ext cx="5637010" cy="144016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Подготовила: </a:t>
            </a:r>
            <a:r>
              <a:rPr lang="ru-RU" dirty="0" smtClean="0">
                <a:solidFill>
                  <a:schemeClr val="tx1"/>
                </a:solidFill>
              </a:rPr>
              <a:t>учитель иностранных языков МОУ «</a:t>
            </a:r>
            <a:r>
              <a:rPr lang="ru-RU" dirty="0" err="1" smtClean="0">
                <a:solidFill>
                  <a:schemeClr val="tx1"/>
                </a:solidFill>
              </a:rPr>
              <a:t>Клименковская</a:t>
            </a:r>
            <a:r>
              <a:rPr lang="ru-RU" dirty="0" smtClean="0">
                <a:solidFill>
                  <a:schemeClr val="tx1"/>
                </a:solidFill>
              </a:rPr>
              <a:t> СОШ»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Щур Лилия Сергеевна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3"/>
            <a:ext cx="8892480" cy="3600399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Обновление содержания образования учебного предмета «Иностранный язык (английский)» в соответствии с ФОП ООО и ФОП СОО</a:t>
            </a:r>
            <a:r>
              <a:rPr lang="ru-RU" sz="2800" dirty="0">
                <a:solidFill>
                  <a:schemeClr val="tx1"/>
                </a:solidFill>
                <a:effectLst/>
              </a:rPr>
              <a:t/>
            </a:r>
            <a:br>
              <a:rPr lang="ru-RU" sz="2800" dirty="0">
                <a:solidFill>
                  <a:schemeClr val="tx1"/>
                </a:solidFill>
                <a:effectLst/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447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10415732"/>
              </p:ext>
            </p:extLst>
          </p:nvPr>
        </p:nvGraphicFramePr>
        <p:xfrm>
          <a:off x="395536" y="188640"/>
          <a:ext cx="8280921" cy="6254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7"/>
                <a:gridCol w="2760307"/>
                <a:gridCol w="2760307"/>
              </a:tblGrid>
              <a:tr h="738082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Добавлено</a:t>
                      </a:r>
                      <a:endParaRPr lang="ru-RU" dirty="0"/>
                    </a:p>
                  </a:txBody>
                  <a:tcPr/>
                </a:tc>
              </a:tr>
              <a:tr h="738082">
                <a:tc rowSpan="2">
                  <a:txBody>
                    <a:bodyPr/>
                    <a:lstStyle/>
                    <a:p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«Основные способы словообразования: словосложение»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Образование сложных существительных путём соединения:</a:t>
                      </a:r>
                    </a:p>
                    <a:p>
                      <a:r>
                        <a:rPr lang="ru-RU" sz="1400" dirty="0" smtClean="0"/>
                        <a:t>-основы числительного с  основой существительного с добавлением суффикса -</a:t>
                      </a:r>
                      <a:r>
                        <a:rPr lang="ru-RU" sz="1400" dirty="0" err="1" smtClean="0"/>
                        <a:t>ed</a:t>
                      </a:r>
                      <a:r>
                        <a:rPr lang="ru-RU" sz="1400" dirty="0" smtClean="0"/>
                        <a:t> (</a:t>
                      </a:r>
                      <a:r>
                        <a:rPr lang="ru-RU" sz="1400" dirty="0" err="1" smtClean="0"/>
                        <a:t>eightlegged</a:t>
                      </a:r>
                      <a:r>
                        <a:rPr lang="ru-RU" sz="1400" dirty="0" smtClean="0"/>
                        <a:t>); </a:t>
                      </a:r>
                    </a:p>
                    <a:p>
                      <a:r>
                        <a:rPr lang="ru-RU" sz="1400" dirty="0" smtClean="0"/>
                        <a:t>-основ существительных  с предлогом: </a:t>
                      </a:r>
                      <a:r>
                        <a:rPr lang="ru-RU" sz="1400" dirty="0" err="1" smtClean="0"/>
                        <a:t>father-in-law</a:t>
                      </a:r>
                      <a:r>
                        <a:rPr lang="ru-RU" sz="1400" dirty="0" smtClean="0"/>
                        <a:t>).</a:t>
                      </a:r>
                    </a:p>
                    <a:p>
                      <a:r>
                        <a:rPr lang="ru-RU" sz="1400" dirty="0" smtClean="0"/>
                        <a:t>Образование сложных прилагательных путём соединения:</a:t>
                      </a:r>
                    </a:p>
                    <a:p>
                      <a:r>
                        <a:rPr lang="ru-RU" sz="1400" dirty="0" smtClean="0"/>
                        <a:t>-основы прилагательного с основой причастия настоящего времени (</a:t>
                      </a:r>
                      <a:r>
                        <a:rPr lang="ru-RU" sz="1400" dirty="0" err="1" smtClean="0"/>
                        <a:t>nice-looking</a:t>
                      </a:r>
                      <a:r>
                        <a:rPr lang="ru-RU" sz="1400" dirty="0" smtClean="0"/>
                        <a:t>); </a:t>
                      </a:r>
                    </a:p>
                    <a:p>
                      <a:r>
                        <a:rPr lang="ru-RU" sz="1400" dirty="0" smtClean="0"/>
                        <a:t>-основы прилагательного с основой причастия прошедшего времени (</a:t>
                      </a:r>
                      <a:r>
                        <a:rPr lang="ru-RU" sz="1400" dirty="0" err="1" smtClean="0"/>
                        <a:t>well-behaved</a:t>
                      </a:r>
                      <a:r>
                        <a:rPr lang="ru-RU" sz="1400" dirty="0" smtClean="0"/>
                        <a:t>)</a:t>
                      </a:r>
                    </a:p>
                  </a:txBody>
                  <a:tcPr/>
                </a:tc>
              </a:tr>
              <a:tr h="73808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Сокращения и аббревиатуры. Различные средства связи в тексте для обеспечения его целостности </a:t>
                      </a:r>
                      <a:r>
                        <a:rPr lang="en-US" sz="1400" smtClean="0"/>
                        <a:t>(firstly, however, finally, at last, etc.)</a:t>
                      </a:r>
                      <a:endParaRPr lang="ru-RU" sz="1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140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424936" cy="619268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Сложносочиненные </a:t>
            </a:r>
            <a:r>
              <a:rPr lang="ru-RU" sz="2800" dirty="0">
                <a:solidFill>
                  <a:schemeClr val="tx1"/>
                </a:solidFill>
              </a:rPr>
              <a:t>предложения с сочинительными союзами </a:t>
            </a:r>
            <a:r>
              <a:rPr lang="ru-RU" sz="2800" dirty="0" err="1">
                <a:solidFill>
                  <a:schemeClr val="tx1"/>
                </a:solidFill>
              </a:rPr>
              <a:t>and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but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</a:rPr>
              <a:t>or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Сложноподчиненные </a:t>
            </a:r>
            <a:r>
              <a:rPr lang="ru-RU" sz="2800" dirty="0">
                <a:solidFill>
                  <a:schemeClr val="tx1"/>
                </a:solidFill>
              </a:rPr>
              <a:t>предложения с союзами и союзными словами </a:t>
            </a:r>
            <a:r>
              <a:rPr lang="ru-RU" sz="2800" dirty="0" err="1">
                <a:solidFill>
                  <a:schemeClr val="tx1"/>
                </a:solidFill>
              </a:rPr>
              <a:t>what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when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why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which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that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who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if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because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that's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why</a:t>
            </a:r>
            <a:r>
              <a:rPr lang="ru-RU" sz="2800" dirty="0">
                <a:solidFill>
                  <a:schemeClr val="tx1"/>
                </a:solidFill>
              </a:rPr>
              <a:t>,  </a:t>
            </a:r>
            <a:r>
              <a:rPr lang="ru-RU" sz="2800" dirty="0" err="1" smtClean="0">
                <a:solidFill>
                  <a:schemeClr val="tx1"/>
                </a:solidFill>
              </a:rPr>
              <a:t>than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Сложноподчиненные </a:t>
            </a:r>
            <a:r>
              <a:rPr lang="ru-RU" sz="2800" dirty="0">
                <a:solidFill>
                  <a:schemeClr val="tx1"/>
                </a:solidFill>
              </a:rPr>
              <a:t>предложения с союзами </a:t>
            </a:r>
            <a:r>
              <a:rPr lang="ru-RU" sz="2800" dirty="0" err="1">
                <a:solidFill>
                  <a:schemeClr val="tx1"/>
                </a:solidFill>
              </a:rPr>
              <a:t>whoever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whatever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however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</a:rPr>
              <a:t>whenever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Все </a:t>
            </a:r>
            <a:r>
              <a:rPr lang="ru-RU" sz="2800" dirty="0">
                <a:solidFill>
                  <a:schemeClr val="tx1"/>
                </a:solidFill>
              </a:rPr>
              <a:t>типы вопросительных предложений во времени </a:t>
            </a:r>
            <a:r>
              <a:rPr lang="ru-RU" sz="2800" dirty="0" err="1">
                <a:solidFill>
                  <a:schemeClr val="tx1"/>
                </a:solidFill>
              </a:rPr>
              <a:t>Present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Perfect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П</a:t>
            </a:r>
            <a:r>
              <a:rPr lang="ru-RU" sz="2800" dirty="0" smtClean="0">
                <a:solidFill>
                  <a:schemeClr val="tx1"/>
                </a:solidFill>
              </a:rPr>
              <a:t>равильные </a:t>
            </a:r>
            <a:r>
              <a:rPr lang="ru-RU" sz="2800" dirty="0">
                <a:solidFill>
                  <a:schemeClr val="tx1"/>
                </a:solidFill>
              </a:rPr>
              <a:t>и неправильные глаголы в формах действительного залога в изъявительном наклонении во времени </a:t>
            </a:r>
            <a:r>
              <a:rPr lang="ru-RU" sz="2800" dirty="0" err="1">
                <a:solidFill>
                  <a:schemeClr val="tx1"/>
                </a:solidFill>
              </a:rPr>
              <a:t>Future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Continuous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3492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424936" cy="6192688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</a:rPr>
              <a:t>Побудительные предложения в утвердительной (</a:t>
            </a:r>
            <a:r>
              <a:rPr lang="ru-RU" sz="3200" dirty="0" err="1">
                <a:solidFill>
                  <a:schemeClr val="tx1"/>
                </a:solidFill>
              </a:rPr>
              <a:t>Be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careful</a:t>
            </a:r>
            <a:r>
              <a:rPr lang="ru-RU" sz="3200" dirty="0">
                <a:solidFill>
                  <a:schemeClr val="tx1"/>
                </a:solidFill>
              </a:rPr>
              <a:t>) </a:t>
            </a:r>
            <a:r>
              <a:rPr lang="ru-RU" sz="3200" dirty="0" smtClean="0">
                <a:solidFill>
                  <a:schemeClr val="tx1"/>
                </a:solidFill>
              </a:rPr>
              <a:t>и </a:t>
            </a:r>
            <a:r>
              <a:rPr lang="ru-RU" sz="3200" dirty="0">
                <a:solidFill>
                  <a:schemeClr val="tx1"/>
                </a:solidFill>
              </a:rPr>
              <a:t>отрицательной (</a:t>
            </a:r>
            <a:r>
              <a:rPr lang="ru-RU" sz="3200" dirty="0" err="1">
                <a:solidFill>
                  <a:schemeClr val="tx1"/>
                </a:solidFill>
              </a:rPr>
              <a:t>Don't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worry</a:t>
            </a:r>
            <a:r>
              <a:rPr lang="ru-RU" sz="3200" dirty="0">
                <a:solidFill>
                  <a:schemeClr val="tx1"/>
                </a:solidFill>
              </a:rPr>
              <a:t>) </a:t>
            </a:r>
            <a:r>
              <a:rPr lang="ru-RU" sz="3200" dirty="0" smtClean="0">
                <a:solidFill>
                  <a:schemeClr val="tx1"/>
                </a:solidFill>
              </a:rPr>
              <a:t>форме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Личные </a:t>
            </a:r>
            <a:r>
              <a:rPr lang="ru-RU" sz="3200" dirty="0">
                <a:solidFill>
                  <a:schemeClr val="tx1"/>
                </a:solidFill>
              </a:rPr>
              <a:t>местоимения в именительном </a:t>
            </a:r>
            <a:r>
              <a:rPr lang="ru-RU" sz="3200" dirty="0" smtClean="0">
                <a:solidFill>
                  <a:schemeClr val="tx1"/>
                </a:solidFill>
              </a:rPr>
              <a:t>и </a:t>
            </a:r>
            <a:r>
              <a:rPr lang="ru-RU" sz="3200" dirty="0">
                <a:solidFill>
                  <a:schemeClr val="tx1"/>
                </a:solidFill>
              </a:rPr>
              <a:t>объектном </a:t>
            </a:r>
            <a:r>
              <a:rPr lang="ru-RU" sz="3200" dirty="0" smtClean="0">
                <a:solidFill>
                  <a:schemeClr val="tx1"/>
                </a:solidFill>
              </a:rPr>
              <a:t>падежах</a:t>
            </a:r>
            <a:r>
              <a:rPr lang="ru-RU" sz="3200" dirty="0">
                <a:solidFill>
                  <a:schemeClr val="tx1"/>
                </a:solidFill>
              </a:rPr>
              <a:t>, а также в абсолютной форме (</a:t>
            </a:r>
            <a:r>
              <a:rPr lang="ru-RU" sz="3200" dirty="0" err="1">
                <a:solidFill>
                  <a:schemeClr val="tx1"/>
                </a:solidFill>
              </a:rPr>
              <a:t>mine</a:t>
            </a:r>
            <a:r>
              <a:rPr lang="ru-RU" sz="3200" dirty="0" smtClean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Неопределенные </a:t>
            </a:r>
            <a:r>
              <a:rPr lang="ru-RU" sz="3200" dirty="0">
                <a:solidFill>
                  <a:schemeClr val="tx1"/>
                </a:solidFill>
              </a:rPr>
              <a:t>местоимения (</a:t>
            </a:r>
            <a:r>
              <a:rPr lang="ru-RU" sz="3200" dirty="0" err="1">
                <a:solidFill>
                  <a:schemeClr val="tx1"/>
                </a:solidFill>
              </a:rPr>
              <a:t>some</a:t>
            </a:r>
            <a:r>
              <a:rPr lang="ru-RU" sz="3200" dirty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any</a:t>
            </a:r>
            <a:r>
              <a:rPr lang="ru-RU" sz="3200" dirty="0" smtClean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Определенный</a:t>
            </a:r>
            <a:r>
              <a:rPr lang="ru-RU" sz="3200" dirty="0">
                <a:solidFill>
                  <a:schemeClr val="tx1"/>
                </a:solidFill>
              </a:rPr>
              <a:t>, неопределенный и нулевой артикли (в том числе с географическими названиями) </a:t>
            </a:r>
            <a:endParaRPr lang="ru-RU" sz="32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Степени </a:t>
            </a:r>
            <a:r>
              <a:rPr lang="ru-RU" sz="3200" dirty="0">
                <a:solidFill>
                  <a:schemeClr val="tx1"/>
                </a:solidFill>
              </a:rPr>
              <a:t>сравнения </a:t>
            </a:r>
            <a:r>
              <a:rPr lang="ru-RU" sz="3200" dirty="0" smtClean="0">
                <a:solidFill>
                  <a:schemeClr val="tx1"/>
                </a:solidFill>
              </a:rPr>
              <a:t>прилагательных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37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8514500"/>
              </p:ext>
            </p:extLst>
          </p:nvPr>
        </p:nvGraphicFramePr>
        <p:xfrm>
          <a:off x="395536" y="8531"/>
          <a:ext cx="8352928" cy="670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176464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Слова, выражающие количество (</a:t>
                      </a:r>
                      <a:r>
                        <a:rPr lang="ru-RU" sz="1400" dirty="0" err="1" smtClean="0"/>
                        <a:t>little</a:t>
                      </a:r>
                      <a:r>
                        <a:rPr lang="ru-RU" sz="1400" dirty="0" smtClean="0"/>
                        <a:t>/a </a:t>
                      </a:r>
                      <a:r>
                        <a:rPr lang="ru-RU" sz="1400" dirty="0" err="1" smtClean="0"/>
                        <a:t>little</a:t>
                      </a:r>
                      <a:r>
                        <a:rPr lang="ru-RU" sz="1400" dirty="0" smtClean="0"/>
                        <a:t>, </a:t>
                      </a:r>
                      <a:r>
                        <a:rPr lang="ru-RU" sz="1400" dirty="0" err="1" smtClean="0"/>
                        <a:t>few</a:t>
                      </a:r>
                      <a:r>
                        <a:rPr lang="ru-RU" sz="1400" dirty="0" smtClean="0"/>
                        <a:t>/a </a:t>
                      </a:r>
                      <a:r>
                        <a:rPr lang="ru-RU" sz="1400" dirty="0" err="1" smtClean="0"/>
                        <a:t>few</a:t>
                      </a:r>
                      <a:r>
                        <a:rPr lang="ru-RU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</a:tr>
              <a:tr h="48423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Предлоги, употребляемые с глаголами в страдательном залоге</a:t>
                      </a:r>
                      <a:endParaRPr lang="ru-RU" sz="14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 типы вопросительных предложений в </a:t>
                      </a:r>
                      <a:r>
                        <a:rPr lang="ru-RU" sz="1400" dirty="0" err="1" smtClean="0"/>
                        <a:t>Past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Perfect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Tense</a:t>
                      </a:r>
                      <a:r>
                        <a:rPr lang="ru-RU" sz="1400" dirty="0" smtClean="0"/>
                        <a:t>. </a:t>
                      </a:r>
                    </a:p>
                    <a:p>
                      <a:r>
                        <a:rPr lang="ru-RU" sz="1400" dirty="0" smtClean="0"/>
                        <a:t>Согласование времен в рамках сложного предложения. </a:t>
                      </a:r>
                    </a:p>
                    <a:p>
                      <a:r>
                        <a:rPr lang="ru-RU" sz="1400" dirty="0" smtClean="0"/>
                        <a:t>Согласование подлежащего, выраженного собирательным существительным (</a:t>
                      </a:r>
                      <a:r>
                        <a:rPr lang="ru-RU" sz="1400" dirty="0" err="1" smtClean="0"/>
                        <a:t>family</a:t>
                      </a:r>
                      <a:r>
                        <a:rPr lang="ru-RU" sz="1400" dirty="0" smtClean="0"/>
                        <a:t>, </a:t>
                      </a:r>
                      <a:r>
                        <a:rPr lang="ru-RU" sz="1400" dirty="0" err="1" smtClean="0"/>
                        <a:t>police</a:t>
                      </a:r>
                      <a:r>
                        <a:rPr lang="ru-RU" sz="1400" dirty="0" smtClean="0"/>
                        <a:t>) со сказуемым. </a:t>
                      </a:r>
                    </a:p>
                    <a:p>
                      <a:r>
                        <a:rPr lang="ru-RU" sz="1400" dirty="0" smtClean="0"/>
                        <a:t>Конструкции с глаголами на -</a:t>
                      </a:r>
                      <a:r>
                        <a:rPr lang="ru-RU" sz="1400" dirty="0" err="1" smtClean="0"/>
                        <a:t>ing</a:t>
                      </a:r>
                      <a:r>
                        <a:rPr lang="ru-RU" sz="1400" dirty="0" smtClean="0"/>
                        <a:t>: </a:t>
                      </a:r>
                      <a:r>
                        <a:rPr lang="ru-RU" sz="1400" dirty="0" err="1" smtClean="0"/>
                        <a:t>to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love</a:t>
                      </a:r>
                      <a:r>
                        <a:rPr lang="ru-RU" sz="1400" dirty="0" smtClean="0"/>
                        <a:t>/</a:t>
                      </a:r>
                      <a:r>
                        <a:rPr lang="ru-RU" sz="1400" dirty="0" err="1" smtClean="0"/>
                        <a:t>hate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doing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something</a:t>
                      </a:r>
                      <a:r>
                        <a:rPr lang="ru-RU" sz="1400" dirty="0" smtClean="0"/>
                        <a:t>. Конструкция </a:t>
                      </a:r>
                      <a:r>
                        <a:rPr lang="ru-RU" sz="1400" dirty="0" err="1" smtClean="0"/>
                        <a:t>both</a:t>
                      </a:r>
                      <a:r>
                        <a:rPr lang="ru-RU" sz="1400" dirty="0" smtClean="0"/>
                        <a:t> … </a:t>
                      </a:r>
                      <a:r>
                        <a:rPr lang="ru-RU" sz="1400" dirty="0" err="1" smtClean="0"/>
                        <a:t>and</a:t>
                      </a:r>
                      <a:r>
                        <a:rPr lang="ru-RU" sz="1400" dirty="0" smtClean="0"/>
                        <a:t> … Конструкции c глаголами </a:t>
                      </a:r>
                      <a:r>
                        <a:rPr lang="ru-RU" sz="1400" dirty="0" err="1" smtClean="0"/>
                        <a:t>to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stop</a:t>
                      </a:r>
                      <a:r>
                        <a:rPr lang="ru-RU" sz="1400" dirty="0" smtClean="0"/>
                        <a:t>, </a:t>
                      </a:r>
                      <a:r>
                        <a:rPr lang="ru-RU" sz="1400" dirty="0" err="1" smtClean="0"/>
                        <a:t>to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remember</a:t>
                      </a:r>
                      <a:r>
                        <a:rPr lang="ru-RU" sz="1400" dirty="0" smtClean="0"/>
                        <a:t>, </a:t>
                      </a:r>
                      <a:r>
                        <a:rPr lang="ru-RU" sz="1400" dirty="0" err="1" smtClean="0"/>
                        <a:t>to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forget</a:t>
                      </a:r>
                      <a:r>
                        <a:rPr lang="ru-RU" sz="1400" dirty="0" smtClean="0"/>
                        <a:t> (разница в значении </a:t>
                      </a:r>
                      <a:r>
                        <a:rPr lang="ru-RU" sz="1400" dirty="0" err="1" smtClean="0"/>
                        <a:t>to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stop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doing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smth</a:t>
                      </a:r>
                      <a:r>
                        <a:rPr lang="ru-RU" sz="1400" dirty="0" smtClean="0"/>
                        <a:t> и </a:t>
                      </a:r>
                      <a:r>
                        <a:rPr lang="ru-RU" sz="1400" dirty="0" err="1" smtClean="0"/>
                        <a:t>to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stop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to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do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smth</a:t>
                      </a:r>
                      <a:r>
                        <a:rPr lang="ru-RU" sz="1400" dirty="0" smtClean="0"/>
                        <a:t>). </a:t>
                      </a:r>
                    </a:p>
                    <a:p>
                      <a:r>
                        <a:rPr lang="ru-RU" sz="1400" dirty="0" smtClean="0"/>
                        <a:t>Модальные глаголы в косвенной речи в настоящем и прошедшем времени. </a:t>
                      </a:r>
                    </a:p>
                    <a:p>
                      <a:r>
                        <a:rPr lang="ru-RU" sz="1400" dirty="0" smtClean="0"/>
                        <a:t>Инфинитив. </a:t>
                      </a:r>
                    </a:p>
                    <a:p>
                      <a:r>
                        <a:rPr lang="ru-RU" sz="1400" dirty="0" smtClean="0"/>
                        <a:t>Наречия </a:t>
                      </a:r>
                      <a:r>
                        <a:rPr lang="ru-RU" sz="1400" dirty="0" err="1" smtClean="0"/>
                        <a:t>too</a:t>
                      </a:r>
                      <a:r>
                        <a:rPr lang="ru-RU" sz="1400" dirty="0" smtClean="0"/>
                        <a:t> – </a:t>
                      </a:r>
                      <a:r>
                        <a:rPr lang="ru-RU" sz="1400" dirty="0" err="1" smtClean="0"/>
                        <a:t>enough</a:t>
                      </a:r>
                      <a:r>
                        <a:rPr lang="ru-RU" sz="1400" dirty="0" smtClean="0"/>
                        <a:t>. </a:t>
                      </a:r>
                    </a:p>
                    <a:p>
                      <a:r>
                        <a:rPr lang="ru-RU" sz="1400" dirty="0" smtClean="0"/>
                        <a:t>Отрицательные местоимения </a:t>
                      </a:r>
                      <a:r>
                        <a:rPr lang="ru-RU" sz="1400" dirty="0" err="1" smtClean="0"/>
                        <a:t>no</a:t>
                      </a:r>
                      <a:r>
                        <a:rPr lang="ru-RU" sz="1400" dirty="0" smtClean="0"/>
                        <a:t> (и его производные </a:t>
                      </a:r>
                      <a:r>
                        <a:rPr lang="ru-RU" sz="1400" dirty="0" err="1" smtClean="0"/>
                        <a:t>nobody</a:t>
                      </a:r>
                      <a:r>
                        <a:rPr lang="ru-RU" sz="1400" dirty="0" smtClean="0"/>
                        <a:t>, </a:t>
                      </a:r>
                      <a:r>
                        <a:rPr lang="ru-RU" sz="1400" dirty="0" err="1" smtClean="0"/>
                        <a:t>nothing</a:t>
                      </a:r>
                      <a:r>
                        <a:rPr lang="ru-RU" sz="1400" dirty="0" smtClean="0"/>
                        <a:t>, </a:t>
                      </a:r>
                      <a:r>
                        <a:rPr lang="ru-RU" sz="1400" dirty="0" err="1" smtClean="0"/>
                        <a:t>etc</a:t>
                      </a:r>
                      <a:r>
                        <a:rPr lang="ru-RU" sz="1400" dirty="0" smtClean="0"/>
                        <a:t>.), </a:t>
                      </a:r>
                      <a:r>
                        <a:rPr lang="ru-RU" sz="1400" dirty="0" err="1" smtClean="0"/>
                        <a:t>none</a:t>
                      </a:r>
                      <a:r>
                        <a:rPr lang="ru-RU" sz="1400" dirty="0" smtClean="0"/>
                        <a:t>.</a:t>
                      </a:r>
                      <a:endParaRPr lang="ru-RU" sz="14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Конструкции для выражения предпочтения </a:t>
                      </a:r>
                      <a:r>
                        <a:rPr lang="de-DE" sz="1400" dirty="0" smtClean="0"/>
                        <a:t>I </a:t>
                      </a:r>
                      <a:r>
                        <a:rPr lang="de-DE" sz="1400" dirty="0" err="1" smtClean="0"/>
                        <a:t>prefer</a:t>
                      </a:r>
                      <a:r>
                        <a:rPr lang="de-DE" sz="1400" dirty="0" smtClean="0"/>
                        <a:t> …/</a:t>
                      </a:r>
                      <a:r>
                        <a:rPr lang="de-DE" sz="1400" dirty="0" err="1" smtClean="0"/>
                        <a:t>I’d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prefer</a:t>
                      </a:r>
                      <a:r>
                        <a:rPr lang="de-DE" sz="1400" dirty="0" smtClean="0"/>
                        <a:t> …/</a:t>
                      </a:r>
                      <a:r>
                        <a:rPr lang="de-DE" sz="1400" dirty="0" err="1" smtClean="0"/>
                        <a:t>I’d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rather</a:t>
                      </a:r>
                      <a:r>
                        <a:rPr lang="de-DE" sz="1400" dirty="0" smtClean="0"/>
                        <a:t> …. </a:t>
                      </a:r>
                      <a:r>
                        <a:rPr lang="ru-RU" sz="1400" dirty="0" smtClean="0"/>
                        <a:t>Предложения с конструкцией </a:t>
                      </a:r>
                      <a:r>
                        <a:rPr lang="de-DE" sz="1400" dirty="0" err="1" smtClean="0"/>
                        <a:t>either</a:t>
                      </a:r>
                      <a:r>
                        <a:rPr lang="de-DE" sz="1400" dirty="0" smtClean="0"/>
                        <a:t> … </a:t>
                      </a:r>
                      <a:r>
                        <a:rPr lang="de-DE" sz="1400" dirty="0" err="1" smtClean="0"/>
                        <a:t>or</a:t>
                      </a:r>
                      <a:r>
                        <a:rPr lang="de-DE" sz="1400" dirty="0" smtClean="0"/>
                        <a:t>, </a:t>
                      </a:r>
                      <a:r>
                        <a:rPr lang="de-DE" sz="1400" dirty="0" err="1" smtClean="0"/>
                        <a:t>neither</a:t>
                      </a:r>
                      <a:r>
                        <a:rPr lang="de-DE" sz="1400" dirty="0" smtClean="0"/>
                        <a:t> … </a:t>
                      </a:r>
                      <a:r>
                        <a:rPr lang="de-DE" sz="1400" dirty="0" err="1" smtClean="0"/>
                        <a:t>nor</a:t>
                      </a:r>
                      <a:r>
                        <a:rPr lang="de-DE" sz="1400" dirty="0" smtClean="0"/>
                        <a:t>. 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Порядок следования  имён  прилагательных (</a:t>
                      </a:r>
                      <a:r>
                        <a:rPr lang="de-DE" sz="1400" dirty="0" err="1" smtClean="0"/>
                        <a:t>nice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long</a:t>
                      </a:r>
                      <a:r>
                        <a:rPr lang="de-DE" sz="1400" dirty="0" smtClean="0"/>
                        <a:t> blond </a:t>
                      </a:r>
                      <a:r>
                        <a:rPr lang="de-DE" sz="1400" dirty="0" err="1" smtClean="0"/>
                        <a:t>hair</a:t>
                      </a:r>
                      <a:r>
                        <a:rPr lang="de-DE" sz="1400" dirty="0" smtClean="0"/>
                        <a:t>).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4775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7992888" cy="3168352"/>
          </a:xfrm>
        </p:spPr>
        <p:txBody>
          <a:bodyPr/>
          <a:lstStyle/>
          <a:p>
            <a:pPr marL="0" indent="0" algn="ctr">
              <a:buNone/>
            </a:pPr>
            <a:r>
              <a:rPr lang="ru-RU" sz="115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1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7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67557023"/>
              </p:ext>
            </p:extLst>
          </p:nvPr>
        </p:nvGraphicFramePr>
        <p:xfrm>
          <a:off x="251520" y="332656"/>
          <a:ext cx="8712970" cy="6322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594"/>
                <a:gridCol w="1742594"/>
                <a:gridCol w="1742594"/>
                <a:gridCol w="1742594"/>
                <a:gridCol w="1742594"/>
              </a:tblGrid>
              <a:tr h="60432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Добавили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Убрали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Перенесли на другой уровень</a:t>
                      </a:r>
                      <a:endParaRPr lang="ru-RU" sz="1400" dirty="0"/>
                    </a:p>
                  </a:txBody>
                  <a:tcPr/>
                </a:tc>
              </a:tr>
              <a:tr h="17451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5-7</a:t>
                      </a:r>
                      <a:endParaRPr lang="ru-RU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«Межличностные взаимоотношения в семье, со сверстниками; решение конфликтных ситуаций»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Семейные праздники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77228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Обязанности по дому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80586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5-9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«Внешность и характеристики человека»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Литературный персонаж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104090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5-9</a:t>
                      </a:r>
                      <a:endParaRPr lang="ru-RU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«Досуг и увлечения»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Хобби современного подростка. Спорт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127594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</a:t>
                      </a:r>
                      <a:endParaRPr lang="ru-RU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Живопись, компьютерные игры, роль книги в жизни подростка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6927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46948659"/>
              </p:ext>
            </p:extLst>
          </p:nvPr>
        </p:nvGraphicFramePr>
        <p:xfrm>
          <a:off x="683568" y="188640"/>
          <a:ext cx="8136905" cy="6126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7381"/>
                <a:gridCol w="1627381"/>
                <a:gridCol w="1627381"/>
                <a:gridCol w="1627381"/>
                <a:gridCol w="1627381"/>
              </a:tblGrid>
              <a:tr h="54857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Добавили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Убрали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Перенесли на другой уровень</a:t>
                      </a:r>
                      <a:endParaRPr lang="ru-RU" sz="1400" dirty="0"/>
                    </a:p>
                  </a:txBody>
                  <a:tcPr/>
                </a:tc>
              </a:tr>
              <a:tr h="53154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6-9</a:t>
                      </a:r>
                      <a:endParaRPr lang="ru-RU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«Здоровый образ жизни»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Фитнес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55058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Посещение  врача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44361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1600" dirty="0" smtClean="0"/>
                        <a:t>«Школьное образование»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Школьная форма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Правила поведения в школе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179832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Школьная форма, правила поведения в школе, посещение школьной библиотеки/ресурсного центра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216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96699889"/>
              </p:ext>
            </p:extLst>
          </p:nvPr>
        </p:nvGraphicFramePr>
        <p:xfrm>
          <a:off x="683568" y="188640"/>
          <a:ext cx="8136905" cy="6034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7381"/>
                <a:gridCol w="1627381"/>
                <a:gridCol w="1627381"/>
                <a:gridCol w="1627381"/>
                <a:gridCol w="1627381"/>
              </a:tblGrid>
              <a:tr h="54857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Добавили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Убрали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Перенесли на другой уровень</a:t>
                      </a:r>
                      <a:endParaRPr lang="ru-RU" sz="1400" dirty="0"/>
                    </a:p>
                  </a:txBody>
                  <a:tcPr/>
                </a:tc>
              </a:tr>
              <a:tr h="179832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</a:t>
                      </a:r>
                      <a:endParaRPr lang="ru-RU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«Школьное образование»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Школьная форма, посещение школьной библиотеки/ресурсного центра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</a:t>
                      </a:r>
                      <a:endParaRPr lang="ru-RU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Взаимоотношения в школе: проблемы и их решение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7627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8-9</a:t>
                      </a:r>
                      <a:endParaRPr lang="ru-RU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«Каникулы в различное время года»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Виды отдыха в различное время года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179832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</a:t>
                      </a:r>
                      <a:endParaRPr lang="ru-RU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Транспорт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12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10998"/>
              </p:ext>
            </p:extLst>
          </p:nvPr>
        </p:nvGraphicFramePr>
        <p:xfrm>
          <a:off x="683568" y="188640"/>
          <a:ext cx="8136905" cy="6187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7381"/>
                <a:gridCol w="1627381"/>
                <a:gridCol w="1627381"/>
                <a:gridCol w="1627381"/>
                <a:gridCol w="1627381"/>
              </a:tblGrid>
              <a:tr h="54857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Добавили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Убрали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Перенесли на другой уровень</a:t>
                      </a:r>
                      <a:endParaRPr lang="ru-RU" sz="1400" dirty="0"/>
                    </a:p>
                  </a:txBody>
                  <a:tcPr/>
                </a:tc>
              </a:tr>
              <a:tr h="179832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5-9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«Мир профессий. Проблемы выбора профессии. Роль иностранного языка в планах на будущее»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/>
                        <a:t>-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/>
                        <a:t>-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«Мир профессий. Проблемы выбора профессии. Роль иностранного языка в планах на будущее»</a:t>
                      </a:r>
                      <a:endParaRPr lang="ru-RU" sz="1600" dirty="0"/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8-9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«Вселенная и человек»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Стихийные бедствия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7627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6-7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«Родной город (село). Транспорт»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Описание родного города/села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179832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«СМИ»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Журналы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9531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09302210"/>
              </p:ext>
            </p:extLst>
          </p:nvPr>
        </p:nvGraphicFramePr>
        <p:xfrm>
          <a:off x="611561" y="188639"/>
          <a:ext cx="8136905" cy="6580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7381"/>
                <a:gridCol w="1627381"/>
                <a:gridCol w="1627381"/>
                <a:gridCol w="1627381"/>
                <a:gridCol w="1627381"/>
              </a:tblGrid>
              <a:tr h="51380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Добавили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Убрали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Перенесли на другой уровень</a:t>
                      </a:r>
                      <a:endParaRPr lang="ru-RU" sz="1400" dirty="0"/>
                    </a:p>
                  </a:txBody>
                  <a:tcPr/>
                </a:tc>
              </a:tr>
              <a:tr h="11723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6-9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«Страна изучаемого языка и родная страна»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Население и официальные языки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/>
                        <a:t>-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6851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ru-RU" sz="1400" dirty="0" smtClean="0"/>
                        <a:t>«Выдающиеся люди родной страны и страны (стран) изучаемого языка»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Писатели, поэты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71443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Писатели, поэты, ученые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71169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Писатели, поэты, ученые, спортсмены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112685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Писатели, поэты, ученые, спортсмены, музыканты, художники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  <a:tr h="154200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Государственные деятели, учёные, писатели, поэты, художники, музыканты, спортсмены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-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855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1" cy="1143000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 лексических единиц для продуктивного использования</a:t>
            </a:r>
            <a:b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07504" y="1556792"/>
            <a:ext cx="8856984" cy="5040560"/>
          </a:xfrm>
        </p:spPr>
        <p:txBody>
          <a:bodyPr>
            <a:no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5 класс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– 625 лексических единиц для  продуктивного использования </a:t>
            </a:r>
            <a:r>
              <a:rPr lang="ru-RU" sz="2000" dirty="0" smtClean="0">
                <a:solidFill>
                  <a:schemeClr val="tx1"/>
                </a:solidFill>
              </a:rPr>
              <a:t>и </a:t>
            </a:r>
            <a:r>
              <a:rPr lang="ru-RU" sz="2000" dirty="0">
                <a:solidFill>
                  <a:schemeClr val="tx1"/>
                </a:solidFill>
              </a:rPr>
              <a:t>675 лексических единиц для рецептивного усвоения 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2000" b="1" u="sng" dirty="0" smtClean="0">
                <a:solidFill>
                  <a:schemeClr val="tx1"/>
                </a:solidFill>
              </a:rPr>
              <a:t>6 класс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- около </a:t>
            </a:r>
            <a:r>
              <a:rPr lang="ru-RU" sz="2000" dirty="0">
                <a:solidFill>
                  <a:schemeClr val="tx1"/>
                </a:solidFill>
              </a:rPr>
              <a:t>750 лексических единиц для продуктивного использования </a:t>
            </a:r>
            <a:r>
              <a:rPr lang="ru-RU" sz="2000" dirty="0" smtClean="0">
                <a:solidFill>
                  <a:schemeClr val="tx1"/>
                </a:solidFill>
              </a:rPr>
              <a:t>и </a:t>
            </a:r>
            <a:r>
              <a:rPr lang="ru-RU" sz="2000" dirty="0">
                <a:solidFill>
                  <a:schemeClr val="tx1"/>
                </a:solidFill>
              </a:rPr>
              <a:t>около 800 лексических единиц для рецептивного усвоения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ru-RU" sz="2000" b="1" u="sng" dirty="0" smtClean="0">
                <a:solidFill>
                  <a:schemeClr val="tx1"/>
                </a:solidFill>
              </a:rPr>
              <a:t>7 класс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– 900 лексических единиц для продуктивного использования </a:t>
            </a:r>
            <a:r>
              <a:rPr lang="ru-RU" sz="2000" dirty="0" smtClean="0">
                <a:solidFill>
                  <a:schemeClr val="tx1"/>
                </a:solidFill>
              </a:rPr>
              <a:t>и </a:t>
            </a:r>
            <a:r>
              <a:rPr lang="ru-RU" sz="2000" dirty="0">
                <a:solidFill>
                  <a:schemeClr val="tx1"/>
                </a:solidFill>
              </a:rPr>
              <a:t>1000 лексических единиц для рецептивного </a:t>
            </a:r>
            <a:r>
              <a:rPr lang="ru-RU" sz="2000" dirty="0" smtClean="0">
                <a:solidFill>
                  <a:schemeClr val="tx1"/>
                </a:solidFill>
              </a:rPr>
              <a:t>усвоения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2000" b="1" u="sng" dirty="0" smtClean="0">
                <a:solidFill>
                  <a:schemeClr val="tx1"/>
                </a:solidFill>
              </a:rPr>
              <a:t>8 класс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–  </a:t>
            </a:r>
            <a:r>
              <a:rPr lang="ru-RU" sz="2000" dirty="0">
                <a:solidFill>
                  <a:schemeClr val="tx1"/>
                </a:solidFill>
              </a:rPr>
              <a:t>1050  лексических  единиц  для  продуктивного </a:t>
            </a:r>
            <a:r>
              <a:rPr lang="ru-RU" sz="2000" dirty="0" smtClean="0">
                <a:solidFill>
                  <a:schemeClr val="tx1"/>
                </a:solidFill>
              </a:rPr>
              <a:t>использования  и  </a:t>
            </a:r>
            <a:r>
              <a:rPr lang="ru-RU" sz="2000" dirty="0">
                <a:solidFill>
                  <a:schemeClr val="tx1"/>
                </a:solidFill>
              </a:rPr>
              <a:t>1250  лексических  единиц  для  рецептивного </a:t>
            </a:r>
            <a:r>
              <a:rPr lang="ru-RU" sz="2000" dirty="0" smtClean="0">
                <a:solidFill>
                  <a:schemeClr val="tx1"/>
                </a:solidFill>
              </a:rPr>
              <a:t>усвоения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2000" b="1" u="sng" dirty="0" smtClean="0">
                <a:solidFill>
                  <a:schemeClr val="tx1"/>
                </a:solidFill>
              </a:rPr>
              <a:t>9 класс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- </a:t>
            </a:r>
            <a:r>
              <a:rPr lang="ru-RU" sz="2000" dirty="0" smtClean="0">
                <a:solidFill>
                  <a:schemeClr val="tx1"/>
                </a:solidFill>
              </a:rPr>
              <a:t>1200  </a:t>
            </a:r>
            <a:r>
              <a:rPr lang="ru-RU" sz="2000" dirty="0">
                <a:solidFill>
                  <a:schemeClr val="tx1"/>
                </a:solidFill>
              </a:rPr>
              <a:t>лексических  единиц  для  продуктивного </a:t>
            </a:r>
            <a:r>
              <a:rPr lang="ru-RU" sz="2000" dirty="0" smtClean="0">
                <a:solidFill>
                  <a:schemeClr val="tx1"/>
                </a:solidFill>
              </a:rPr>
              <a:t>использования  и  </a:t>
            </a:r>
            <a:r>
              <a:rPr lang="ru-RU" sz="2000" dirty="0">
                <a:solidFill>
                  <a:schemeClr val="tx1"/>
                </a:solidFill>
              </a:rPr>
              <a:t>1350  лексических  единиц  для </a:t>
            </a:r>
            <a:r>
              <a:rPr lang="ru-RU" sz="2000" dirty="0" smtClean="0">
                <a:solidFill>
                  <a:schemeClr val="tx1"/>
                </a:solidFill>
              </a:rPr>
              <a:t>рецептивного усвоения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11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9001116" cy="640871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прилагательное + прилагательное (</a:t>
            </a:r>
            <a:r>
              <a:rPr lang="ru-RU" dirty="0" err="1" smtClean="0">
                <a:solidFill>
                  <a:schemeClr val="tx1"/>
                </a:solidFill>
              </a:rPr>
              <a:t>well-known</a:t>
            </a:r>
            <a:r>
              <a:rPr lang="ru-RU" dirty="0" smtClean="0">
                <a:solidFill>
                  <a:schemeClr val="tx1"/>
                </a:solidFill>
              </a:rPr>
              <a:t>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прилагательное + существительное (</a:t>
            </a:r>
            <a:r>
              <a:rPr lang="ru-RU" dirty="0" err="1" smtClean="0">
                <a:solidFill>
                  <a:schemeClr val="tx1"/>
                </a:solidFill>
              </a:rPr>
              <a:t>blackboard</a:t>
            </a:r>
            <a:r>
              <a:rPr lang="ru-RU" dirty="0" smtClean="0">
                <a:solidFill>
                  <a:schemeClr val="tx1"/>
                </a:solidFill>
              </a:rPr>
              <a:t>);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местоимение + существительное (</a:t>
            </a:r>
            <a:r>
              <a:rPr lang="ru-RU" dirty="0" err="1" smtClean="0">
                <a:solidFill>
                  <a:schemeClr val="tx1"/>
                </a:solidFill>
              </a:rPr>
              <a:t>self-respect</a:t>
            </a:r>
            <a:r>
              <a:rPr lang="ru-RU" dirty="0" smtClean="0">
                <a:solidFill>
                  <a:schemeClr val="tx1"/>
                </a:solidFill>
              </a:rPr>
              <a:t>). 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аффиксация глаголов </a:t>
            </a:r>
            <a:r>
              <a:rPr lang="ru-RU" dirty="0" err="1">
                <a:solidFill>
                  <a:schemeClr val="tx1"/>
                </a:solidFill>
              </a:rPr>
              <a:t>re</a:t>
            </a:r>
            <a:r>
              <a:rPr lang="ru-RU" dirty="0">
                <a:solidFill>
                  <a:schemeClr val="tx1"/>
                </a:solidFill>
              </a:rPr>
              <a:t>- (</a:t>
            </a:r>
            <a:r>
              <a:rPr lang="ru-RU" dirty="0" err="1">
                <a:solidFill>
                  <a:schemeClr val="tx1"/>
                </a:solidFill>
              </a:rPr>
              <a:t>rewrite</a:t>
            </a:r>
            <a:r>
              <a:rPr lang="ru-RU" dirty="0" smtClean="0">
                <a:solidFill>
                  <a:schemeClr val="tx1"/>
                </a:solidFill>
              </a:rPr>
              <a:t>); </a:t>
            </a:r>
            <a:endParaRPr lang="ru-RU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аффиксация </a:t>
            </a:r>
            <a:r>
              <a:rPr lang="ru-RU" dirty="0" smtClean="0">
                <a:solidFill>
                  <a:schemeClr val="tx1"/>
                </a:solidFill>
              </a:rPr>
              <a:t>прилагательных</a:t>
            </a:r>
            <a:r>
              <a:rPr lang="ru-RU" dirty="0">
                <a:solidFill>
                  <a:schemeClr val="tx1"/>
                </a:solidFill>
              </a:rPr>
              <a:t>: -</a:t>
            </a:r>
            <a:r>
              <a:rPr lang="ru-RU" dirty="0" err="1">
                <a:solidFill>
                  <a:schemeClr val="tx1"/>
                </a:solidFill>
              </a:rPr>
              <a:t>ic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ru-RU" dirty="0" err="1">
                <a:solidFill>
                  <a:schemeClr val="tx1"/>
                </a:solidFill>
              </a:rPr>
              <a:t>scientific</a:t>
            </a:r>
            <a:r>
              <a:rPr lang="ru-RU" dirty="0" smtClean="0">
                <a:solidFill>
                  <a:schemeClr val="tx1"/>
                </a:solidFill>
              </a:rPr>
              <a:t>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аффиксация </a:t>
            </a:r>
            <a:r>
              <a:rPr lang="ru-RU" dirty="0">
                <a:solidFill>
                  <a:schemeClr val="tx1"/>
                </a:solidFill>
              </a:rPr>
              <a:t>числительных -</a:t>
            </a:r>
            <a:r>
              <a:rPr lang="ru-RU" dirty="0" err="1">
                <a:solidFill>
                  <a:schemeClr val="tx1"/>
                </a:solidFill>
              </a:rPr>
              <a:t>teen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ru-RU" dirty="0" err="1">
                <a:solidFill>
                  <a:schemeClr val="tx1"/>
                </a:solidFill>
              </a:rPr>
              <a:t>fifteen</a:t>
            </a:r>
            <a:r>
              <a:rPr lang="ru-RU" dirty="0">
                <a:solidFill>
                  <a:schemeClr val="tx1"/>
                </a:solidFill>
              </a:rPr>
              <a:t>), -</a:t>
            </a:r>
            <a:r>
              <a:rPr lang="ru-RU" dirty="0" err="1">
                <a:solidFill>
                  <a:schemeClr val="tx1"/>
                </a:solidFill>
              </a:rPr>
              <a:t>ty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ru-RU" dirty="0" err="1">
                <a:solidFill>
                  <a:schemeClr val="tx1"/>
                </a:solidFill>
              </a:rPr>
              <a:t>seventy</a:t>
            </a:r>
            <a:r>
              <a:rPr lang="ru-RU" dirty="0">
                <a:solidFill>
                  <a:schemeClr val="tx1"/>
                </a:solidFill>
              </a:rPr>
              <a:t>), -</a:t>
            </a:r>
            <a:r>
              <a:rPr lang="ru-RU" dirty="0" err="1">
                <a:solidFill>
                  <a:schemeClr val="tx1"/>
                </a:solidFill>
              </a:rPr>
              <a:t>th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ru-RU" dirty="0" err="1" smtClean="0">
                <a:solidFill>
                  <a:schemeClr val="tx1"/>
                </a:solidFill>
              </a:rPr>
              <a:t>sixth</a:t>
            </a:r>
            <a:r>
              <a:rPr lang="ru-RU" dirty="0" smtClean="0">
                <a:solidFill>
                  <a:schemeClr val="tx1"/>
                </a:solidFill>
              </a:rPr>
              <a:t>);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ловосложение</a:t>
            </a:r>
            <a:r>
              <a:rPr lang="ru-RU" dirty="0">
                <a:solidFill>
                  <a:schemeClr val="tx1"/>
                </a:solidFill>
              </a:rPr>
              <a:t>: существительное + существительное (</a:t>
            </a:r>
            <a:r>
              <a:rPr lang="ru-RU" dirty="0" err="1">
                <a:solidFill>
                  <a:schemeClr val="tx1"/>
                </a:solidFill>
              </a:rPr>
              <a:t>peacemaker</a:t>
            </a:r>
            <a:r>
              <a:rPr lang="ru-RU" dirty="0" smtClean="0">
                <a:solidFill>
                  <a:schemeClr val="tx1"/>
                </a:solidFill>
              </a:rPr>
              <a:t>); </a:t>
            </a:r>
            <a:r>
              <a:rPr lang="ru-RU" dirty="0">
                <a:solidFill>
                  <a:schemeClr val="tx1"/>
                </a:solidFill>
              </a:rPr>
              <a:t>	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образование </a:t>
            </a:r>
            <a:r>
              <a:rPr lang="ru-RU" dirty="0">
                <a:solidFill>
                  <a:schemeClr val="tx1"/>
                </a:solidFill>
              </a:rPr>
              <a:t>имён существительных при помощи суффиксов -</a:t>
            </a:r>
            <a:r>
              <a:rPr lang="ru-RU" dirty="0" err="1">
                <a:solidFill>
                  <a:schemeClr val="tx1"/>
                </a:solidFill>
              </a:rPr>
              <a:t>er</a:t>
            </a:r>
            <a:r>
              <a:rPr lang="ru-RU" dirty="0">
                <a:solidFill>
                  <a:schemeClr val="tx1"/>
                </a:solidFill>
              </a:rPr>
              <a:t>/-(</a:t>
            </a:r>
            <a:r>
              <a:rPr lang="ru-RU" dirty="0" err="1">
                <a:solidFill>
                  <a:schemeClr val="tx1"/>
                </a:solidFill>
              </a:rPr>
              <a:t>teacher</a:t>
            </a:r>
            <a:r>
              <a:rPr lang="ru-RU" dirty="0">
                <a:solidFill>
                  <a:schemeClr val="tx1"/>
                </a:solidFill>
              </a:rPr>
              <a:t>/</a:t>
            </a:r>
            <a:r>
              <a:rPr lang="ru-RU" dirty="0" err="1">
                <a:solidFill>
                  <a:schemeClr val="tx1"/>
                </a:solidFill>
              </a:rPr>
              <a:t>visitor</a:t>
            </a:r>
            <a:r>
              <a:rPr lang="ru-RU" dirty="0" smtClean="0">
                <a:solidFill>
                  <a:schemeClr val="tx1"/>
                </a:solidFill>
              </a:rPr>
              <a:t>);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конверсия: </a:t>
            </a:r>
            <a:r>
              <a:rPr lang="ru-RU" dirty="0">
                <a:solidFill>
                  <a:schemeClr val="tx1"/>
                </a:solidFill>
              </a:rPr>
              <a:t>образование глагола от имени существительного (a </a:t>
            </a:r>
            <a:r>
              <a:rPr lang="ru-RU" dirty="0" err="1">
                <a:solidFill>
                  <a:schemeClr val="tx1"/>
                </a:solidFill>
              </a:rPr>
              <a:t>present</a:t>
            </a:r>
            <a:r>
              <a:rPr lang="ru-RU" dirty="0">
                <a:solidFill>
                  <a:schemeClr val="tx1"/>
                </a:solidFill>
              </a:rPr>
              <a:t> – </a:t>
            </a:r>
            <a:r>
              <a:rPr lang="ru-RU" dirty="0" err="1">
                <a:solidFill>
                  <a:schemeClr val="tx1"/>
                </a:solidFill>
              </a:rPr>
              <a:t>to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present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80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43347221"/>
              </p:ext>
            </p:extLst>
          </p:nvPr>
        </p:nvGraphicFramePr>
        <p:xfrm>
          <a:off x="395536" y="188640"/>
          <a:ext cx="8280921" cy="6627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7"/>
                <a:gridCol w="2760307"/>
                <a:gridCol w="2760307"/>
              </a:tblGrid>
              <a:tr h="738082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Добавлено</a:t>
                      </a:r>
                      <a:endParaRPr lang="ru-RU" dirty="0"/>
                    </a:p>
                  </a:txBody>
                  <a:tcPr/>
                </a:tc>
              </a:tr>
              <a:tr h="738082"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«Основные способы словообразования: словосложение»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Образование сложных прилагательных путём соединения основы  прилагательного с основой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существительного с добавлением суффикса -</a:t>
                      </a:r>
                      <a:r>
                        <a:rPr lang="ru-RU" sz="1600" dirty="0" err="1" smtClean="0"/>
                        <a:t>ed</a:t>
                      </a:r>
                      <a:r>
                        <a:rPr lang="ru-RU" sz="1600" dirty="0" smtClean="0"/>
                        <a:t> (</a:t>
                      </a:r>
                      <a:r>
                        <a:rPr lang="ru-RU" sz="1600" dirty="0" err="1" smtClean="0"/>
                        <a:t>blue-eyed</a:t>
                      </a:r>
                      <a:r>
                        <a:rPr lang="ru-RU" sz="1600" dirty="0" smtClean="0"/>
                        <a:t>)</a:t>
                      </a:r>
                      <a:endParaRPr lang="ru-RU" sz="1600" dirty="0"/>
                    </a:p>
                  </a:txBody>
                  <a:tcPr/>
                </a:tc>
              </a:tr>
              <a:tr h="73808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Наиболее частотные фразовые глаголы</a:t>
                      </a:r>
                    </a:p>
                  </a:txBody>
                  <a:tcPr/>
                </a:tc>
              </a:tr>
              <a:tr h="738082"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«Основные способы словообразования: конверсия»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Образование  имени  существительного от  прилагательного (</a:t>
                      </a:r>
                      <a:r>
                        <a:rPr lang="ru-RU" sz="1600" dirty="0" err="1" smtClean="0"/>
                        <a:t>rich</a:t>
                      </a:r>
                      <a:r>
                        <a:rPr lang="ru-RU" sz="1600" dirty="0" smtClean="0"/>
                        <a:t> — </a:t>
                      </a:r>
                      <a:r>
                        <a:rPr lang="ru-RU" sz="1600" dirty="0" err="1" smtClean="0"/>
                        <a:t>the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rich</a:t>
                      </a:r>
                      <a:r>
                        <a:rPr lang="ru-RU" sz="1600" dirty="0" smtClean="0"/>
                        <a:t>)</a:t>
                      </a:r>
                      <a:endParaRPr lang="ru-RU" sz="1600" dirty="0"/>
                    </a:p>
                  </a:txBody>
                  <a:tcPr/>
                </a:tc>
              </a:tr>
              <a:tr h="738082"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Наиболее частотные фразовые глаголы. Сокращения и аббревиатуры. Различные средства связи в тексте для обеспечения его целостности (</a:t>
                      </a:r>
                      <a:r>
                        <a:rPr lang="ru-RU" sz="1600" dirty="0" err="1" smtClean="0"/>
                        <a:t>firstly</a:t>
                      </a:r>
                      <a:r>
                        <a:rPr lang="ru-RU" sz="1600" dirty="0" smtClean="0"/>
                        <a:t>, </a:t>
                      </a:r>
                      <a:r>
                        <a:rPr lang="ru-RU" sz="1600" dirty="0" err="1" smtClean="0"/>
                        <a:t>however</a:t>
                      </a:r>
                      <a:r>
                        <a:rPr lang="ru-RU" sz="1600" dirty="0" smtClean="0"/>
                        <a:t>, </a:t>
                      </a:r>
                      <a:r>
                        <a:rPr lang="ru-RU" sz="1600" dirty="0" err="1" smtClean="0"/>
                        <a:t>finally</a:t>
                      </a:r>
                      <a:r>
                        <a:rPr lang="ru-RU" sz="1600" dirty="0" smtClean="0"/>
                        <a:t>, </a:t>
                      </a:r>
                      <a:r>
                        <a:rPr lang="ru-RU" sz="1600" dirty="0" err="1" smtClean="0"/>
                        <a:t>at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last</a:t>
                      </a:r>
                      <a:r>
                        <a:rPr lang="ru-RU" sz="1600" dirty="0" smtClean="0"/>
                        <a:t>, </a:t>
                      </a:r>
                      <a:r>
                        <a:rPr lang="ru-RU" sz="1600" dirty="0" err="1" smtClean="0"/>
                        <a:t>etc</a:t>
                      </a:r>
                      <a:r>
                        <a:rPr lang="ru-RU" sz="1600" dirty="0" smtClean="0"/>
                        <a:t>.)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6897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160</TotalTime>
  <Words>987</Words>
  <Application>Microsoft Office PowerPoint</Application>
  <PresentationFormat>Экран (4:3)</PresentationFormat>
  <Paragraphs>207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Обновление содержания образования учебного предмета «Иностранный язык (английский)» в соответствии с ФОП ООО и ФОП СОО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Объем лексических единиц для продуктивного использования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Liliya</dc:creator>
  <cp:lastModifiedBy>Pet</cp:lastModifiedBy>
  <cp:revision>13</cp:revision>
  <dcterms:created xsi:type="dcterms:W3CDTF">2023-08-20T15:01:09Z</dcterms:created>
  <dcterms:modified xsi:type="dcterms:W3CDTF">2023-08-21T04:29:56Z</dcterms:modified>
</cp:coreProperties>
</file>