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7" r:id="rId2"/>
    <p:sldId id="258" r:id="rId3"/>
    <p:sldId id="259" r:id="rId4"/>
    <p:sldId id="260" r:id="rId5"/>
    <p:sldId id="261" r:id="rId6"/>
    <p:sldId id="263" r:id="rId7"/>
    <p:sldId id="264" r:id="rId8"/>
    <p:sldId id="266" r:id="rId9"/>
    <p:sldId id="265" r:id="rId10"/>
    <p:sldId id="267" r:id="rId11"/>
    <p:sldId id="268"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8/24/2023</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8/24/2023</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5.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80291" y="951345"/>
            <a:ext cx="8340435" cy="3371274"/>
          </a:xfrm>
        </p:spPr>
        <p:txBody>
          <a:bodyPr>
            <a:normAutofit fontScale="90000"/>
          </a:bodyPr>
          <a:lstStyle/>
          <a:p>
            <a:pPr algn="ctr"/>
            <a:r>
              <a:rPr lang="ru-RU" sz="2400" dirty="0" smtClean="0">
                <a:solidFill>
                  <a:schemeClr val="bg1"/>
                </a:solidFill>
              </a:rPr>
              <a:t>Муниципальное бюджетное учреждение дополнительного образования </a:t>
            </a:r>
            <a:br>
              <a:rPr lang="ru-RU" sz="2400" dirty="0" smtClean="0">
                <a:solidFill>
                  <a:schemeClr val="bg1"/>
                </a:solidFill>
              </a:rPr>
            </a:br>
            <a:r>
              <a:rPr lang="ru-RU" sz="2400" dirty="0" smtClean="0">
                <a:solidFill>
                  <a:schemeClr val="bg1"/>
                </a:solidFill>
              </a:rPr>
              <a:t>«Дом детского творчества» г. </a:t>
            </a:r>
            <a:r>
              <a:rPr lang="ru-RU" sz="2400" dirty="0" err="1" smtClean="0">
                <a:solidFill>
                  <a:schemeClr val="bg1"/>
                </a:solidFill>
              </a:rPr>
              <a:t>Тарко</a:t>
            </a:r>
            <a:r>
              <a:rPr lang="ru-RU" sz="2400" dirty="0" smtClean="0">
                <a:solidFill>
                  <a:schemeClr val="bg1"/>
                </a:solidFill>
              </a:rPr>
              <a:t>-Сале </a:t>
            </a:r>
            <a:r>
              <a:rPr lang="ru-RU" sz="2400" dirty="0" err="1" smtClean="0">
                <a:solidFill>
                  <a:schemeClr val="bg1"/>
                </a:solidFill>
              </a:rPr>
              <a:t>Пуровского</a:t>
            </a:r>
            <a:r>
              <a:rPr lang="ru-RU" sz="2400" dirty="0" smtClean="0">
                <a:solidFill>
                  <a:schemeClr val="bg1"/>
                </a:solidFill>
              </a:rPr>
              <a:t> района</a:t>
            </a: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5000" b="1" dirty="0" smtClean="0">
                <a:solidFill>
                  <a:schemeClr val="accent6">
                    <a:lumMod val="75000"/>
                  </a:schemeClr>
                </a:solidFill>
                <a:latin typeface="Bookman Old Style" panose="02050604050505020204" pitchFamily="18" charset="0"/>
              </a:rPr>
              <a:t>Тема исследования: </a:t>
            </a:r>
            <a:br>
              <a:rPr lang="ru-RU" sz="5000" b="1" dirty="0" smtClean="0">
                <a:solidFill>
                  <a:schemeClr val="accent6">
                    <a:lumMod val="75000"/>
                  </a:schemeClr>
                </a:solidFill>
                <a:latin typeface="Bookman Old Style" panose="02050604050505020204" pitchFamily="18" charset="0"/>
              </a:rPr>
            </a:br>
            <a:r>
              <a:rPr lang="ru-RU" sz="5000" b="1" dirty="0" smtClean="0">
                <a:solidFill>
                  <a:schemeClr val="accent6">
                    <a:lumMod val="75000"/>
                  </a:schemeClr>
                </a:solidFill>
                <a:latin typeface="Bookman Old Style" panose="02050604050505020204" pitchFamily="18" charset="0"/>
              </a:rPr>
              <a:t>«Удивительные свойства глины»</a:t>
            </a:r>
            <a:endParaRPr lang="ru-RU" sz="5000" b="1" dirty="0">
              <a:solidFill>
                <a:schemeClr val="accent6">
                  <a:lumMod val="75000"/>
                </a:schemeClr>
              </a:solidFill>
              <a:latin typeface="Bookman Old Style" panose="02050604050505020204" pitchFamily="18" charset="0"/>
            </a:endParaRPr>
          </a:p>
        </p:txBody>
      </p:sp>
      <p:sp>
        <p:nvSpPr>
          <p:cNvPr id="6" name="Подзаголовок 5"/>
          <p:cNvSpPr>
            <a:spLocks noGrp="1"/>
          </p:cNvSpPr>
          <p:nvPr>
            <p:ph type="subTitle" idx="1"/>
          </p:nvPr>
        </p:nvSpPr>
        <p:spPr>
          <a:xfrm>
            <a:off x="480291" y="4651433"/>
            <a:ext cx="8238836" cy="1045897"/>
          </a:xfrm>
        </p:spPr>
        <p:txBody>
          <a:bodyPr>
            <a:noAutofit/>
          </a:bodyPr>
          <a:lstStyle/>
          <a:p>
            <a:pPr algn="ctr"/>
            <a:r>
              <a:rPr lang="ru-RU" spc="-100" dirty="0">
                <a:solidFill>
                  <a:srgbClr val="002060"/>
                </a:solidFill>
                <a:latin typeface="+mj-lt"/>
                <a:ea typeface="+mj-ea"/>
                <a:cs typeface="+mj-cs"/>
              </a:rPr>
              <a:t>Автор: </a:t>
            </a:r>
            <a:r>
              <a:rPr lang="ru-RU" spc="-100" dirty="0" err="1">
                <a:solidFill>
                  <a:srgbClr val="002060"/>
                </a:solidFill>
                <a:latin typeface="+mj-lt"/>
                <a:ea typeface="+mj-ea"/>
                <a:cs typeface="+mj-cs"/>
              </a:rPr>
              <a:t>Елина</a:t>
            </a:r>
            <a:r>
              <a:rPr lang="ru-RU" spc="-100" dirty="0">
                <a:solidFill>
                  <a:srgbClr val="002060"/>
                </a:solidFill>
                <a:latin typeface="+mj-lt"/>
                <a:ea typeface="+mj-ea"/>
                <a:cs typeface="+mj-cs"/>
              </a:rPr>
              <a:t> София Сергеевна, 8 лет</a:t>
            </a:r>
          </a:p>
          <a:p>
            <a:pPr algn="ctr"/>
            <a:r>
              <a:rPr lang="ru-RU" spc="-100" dirty="0">
                <a:solidFill>
                  <a:srgbClr val="002060"/>
                </a:solidFill>
                <a:latin typeface="+mj-lt"/>
                <a:ea typeface="+mj-ea"/>
                <a:cs typeface="+mj-cs"/>
              </a:rPr>
              <a:t>Научный руководитель: Аксёнова Александра </a:t>
            </a:r>
            <a:r>
              <a:rPr lang="ru-RU" spc="-100" dirty="0" err="1">
                <a:solidFill>
                  <a:srgbClr val="002060"/>
                </a:solidFill>
                <a:latin typeface="+mj-lt"/>
                <a:ea typeface="+mj-ea"/>
                <a:cs typeface="+mj-cs"/>
              </a:rPr>
              <a:t>Иововна</a:t>
            </a:r>
            <a:r>
              <a:rPr lang="ru-RU" spc="-100" dirty="0">
                <a:solidFill>
                  <a:srgbClr val="002060"/>
                </a:solidFill>
                <a:latin typeface="+mj-lt"/>
                <a:ea typeface="+mj-ea"/>
                <a:cs typeface="+mj-cs"/>
              </a:rPr>
              <a:t>, педагог дополнительного образования МБОУ ДО «ДДТ» г. </a:t>
            </a:r>
            <a:r>
              <a:rPr lang="ru-RU" spc="-100" dirty="0" err="1">
                <a:solidFill>
                  <a:srgbClr val="002060"/>
                </a:solidFill>
                <a:latin typeface="+mj-lt"/>
                <a:ea typeface="+mj-ea"/>
                <a:cs typeface="+mj-cs"/>
              </a:rPr>
              <a:t>Тарко</a:t>
            </a:r>
            <a:r>
              <a:rPr lang="ru-RU" spc="-100" dirty="0">
                <a:solidFill>
                  <a:srgbClr val="002060"/>
                </a:solidFill>
                <a:latin typeface="+mj-lt"/>
                <a:ea typeface="+mj-ea"/>
                <a:cs typeface="+mj-cs"/>
              </a:rPr>
              <a:t>-Сале</a:t>
            </a:r>
          </a:p>
        </p:txBody>
      </p:sp>
    </p:spTree>
    <p:extLst>
      <p:ext uri="{BB962C8B-B14F-4D97-AF65-F5344CB8AC3E}">
        <p14:creationId xmlns:p14="http://schemas.microsoft.com/office/powerpoint/2010/main" xmlns="" val="3220683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4" y="914400"/>
            <a:ext cx="3322817" cy="5086054"/>
          </a:xfrm>
        </p:spPr>
        <p:txBody>
          <a:bodyPr>
            <a:normAutofit/>
          </a:bodyPr>
          <a:lstStyle/>
          <a:p>
            <a:r>
              <a:rPr lang="ru-RU" sz="2700" b="1" dirty="0" smtClean="0">
                <a:solidFill>
                  <a:schemeClr val="accent6">
                    <a:lumMod val="75000"/>
                  </a:schemeClr>
                </a:solidFill>
                <a:latin typeface="Bookman Old Style" panose="02050604050505020204" pitchFamily="18" charset="0"/>
              </a:rPr>
              <a:t>2 </a:t>
            </a:r>
            <a:r>
              <a:rPr lang="ru-RU" sz="2700" b="1" dirty="0">
                <a:solidFill>
                  <a:schemeClr val="accent6">
                    <a:lumMod val="75000"/>
                  </a:schemeClr>
                </a:solidFill>
                <a:latin typeface="Bookman Old Style" panose="02050604050505020204" pitchFamily="18" charset="0"/>
              </a:rPr>
              <a:t>ЭТАП </a:t>
            </a:r>
            <a:r>
              <a:rPr lang="en-US" sz="3000" b="1" dirty="0" smtClean="0">
                <a:solidFill>
                  <a:schemeClr val="accent6">
                    <a:lumMod val="75000"/>
                  </a:schemeClr>
                </a:solidFill>
                <a:latin typeface="Bookman Old Style" panose="02050604050505020204" pitchFamily="18" charset="0"/>
              </a:rPr>
              <a:t/>
            </a:r>
            <a:br>
              <a:rPr lang="en-US" sz="3000" b="1" dirty="0" smtClean="0">
                <a:solidFill>
                  <a:schemeClr val="accent6">
                    <a:lumMod val="75000"/>
                  </a:schemeClr>
                </a:solidFill>
                <a:latin typeface="Bookman Old Style" panose="02050604050505020204" pitchFamily="18" charset="0"/>
              </a:rPr>
            </a:br>
            <a:r>
              <a:rPr lang="ru-RU" sz="1700" dirty="0"/>
              <a:t/>
            </a:r>
            <a:br>
              <a:rPr lang="ru-RU" sz="1700" dirty="0"/>
            </a:br>
            <a:r>
              <a:rPr lang="ru-RU" sz="2500" dirty="0">
                <a:solidFill>
                  <a:schemeClr val="tx1"/>
                </a:solidFill>
                <a:latin typeface="Bookman Old Style" panose="02050604050505020204" pitchFamily="18" charset="0"/>
              </a:rPr>
              <a:t>Сушка изделия в естественных условиях при комнатной </a:t>
            </a:r>
            <a:br>
              <a:rPr lang="ru-RU" sz="2500" dirty="0">
                <a:solidFill>
                  <a:schemeClr val="tx1"/>
                </a:solidFill>
                <a:latin typeface="Bookman Old Style" panose="02050604050505020204" pitchFamily="18" charset="0"/>
              </a:rPr>
            </a:br>
            <a:r>
              <a:rPr lang="ru-RU" sz="2500" dirty="0" smtClean="0">
                <a:solidFill>
                  <a:schemeClr val="tx1"/>
                </a:solidFill>
                <a:latin typeface="Bookman Old Style" panose="02050604050505020204" pitchFamily="18" charset="0"/>
              </a:rPr>
              <a:t>температуре</a:t>
            </a:r>
            <a:r>
              <a:rPr lang="en-US" sz="2500" dirty="0" smtClean="0">
                <a:solidFill>
                  <a:schemeClr val="tx1"/>
                </a:solidFill>
                <a:latin typeface="Bookman Old Style" panose="02050604050505020204" pitchFamily="18" charset="0"/>
              </a:rPr>
              <a:t/>
            </a:r>
            <a:br>
              <a:rPr lang="en-US" sz="2500" dirty="0" smtClean="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
            </a:r>
            <a:br>
              <a:rPr lang="ru-RU" sz="2500" dirty="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Время эксперимента</a:t>
            </a:r>
            <a:r>
              <a:rPr lang="ru-RU" sz="2500" dirty="0" smtClean="0">
                <a:solidFill>
                  <a:schemeClr val="tx1"/>
                </a:solidFill>
                <a:latin typeface="Bookman Old Style" panose="02050604050505020204" pitchFamily="18" charset="0"/>
              </a:rPr>
              <a:t>:</a:t>
            </a:r>
            <a:r>
              <a:rPr lang="en-US" sz="2500" dirty="0" smtClean="0">
                <a:solidFill>
                  <a:schemeClr val="tx1"/>
                </a:solidFill>
                <a:latin typeface="Bookman Old Style" panose="02050604050505020204" pitchFamily="18" charset="0"/>
              </a:rPr>
              <a:t/>
            </a:r>
            <a:br>
              <a:rPr lang="en-US" sz="2500" dirty="0" smtClean="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
            </a:r>
            <a:br>
              <a:rPr lang="ru-RU" sz="2500" dirty="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01.02-04.02.2022 г. 17 ч.30 мин. </a:t>
            </a:r>
            <a:endParaRPr lang="ru-RU" sz="2500" b="1" dirty="0">
              <a:solidFill>
                <a:schemeClr val="accent6">
                  <a:lumMod val="75000"/>
                </a:schemeClr>
              </a:solidFill>
              <a:latin typeface="Bookman Old Style" panose="02050604050505020204" pitchFamily="18" charset="0"/>
            </a:endParaRPr>
          </a:p>
        </p:txBody>
      </p:sp>
      <p:sp>
        <p:nvSpPr>
          <p:cNvPr id="20" name="Заголовок 9"/>
          <p:cNvSpPr txBox="1">
            <a:spLocks/>
          </p:cNvSpPr>
          <p:nvPr/>
        </p:nvSpPr>
        <p:spPr>
          <a:xfrm>
            <a:off x="108064" y="1"/>
            <a:ext cx="11853027"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dirty="0"/>
              <a:t> </a:t>
            </a:r>
            <a:r>
              <a:rPr lang="ru-RU" b="1" dirty="0">
                <a:solidFill>
                  <a:schemeClr val="accent6">
                    <a:lumMod val="75000"/>
                  </a:schemeClr>
                </a:solidFill>
                <a:latin typeface="Bookman Old Style" panose="02050604050505020204" pitchFamily="18" charset="0"/>
              </a:rPr>
              <a:t> </a:t>
            </a:r>
            <a:r>
              <a:rPr lang="ru-RU" sz="2900" b="1" dirty="0">
                <a:solidFill>
                  <a:schemeClr val="accent6">
                    <a:lumMod val="75000"/>
                  </a:schemeClr>
                </a:solidFill>
                <a:latin typeface="Bookman Old Style" panose="02050604050505020204" pitchFamily="18" charset="0"/>
              </a:rPr>
              <a:t>ЭКСПЕРИМЕНТАЛЬНАЯ </a:t>
            </a:r>
            <a:r>
              <a:rPr lang="ru-RU" sz="2900" b="1" dirty="0" smtClean="0">
                <a:solidFill>
                  <a:schemeClr val="accent6">
                    <a:lumMod val="75000"/>
                  </a:schemeClr>
                </a:solidFill>
                <a:latin typeface="Bookman Old Style" panose="02050604050505020204" pitchFamily="18" charset="0"/>
              </a:rPr>
              <a:t>ЧАСТЬ</a:t>
            </a:r>
            <a:endParaRPr lang="ru-RU" sz="2900" b="1" dirty="0">
              <a:solidFill>
                <a:schemeClr val="accent6">
                  <a:lumMod val="75000"/>
                </a:schemeClr>
              </a:solidFill>
              <a:latin typeface="Bookman Old Style" panose="02050604050505020204" pitchFamily="18" charset="0"/>
            </a:endParaRPr>
          </a:p>
        </p:txBody>
      </p:sp>
      <p:sp>
        <p:nvSpPr>
          <p:cNvPr id="12" name="Заголовок 9"/>
          <p:cNvSpPr txBox="1">
            <a:spLocks/>
          </p:cNvSpPr>
          <p:nvPr/>
        </p:nvSpPr>
        <p:spPr>
          <a:xfrm>
            <a:off x="1" y="6099582"/>
            <a:ext cx="12256654"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dirty="0"/>
              <a:t> </a:t>
            </a:r>
            <a:r>
              <a:rPr lang="ru-RU" sz="2900" b="1" dirty="0">
                <a:solidFill>
                  <a:schemeClr val="accent6">
                    <a:lumMod val="75000"/>
                  </a:schemeClr>
                </a:solidFill>
                <a:latin typeface="Bookman Old Style" panose="02050604050505020204" pitchFamily="18" charset="0"/>
              </a:rPr>
              <a:t> ПРОВЕРКА ГИПОТЕЗЫ ОБ ОСОБЫХ СВОЙСТВАХ ГЛИНЫ</a:t>
            </a:r>
          </a:p>
        </p:txBody>
      </p:sp>
      <p:sp>
        <p:nvSpPr>
          <p:cNvPr id="4" name="Объект 3"/>
          <p:cNvSpPr>
            <a:spLocks noGrp="1"/>
          </p:cNvSpPr>
          <p:nvPr>
            <p:ph sz="half" idx="2"/>
          </p:nvPr>
        </p:nvSpPr>
        <p:spPr>
          <a:xfrm>
            <a:off x="3759201" y="760007"/>
            <a:ext cx="7721600" cy="5326757"/>
          </a:xfrm>
          <a:solidFill>
            <a:schemeClr val="accent2">
              <a:lumMod val="20000"/>
              <a:lumOff val="80000"/>
            </a:schemeClr>
          </a:solidFill>
        </p:spPr>
        <p:txBody>
          <a:bodyPr/>
          <a:lstStyle/>
          <a:p>
            <a:endParaRPr lang="ru-RU" dirty="0"/>
          </a:p>
        </p:txBody>
      </p:sp>
      <p:pic>
        <p:nvPicPr>
          <p:cNvPr id="3" name="Picture 2" descr="PXL_20220213_060959991"/>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759201" y="1563017"/>
            <a:ext cx="2567708" cy="3728350"/>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5" name="Picture 3" descr="PXL_20220213_060752688"/>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326909" y="1556608"/>
            <a:ext cx="2567708" cy="3728350"/>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6" name="Picture 4" descr="PXL_20220211_14470350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8894617" y="1556608"/>
            <a:ext cx="2586184" cy="3728350"/>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spTree>
    <p:extLst>
      <p:ext uri="{BB962C8B-B14F-4D97-AF65-F5344CB8AC3E}">
        <p14:creationId xmlns:p14="http://schemas.microsoft.com/office/powerpoint/2010/main" xmlns="" val="18494362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4" y="914400"/>
            <a:ext cx="3322817" cy="5086054"/>
          </a:xfrm>
        </p:spPr>
        <p:txBody>
          <a:bodyPr>
            <a:normAutofit/>
          </a:bodyPr>
          <a:lstStyle/>
          <a:p>
            <a:r>
              <a:rPr lang="ru-RU" sz="2700" b="1" dirty="0">
                <a:solidFill>
                  <a:schemeClr val="accent6">
                    <a:lumMod val="75000"/>
                  </a:schemeClr>
                </a:solidFill>
                <a:latin typeface="Bookman Old Style" panose="02050604050505020204" pitchFamily="18" charset="0"/>
              </a:rPr>
              <a:t>3 </a:t>
            </a:r>
            <a:r>
              <a:rPr lang="ru-RU" sz="2700" b="1" dirty="0" smtClean="0">
                <a:solidFill>
                  <a:schemeClr val="accent6">
                    <a:lumMod val="75000"/>
                  </a:schemeClr>
                </a:solidFill>
                <a:latin typeface="Bookman Old Style" panose="02050604050505020204" pitchFamily="18" charset="0"/>
              </a:rPr>
              <a:t>ЭТАП</a:t>
            </a:r>
            <a:r>
              <a:rPr lang="en-US" sz="2700" b="1" dirty="0" smtClean="0">
                <a:solidFill>
                  <a:schemeClr val="accent6">
                    <a:lumMod val="75000"/>
                  </a:schemeClr>
                </a:solidFill>
                <a:latin typeface="Bookman Old Style" panose="02050604050505020204" pitchFamily="18" charset="0"/>
              </a:rPr>
              <a:t/>
            </a:r>
            <a:br>
              <a:rPr lang="en-US" sz="2700" b="1" dirty="0" smtClean="0">
                <a:solidFill>
                  <a:schemeClr val="accent6">
                    <a:lumMod val="75000"/>
                  </a:schemeClr>
                </a:solidFill>
                <a:latin typeface="Bookman Old Style" panose="02050604050505020204" pitchFamily="18" charset="0"/>
              </a:rPr>
            </a:br>
            <a:r>
              <a:rPr lang="ru-RU" sz="2500" dirty="0"/>
              <a:t/>
            </a:r>
            <a:br>
              <a:rPr lang="ru-RU" sz="2500" dirty="0"/>
            </a:br>
            <a:r>
              <a:rPr lang="ru-RU" sz="2500" dirty="0">
                <a:solidFill>
                  <a:schemeClr val="tx1"/>
                </a:solidFill>
                <a:latin typeface="Bookman Old Style" panose="02050604050505020204" pitchFamily="18" charset="0"/>
              </a:rPr>
              <a:t>Взяв изделие в руки, проверим держит ли оно форму</a:t>
            </a:r>
            <a:r>
              <a:rPr lang="ru-RU" sz="2500" dirty="0" smtClean="0">
                <a:solidFill>
                  <a:schemeClr val="tx1"/>
                </a:solidFill>
                <a:latin typeface="Bookman Old Style" panose="02050604050505020204" pitchFamily="18" charset="0"/>
              </a:rPr>
              <a:t>.</a:t>
            </a:r>
            <a:r>
              <a:rPr lang="en-US" sz="2500" dirty="0" smtClean="0">
                <a:solidFill>
                  <a:schemeClr val="tx1"/>
                </a:solidFill>
                <a:latin typeface="Bookman Old Style" panose="02050604050505020204" pitchFamily="18" charset="0"/>
              </a:rPr>
              <a:t/>
            </a:r>
            <a:br>
              <a:rPr lang="en-US" sz="2500" dirty="0" smtClean="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
            </a:r>
            <a:br>
              <a:rPr lang="ru-RU" sz="2500" dirty="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Время эксперимента</a:t>
            </a:r>
            <a:r>
              <a:rPr lang="ru-RU" sz="2500" dirty="0" smtClean="0">
                <a:solidFill>
                  <a:schemeClr val="tx1"/>
                </a:solidFill>
                <a:latin typeface="Bookman Old Style" panose="02050604050505020204" pitchFamily="18" charset="0"/>
              </a:rPr>
              <a:t>:</a:t>
            </a:r>
            <a:r>
              <a:rPr lang="en-US" sz="2500" dirty="0" smtClean="0">
                <a:solidFill>
                  <a:schemeClr val="tx1"/>
                </a:solidFill>
                <a:latin typeface="Bookman Old Style" panose="02050604050505020204" pitchFamily="18" charset="0"/>
              </a:rPr>
              <a:t/>
            </a:r>
            <a:br>
              <a:rPr lang="en-US" sz="2500" dirty="0" smtClean="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
            </a:r>
            <a:br>
              <a:rPr lang="ru-RU" sz="2500" dirty="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04.02.2022г</a:t>
            </a:r>
            <a:r>
              <a:rPr lang="ru-RU" sz="2500" dirty="0" smtClean="0">
                <a:solidFill>
                  <a:schemeClr val="tx1"/>
                </a:solidFill>
                <a:latin typeface="Bookman Old Style" panose="02050604050505020204" pitchFamily="18" charset="0"/>
              </a:rPr>
              <a:t>.</a:t>
            </a:r>
            <a:r>
              <a:rPr lang="en-US" sz="2500" dirty="0" smtClean="0">
                <a:solidFill>
                  <a:schemeClr val="tx1"/>
                </a:solidFill>
                <a:latin typeface="Bookman Old Style" panose="02050604050505020204" pitchFamily="18" charset="0"/>
              </a:rPr>
              <a:t/>
            </a:r>
            <a:br>
              <a:rPr lang="en-US" sz="2500" dirty="0" smtClean="0">
                <a:solidFill>
                  <a:schemeClr val="tx1"/>
                </a:solidFill>
                <a:latin typeface="Bookman Old Style" panose="02050604050505020204" pitchFamily="18" charset="0"/>
              </a:rPr>
            </a:br>
            <a:r>
              <a:rPr lang="ru-RU" sz="2500" dirty="0" smtClean="0">
                <a:solidFill>
                  <a:schemeClr val="tx1"/>
                </a:solidFill>
                <a:latin typeface="Bookman Old Style" panose="02050604050505020204" pitchFamily="18" charset="0"/>
              </a:rPr>
              <a:t>17 </a:t>
            </a:r>
            <a:r>
              <a:rPr lang="ru-RU" sz="2500" dirty="0">
                <a:solidFill>
                  <a:schemeClr val="tx1"/>
                </a:solidFill>
                <a:latin typeface="Bookman Old Style" panose="02050604050505020204" pitchFamily="18" charset="0"/>
              </a:rPr>
              <a:t>ч.50 мин.  </a:t>
            </a:r>
          </a:p>
        </p:txBody>
      </p:sp>
      <p:sp>
        <p:nvSpPr>
          <p:cNvPr id="20" name="Заголовок 9"/>
          <p:cNvSpPr txBox="1">
            <a:spLocks/>
          </p:cNvSpPr>
          <p:nvPr/>
        </p:nvSpPr>
        <p:spPr>
          <a:xfrm>
            <a:off x="108064" y="1"/>
            <a:ext cx="11853027"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dirty="0"/>
              <a:t> </a:t>
            </a:r>
            <a:r>
              <a:rPr lang="ru-RU" b="1" dirty="0">
                <a:solidFill>
                  <a:schemeClr val="accent6">
                    <a:lumMod val="75000"/>
                  </a:schemeClr>
                </a:solidFill>
                <a:latin typeface="Bookman Old Style" panose="02050604050505020204" pitchFamily="18" charset="0"/>
              </a:rPr>
              <a:t> </a:t>
            </a:r>
            <a:r>
              <a:rPr lang="ru-RU" sz="2900" b="1" dirty="0">
                <a:solidFill>
                  <a:schemeClr val="accent6">
                    <a:lumMod val="75000"/>
                  </a:schemeClr>
                </a:solidFill>
                <a:latin typeface="Bookman Old Style" panose="02050604050505020204" pitchFamily="18" charset="0"/>
              </a:rPr>
              <a:t>ЭКСПЕРИМЕНТАЛЬНАЯ </a:t>
            </a:r>
            <a:r>
              <a:rPr lang="ru-RU" sz="2900" b="1" dirty="0" smtClean="0">
                <a:solidFill>
                  <a:schemeClr val="accent6">
                    <a:lumMod val="75000"/>
                  </a:schemeClr>
                </a:solidFill>
                <a:latin typeface="Bookman Old Style" panose="02050604050505020204" pitchFamily="18" charset="0"/>
              </a:rPr>
              <a:t>ЧАСТЬ</a:t>
            </a:r>
            <a:endParaRPr lang="ru-RU" sz="2900" b="1" dirty="0">
              <a:solidFill>
                <a:schemeClr val="accent6">
                  <a:lumMod val="75000"/>
                </a:schemeClr>
              </a:solidFill>
              <a:latin typeface="Bookman Old Style" panose="02050604050505020204" pitchFamily="18" charset="0"/>
            </a:endParaRPr>
          </a:p>
        </p:txBody>
      </p:sp>
      <p:sp>
        <p:nvSpPr>
          <p:cNvPr id="12" name="Заголовок 9"/>
          <p:cNvSpPr txBox="1">
            <a:spLocks/>
          </p:cNvSpPr>
          <p:nvPr/>
        </p:nvSpPr>
        <p:spPr>
          <a:xfrm>
            <a:off x="1" y="6099582"/>
            <a:ext cx="12256654"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dirty="0"/>
              <a:t> </a:t>
            </a:r>
            <a:r>
              <a:rPr lang="ru-RU" sz="2900" b="1" dirty="0">
                <a:solidFill>
                  <a:schemeClr val="accent6">
                    <a:lumMod val="75000"/>
                  </a:schemeClr>
                </a:solidFill>
                <a:latin typeface="Bookman Old Style" panose="02050604050505020204" pitchFamily="18" charset="0"/>
              </a:rPr>
              <a:t> ПРОВЕРКА ГИПОТЕЗЫ ОБ ОСОБЫХ СВОЙСТВАХ ГЛИНЫ</a:t>
            </a:r>
          </a:p>
        </p:txBody>
      </p:sp>
      <p:sp>
        <p:nvSpPr>
          <p:cNvPr id="4" name="Объект 3"/>
          <p:cNvSpPr>
            <a:spLocks noGrp="1"/>
          </p:cNvSpPr>
          <p:nvPr>
            <p:ph sz="half" idx="2"/>
          </p:nvPr>
        </p:nvSpPr>
        <p:spPr>
          <a:xfrm>
            <a:off x="3796145" y="764771"/>
            <a:ext cx="7647710" cy="5306817"/>
          </a:xfrm>
          <a:solidFill>
            <a:schemeClr val="accent1">
              <a:lumMod val="20000"/>
              <a:lumOff val="80000"/>
            </a:schemeClr>
          </a:solidFill>
        </p:spPr>
        <p:txBody>
          <a:bodyPr/>
          <a:lstStyle/>
          <a:p>
            <a:endParaRPr lang="ru-RU" dirty="0"/>
          </a:p>
        </p:txBody>
      </p:sp>
      <p:pic>
        <p:nvPicPr>
          <p:cNvPr id="2050" name="Picture 2" descr="PXL_20220213_134225271"/>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flipH="1">
            <a:off x="3796143" y="1581998"/>
            <a:ext cx="2632365" cy="3717510"/>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BED7EF"/>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2051" name="Picture 3" descr="PXL_20220213_134353853"/>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128328" y="1575646"/>
            <a:ext cx="2650271" cy="372068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2052" name="Picture 4" descr="PXL_20220213_134722582"/>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8778599" y="1575646"/>
            <a:ext cx="2665256" cy="3717510"/>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spTree>
    <p:extLst>
      <p:ext uri="{BB962C8B-B14F-4D97-AF65-F5344CB8AC3E}">
        <p14:creationId xmlns:p14="http://schemas.microsoft.com/office/powerpoint/2010/main" xmlns="" val="1410288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782" y="968316"/>
            <a:ext cx="3305849" cy="4904509"/>
          </a:xfrm>
        </p:spPr>
        <p:txBody>
          <a:bodyPr>
            <a:noAutofit/>
          </a:bodyPr>
          <a:lstStyle/>
          <a:p>
            <a:r>
              <a:rPr lang="ru-RU" sz="2700" b="1" dirty="0" smtClean="0">
                <a:solidFill>
                  <a:schemeClr val="accent6">
                    <a:lumMod val="75000"/>
                  </a:schemeClr>
                </a:solidFill>
                <a:latin typeface="Bookman Old Style" panose="02050604050505020204" pitchFamily="18" charset="0"/>
              </a:rPr>
              <a:t>ГЛИНА </a:t>
            </a:r>
            <a:r>
              <a:rPr lang="ru-RU" sz="2700" b="1" dirty="0">
                <a:solidFill>
                  <a:schemeClr val="accent6">
                    <a:lumMod val="75000"/>
                  </a:schemeClr>
                </a:solidFill>
                <a:latin typeface="Bookman Old Style" panose="02050604050505020204" pitchFamily="18" charset="0"/>
              </a:rPr>
              <a:t>– </a:t>
            </a:r>
            <a:r>
              <a:rPr lang="en-US" sz="2700" b="1" dirty="0" smtClean="0">
                <a:solidFill>
                  <a:schemeClr val="accent6">
                    <a:lumMod val="75000"/>
                  </a:schemeClr>
                </a:solidFill>
                <a:latin typeface="Bookman Old Style" panose="02050604050505020204" pitchFamily="18" charset="0"/>
              </a:rPr>
              <a:t> </a:t>
            </a:r>
            <a:br>
              <a:rPr lang="en-US" sz="2700" b="1" dirty="0" smtClean="0">
                <a:solidFill>
                  <a:schemeClr val="accent6">
                    <a:lumMod val="75000"/>
                  </a:schemeClr>
                </a:solidFill>
                <a:latin typeface="Bookman Old Style" panose="02050604050505020204" pitchFamily="18" charset="0"/>
              </a:rPr>
            </a:br>
            <a:r>
              <a:rPr lang="ru-RU" sz="2700" b="1" dirty="0" smtClean="0">
                <a:solidFill>
                  <a:schemeClr val="accent6">
                    <a:lumMod val="75000"/>
                  </a:schemeClr>
                </a:solidFill>
                <a:latin typeface="Bookman Old Style" panose="02050604050505020204" pitchFamily="18" charset="0"/>
              </a:rPr>
              <a:t>дар </a:t>
            </a:r>
            <a:r>
              <a:rPr lang="ru-RU" sz="2700" b="1" dirty="0" smtClean="0">
                <a:solidFill>
                  <a:schemeClr val="accent2">
                    <a:lumMod val="20000"/>
                    <a:lumOff val="80000"/>
                  </a:schemeClr>
                </a:solidFill>
                <a:latin typeface="Bookman Old Style" panose="02050604050505020204" pitchFamily="18" charset="0"/>
              </a:rPr>
              <a:t>ЗЕМЛИ</a:t>
            </a:r>
            <a:r>
              <a:rPr lang="ru-RU" sz="2700" b="1" dirty="0" smtClean="0">
                <a:solidFill>
                  <a:schemeClr val="accent6">
                    <a:lumMod val="75000"/>
                  </a:schemeClr>
                </a:solidFill>
                <a:latin typeface="Bookman Old Style" panose="02050604050505020204" pitchFamily="18" charset="0"/>
              </a:rPr>
              <a:t>.</a:t>
            </a:r>
            <a:r>
              <a:rPr lang="en-US" sz="2700" b="1" dirty="0" smtClean="0">
                <a:solidFill>
                  <a:schemeClr val="accent6">
                    <a:lumMod val="75000"/>
                  </a:schemeClr>
                </a:solidFill>
                <a:latin typeface="Bookman Old Style" panose="02050604050505020204" pitchFamily="18" charset="0"/>
              </a:rPr>
              <a:t/>
            </a:r>
            <a:br>
              <a:rPr lang="en-US" sz="2700" b="1" dirty="0" smtClean="0">
                <a:solidFill>
                  <a:schemeClr val="accent6">
                    <a:lumMod val="75000"/>
                  </a:schemeClr>
                </a:solidFill>
                <a:latin typeface="Bookman Old Style" panose="02050604050505020204" pitchFamily="18" charset="0"/>
              </a:rPr>
            </a:br>
            <a:r>
              <a:rPr lang="ru-RU" sz="1500" b="1" dirty="0" smtClean="0">
                <a:solidFill>
                  <a:schemeClr val="accent6">
                    <a:lumMod val="75000"/>
                  </a:schemeClr>
                </a:solidFill>
                <a:latin typeface="Bookman Old Style" panose="02050604050505020204" pitchFamily="18" charset="0"/>
              </a:rPr>
              <a:t> </a:t>
            </a:r>
            <a:r>
              <a:rPr lang="ru-RU" sz="2700" b="1" dirty="0">
                <a:solidFill>
                  <a:schemeClr val="accent6">
                    <a:lumMod val="75000"/>
                  </a:schemeClr>
                </a:solidFill>
                <a:latin typeface="Bookman Old Style" panose="02050604050505020204" pitchFamily="18" charset="0"/>
              </a:rPr>
              <a:t/>
            </a:r>
            <a:br>
              <a:rPr lang="ru-RU" sz="2700" b="1" dirty="0">
                <a:solidFill>
                  <a:schemeClr val="accent6">
                    <a:lumMod val="75000"/>
                  </a:schemeClr>
                </a:solidFill>
                <a:latin typeface="Bookman Old Style" panose="02050604050505020204" pitchFamily="18" charset="0"/>
              </a:rPr>
            </a:br>
            <a:r>
              <a:rPr lang="ru-RU" sz="2700" b="1" dirty="0" smtClean="0">
                <a:solidFill>
                  <a:schemeClr val="accent2">
                    <a:lumMod val="20000"/>
                    <a:lumOff val="80000"/>
                  </a:schemeClr>
                </a:solidFill>
                <a:latin typeface="Bookman Old Style" panose="02050604050505020204" pitchFamily="18" charset="0"/>
              </a:rPr>
              <a:t>ВОДА</a:t>
            </a:r>
            <a:r>
              <a:rPr lang="ru-RU" sz="2700" b="1" dirty="0" smtClean="0">
                <a:solidFill>
                  <a:schemeClr val="accent6">
                    <a:lumMod val="75000"/>
                  </a:schemeClr>
                </a:solidFill>
                <a:latin typeface="Bookman Old Style" panose="02050604050505020204" pitchFamily="18" charset="0"/>
              </a:rPr>
              <a:t> </a:t>
            </a:r>
            <a:r>
              <a:rPr lang="ru-RU" sz="2700" b="1" dirty="0">
                <a:solidFill>
                  <a:schemeClr val="accent6">
                    <a:lumMod val="75000"/>
                  </a:schemeClr>
                </a:solidFill>
                <a:latin typeface="Bookman Old Style" panose="02050604050505020204" pitchFamily="18" charset="0"/>
              </a:rPr>
              <a:t>помогает придать ей нужную форму. </a:t>
            </a:r>
            <a:r>
              <a:rPr lang="en-US" sz="2700" b="1" dirty="0" smtClean="0">
                <a:solidFill>
                  <a:schemeClr val="accent6">
                    <a:lumMod val="75000"/>
                  </a:schemeClr>
                </a:solidFill>
                <a:latin typeface="Bookman Old Style" panose="02050604050505020204" pitchFamily="18" charset="0"/>
              </a:rPr>
              <a:t/>
            </a:r>
            <a:br>
              <a:rPr lang="en-US" sz="2700" b="1" dirty="0" smtClean="0">
                <a:solidFill>
                  <a:schemeClr val="accent6">
                    <a:lumMod val="75000"/>
                  </a:schemeClr>
                </a:solidFill>
                <a:latin typeface="Bookman Old Style" panose="02050604050505020204" pitchFamily="18" charset="0"/>
              </a:rPr>
            </a:br>
            <a:r>
              <a:rPr lang="ru-RU" sz="1500" b="1" dirty="0" smtClean="0">
                <a:solidFill>
                  <a:schemeClr val="accent6">
                    <a:lumMod val="75000"/>
                  </a:schemeClr>
                </a:solidFill>
                <a:latin typeface="Bookman Old Style" panose="02050604050505020204" pitchFamily="18" charset="0"/>
              </a:rPr>
              <a:t/>
            </a:r>
            <a:br>
              <a:rPr lang="ru-RU" sz="1500" b="1" dirty="0" smtClean="0">
                <a:solidFill>
                  <a:schemeClr val="accent6">
                    <a:lumMod val="75000"/>
                  </a:schemeClr>
                </a:solidFill>
                <a:latin typeface="Bookman Old Style" panose="02050604050505020204" pitchFamily="18" charset="0"/>
              </a:rPr>
            </a:br>
            <a:r>
              <a:rPr lang="ru-RU" sz="2700" b="1" dirty="0" smtClean="0">
                <a:solidFill>
                  <a:schemeClr val="accent6">
                    <a:lumMod val="75000"/>
                  </a:schemeClr>
                </a:solidFill>
                <a:latin typeface="Bookman Old Style" panose="02050604050505020204" pitchFamily="18" charset="0"/>
              </a:rPr>
              <a:t>Под </a:t>
            </a:r>
            <a:r>
              <a:rPr lang="ru-RU" sz="2700" b="1" dirty="0">
                <a:solidFill>
                  <a:schemeClr val="accent6">
                    <a:lumMod val="75000"/>
                  </a:schemeClr>
                </a:solidFill>
                <a:latin typeface="Bookman Old Style" panose="02050604050505020204" pitchFamily="18" charset="0"/>
              </a:rPr>
              <a:t>дуновением </a:t>
            </a:r>
            <a:r>
              <a:rPr lang="ru-RU" sz="2700" b="1" dirty="0" smtClean="0">
                <a:solidFill>
                  <a:schemeClr val="accent2">
                    <a:lumMod val="20000"/>
                    <a:lumOff val="80000"/>
                  </a:schemeClr>
                </a:solidFill>
                <a:latin typeface="Bookman Old Style" panose="02050604050505020204" pitchFamily="18" charset="0"/>
              </a:rPr>
              <a:t>ВЕТРА</a:t>
            </a:r>
            <a:r>
              <a:rPr lang="ru-RU" sz="2700" b="1" dirty="0" smtClean="0">
                <a:solidFill>
                  <a:schemeClr val="accent6">
                    <a:lumMod val="75000"/>
                  </a:schemeClr>
                </a:solidFill>
                <a:latin typeface="Bookman Old Style" panose="02050604050505020204" pitchFamily="18" charset="0"/>
              </a:rPr>
              <a:t> </a:t>
            </a:r>
            <a:r>
              <a:rPr lang="ru-RU" sz="2700" b="1" dirty="0">
                <a:solidFill>
                  <a:schemeClr val="accent6">
                    <a:lumMod val="75000"/>
                  </a:schemeClr>
                </a:solidFill>
                <a:latin typeface="Bookman Old Style" panose="02050604050505020204" pitchFamily="18" charset="0"/>
              </a:rPr>
              <a:t>изделие из глины </a:t>
            </a:r>
            <a:br>
              <a:rPr lang="ru-RU" sz="2700" b="1" dirty="0">
                <a:solidFill>
                  <a:schemeClr val="accent6">
                    <a:lumMod val="75000"/>
                  </a:schemeClr>
                </a:solidFill>
                <a:latin typeface="Bookman Old Style" panose="02050604050505020204" pitchFamily="18" charset="0"/>
              </a:rPr>
            </a:br>
            <a:r>
              <a:rPr lang="ru-RU" sz="2700" b="1" dirty="0">
                <a:solidFill>
                  <a:schemeClr val="accent6">
                    <a:lumMod val="75000"/>
                  </a:schemeClr>
                </a:solidFill>
                <a:latin typeface="Bookman Old Style" panose="02050604050505020204" pitchFamily="18" charset="0"/>
              </a:rPr>
              <a:t>высыхает. </a:t>
            </a:r>
            <a:r>
              <a:rPr lang="en-US" sz="2700" b="1" dirty="0" smtClean="0">
                <a:solidFill>
                  <a:schemeClr val="accent6">
                    <a:lumMod val="75000"/>
                  </a:schemeClr>
                </a:solidFill>
                <a:latin typeface="Bookman Old Style" panose="02050604050505020204" pitchFamily="18" charset="0"/>
              </a:rPr>
              <a:t/>
            </a:r>
            <a:br>
              <a:rPr lang="en-US" sz="2700" b="1" dirty="0" smtClean="0">
                <a:solidFill>
                  <a:schemeClr val="accent6">
                    <a:lumMod val="75000"/>
                  </a:schemeClr>
                </a:solidFill>
                <a:latin typeface="Bookman Old Style" panose="02050604050505020204" pitchFamily="18" charset="0"/>
              </a:rPr>
            </a:br>
            <a:r>
              <a:rPr lang="ru-RU" sz="1500" b="1" dirty="0">
                <a:solidFill>
                  <a:schemeClr val="accent6">
                    <a:lumMod val="75000"/>
                  </a:schemeClr>
                </a:solidFill>
                <a:latin typeface="Bookman Old Style" panose="02050604050505020204" pitchFamily="18" charset="0"/>
              </a:rPr>
              <a:t/>
            </a:r>
            <a:br>
              <a:rPr lang="ru-RU" sz="1500" b="1" dirty="0">
                <a:solidFill>
                  <a:schemeClr val="accent6">
                    <a:lumMod val="75000"/>
                  </a:schemeClr>
                </a:solidFill>
                <a:latin typeface="Bookman Old Style" panose="02050604050505020204" pitchFamily="18" charset="0"/>
              </a:rPr>
            </a:br>
            <a:r>
              <a:rPr lang="ru-RU" sz="2700" b="1" dirty="0">
                <a:solidFill>
                  <a:schemeClr val="accent6">
                    <a:lumMod val="75000"/>
                  </a:schemeClr>
                </a:solidFill>
                <a:latin typeface="Bookman Old Style" panose="02050604050505020204" pitchFamily="18" charset="0"/>
              </a:rPr>
              <a:t>А </a:t>
            </a:r>
            <a:r>
              <a:rPr lang="ru-RU" sz="2700" b="1" dirty="0" smtClean="0">
                <a:solidFill>
                  <a:schemeClr val="accent2">
                    <a:lumMod val="20000"/>
                    <a:lumOff val="80000"/>
                  </a:schemeClr>
                </a:solidFill>
                <a:latin typeface="Bookman Old Style" panose="02050604050505020204" pitchFamily="18" charset="0"/>
              </a:rPr>
              <a:t>ОГОНЬ</a:t>
            </a:r>
            <a:r>
              <a:rPr lang="ru-RU" sz="2700" b="1" dirty="0" smtClean="0">
                <a:solidFill>
                  <a:schemeClr val="accent6">
                    <a:lumMod val="75000"/>
                  </a:schemeClr>
                </a:solidFill>
                <a:latin typeface="Bookman Old Style" panose="02050604050505020204" pitchFamily="18" charset="0"/>
              </a:rPr>
              <a:t> </a:t>
            </a:r>
            <a:r>
              <a:rPr lang="ru-RU" sz="2700" b="1" dirty="0">
                <a:solidFill>
                  <a:schemeClr val="accent6">
                    <a:lumMod val="75000"/>
                  </a:schemeClr>
                </a:solidFill>
                <a:latin typeface="Bookman Old Style" panose="02050604050505020204" pitchFamily="18" charset="0"/>
              </a:rPr>
              <a:t>делает ее крепкой, как камень. </a:t>
            </a:r>
            <a:endParaRPr lang="ru-RU" sz="2700" dirty="0"/>
          </a:p>
        </p:txBody>
      </p:sp>
      <p:sp>
        <p:nvSpPr>
          <p:cNvPr id="3" name="Объект 2"/>
          <p:cNvSpPr>
            <a:spLocks noGrp="1"/>
          </p:cNvSpPr>
          <p:nvPr>
            <p:ph idx="1"/>
          </p:nvPr>
        </p:nvSpPr>
        <p:spPr>
          <a:xfrm>
            <a:off x="3786909" y="754381"/>
            <a:ext cx="7703127" cy="5332381"/>
          </a:xfrm>
          <a:solidFill>
            <a:schemeClr val="accent2">
              <a:lumMod val="20000"/>
              <a:lumOff val="80000"/>
            </a:schemeClr>
          </a:solidFill>
        </p:spPr>
        <p:txBody>
          <a:bodyPr>
            <a:noAutofit/>
          </a:bodyPr>
          <a:lstStyle/>
          <a:p>
            <a:pPr marL="0" indent="0">
              <a:buNone/>
            </a:pPr>
            <a:r>
              <a:rPr lang="ru-RU" sz="2700" spc="-60" dirty="0">
                <a:solidFill>
                  <a:schemeClr val="tx1">
                    <a:lumMod val="85000"/>
                    <a:lumOff val="15000"/>
                  </a:schemeClr>
                </a:solidFill>
                <a:latin typeface="Bookman Old Style" panose="02050604050505020204" pitchFamily="18" charset="0"/>
                <a:ea typeface="+mj-ea"/>
                <a:cs typeface="+mj-cs"/>
              </a:rPr>
              <a:t>Глина состоит из мельчайших частиц. </a:t>
            </a:r>
            <a:endParaRPr lang="en-US" sz="2700" spc="-60" dirty="0">
              <a:solidFill>
                <a:schemeClr val="tx1">
                  <a:lumMod val="85000"/>
                  <a:lumOff val="15000"/>
                </a:schemeClr>
              </a:solidFill>
              <a:latin typeface="Bookman Old Style" panose="02050604050505020204" pitchFamily="18" charset="0"/>
              <a:ea typeface="+mj-ea"/>
              <a:cs typeface="+mj-cs"/>
            </a:endParaRPr>
          </a:p>
          <a:p>
            <a:pPr marL="0" indent="0">
              <a:buNone/>
            </a:pPr>
            <a:r>
              <a:rPr lang="ru-RU" sz="2700" spc="-60" dirty="0" smtClean="0">
                <a:solidFill>
                  <a:schemeClr val="tx1">
                    <a:lumMod val="85000"/>
                    <a:lumOff val="15000"/>
                  </a:schemeClr>
                </a:solidFill>
                <a:latin typeface="Bookman Old Style" panose="02050604050505020204" pitchFamily="18" charset="0"/>
                <a:ea typeface="+mj-ea"/>
                <a:cs typeface="+mj-cs"/>
              </a:rPr>
              <a:t>Эти </a:t>
            </a:r>
            <a:r>
              <a:rPr lang="ru-RU" sz="2700" spc="-60" dirty="0">
                <a:solidFill>
                  <a:schemeClr val="tx1">
                    <a:lumMod val="85000"/>
                    <a:lumOff val="15000"/>
                  </a:schemeClr>
                </a:solidFill>
                <a:latin typeface="Bookman Old Style" panose="02050604050505020204" pitchFamily="18" charset="0"/>
                <a:ea typeface="+mj-ea"/>
                <a:cs typeface="+mj-cs"/>
              </a:rPr>
              <a:t>частицы формируют плотный, </a:t>
            </a:r>
            <a:r>
              <a:rPr lang="ru-RU" sz="2700" spc="-60" dirty="0" err="1" smtClean="0">
                <a:solidFill>
                  <a:schemeClr val="tx1">
                    <a:lumMod val="85000"/>
                    <a:lumOff val="15000"/>
                  </a:schemeClr>
                </a:solidFill>
                <a:latin typeface="Bookman Old Style" panose="02050604050505020204" pitchFamily="18" charset="0"/>
                <a:ea typeface="+mj-ea"/>
                <a:cs typeface="+mj-cs"/>
              </a:rPr>
              <a:t>глинообразный</a:t>
            </a:r>
            <a:r>
              <a:rPr lang="ru-RU" sz="2700" spc="-60" dirty="0" smtClean="0">
                <a:solidFill>
                  <a:schemeClr val="tx1">
                    <a:lumMod val="85000"/>
                    <a:lumOff val="15000"/>
                  </a:schemeClr>
                </a:solidFill>
                <a:latin typeface="Bookman Old Style" panose="02050604050505020204" pitchFamily="18" charset="0"/>
                <a:ea typeface="+mj-ea"/>
                <a:cs typeface="+mj-cs"/>
              </a:rPr>
              <a:t> </a:t>
            </a:r>
            <a:r>
              <a:rPr lang="ru-RU" sz="2700" spc="-60" dirty="0">
                <a:solidFill>
                  <a:schemeClr val="tx1">
                    <a:lumMod val="85000"/>
                    <a:lumOff val="15000"/>
                  </a:schemeClr>
                </a:solidFill>
                <a:latin typeface="Bookman Old Style" panose="02050604050505020204" pitchFamily="18" charset="0"/>
                <a:ea typeface="+mj-ea"/>
                <a:cs typeface="+mj-cs"/>
              </a:rPr>
              <a:t>материал.</a:t>
            </a:r>
          </a:p>
          <a:p>
            <a:pPr marL="0" indent="0">
              <a:buNone/>
            </a:pPr>
            <a:r>
              <a:rPr lang="ru-RU" sz="2700" spc="-60" dirty="0" smtClean="0">
                <a:solidFill>
                  <a:schemeClr val="tx1">
                    <a:lumMod val="85000"/>
                    <a:lumOff val="15000"/>
                  </a:schemeClr>
                </a:solidFill>
                <a:latin typeface="Bookman Old Style" panose="02050604050505020204" pitchFamily="18" charset="0"/>
                <a:ea typeface="+mj-ea"/>
                <a:cs typeface="+mj-cs"/>
              </a:rPr>
              <a:t>Ученые </a:t>
            </a:r>
            <a:r>
              <a:rPr lang="ru-RU" sz="2700" spc="-60" dirty="0">
                <a:solidFill>
                  <a:schemeClr val="tx1">
                    <a:lumMod val="85000"/>
                    <a:lumOff val="15000"/>
                  </a:schemeClr>
                </a:solidFill>
                <a:latin typeface="Bookman Old Style" panose="02050604050505020204" pitchFamily="18" charset="0"/>
                <a:ea typeface="+mj-ea"/>
                <a:cs typeface="+mj-cs"/>
              </a:rPr>
              <a:t>называют его </a:t>
            </a:r>
            <a:r>
              <a:rPr lang="ru-RU" sz="2700" b="1" spc="-60" dirty="0">
                <a:solidFill>
                  <a:schemeClr val="accent1">
                    <a:lumMod val="50000"/>
                  </a:schemeClr>
                </a:solidFill>
                <a:latin typeface="Bookman Old Style" panose="02050604050505020204" pitchFamily="18" charset="0"/>
                <a:ea typeface="+mj-ea"/>
                <a:cs typeface="+mj-cs"/>
              </a:rPr>
              <a:t>КАОЛИНИТ</a:t>
            </a:r>
            <a:r>
              <a:rPr lang="ru-RU" sz="2700" spc="-60" dirty="0">
                <a:solidFill>
                  <a:schemeClr val="tx1">
                    <a:lumMod val="85000"/>
                    <a:lumOff val="15000"/>
                  </a:schemeClr>
                </a:solidFill>
                <a:latin typeface="Bookman Old Style" panose="02050604050505020204" pitchFamily="18" charset="0"/>
                <a:ea typeface="+mj-ea"/>
                <a:cs typeface="+mj-cs"/>
              </a:rPr>
              <a:t>.</a:t>
            </a:r>
          </a:p>
          <a:p>
            <a:pPr marL="0" indent="0">
              <a:buNone/>
            </a:pPr>
            <a:r>
              <a:rPr lang="ru-RU" sz="2700" spc="-60" dirty="0" smtClean="0">
                <a:solidFill>
                  <a:schemeClr val="tx1">
                    <a:lumMod val="85000"/>
                    <a:lumOff val="15000"/>
                  </a:schemeClr>
                </a:solidFill>
                <a:latin typeface="Bookman Old Style" panose="02050604050505020204" pitchFamily="18" charset="0"/>
                <a:ea typeface="+mj-ea"/>
                <a:cs typeface="+mj-cs"/>
              </a:rPr>
              <a:t>Сухая </a:t>
            </a:r>
            <a:r>
              <a:rPr lang="ru-RU" sz="2700" spc="-60" dirty="0">
                <a:solidFill>
                  <a:schemeClr val="tx1">
                    <a:lumMod val="85000"/>
                    <a:lumOff val="15000"/>
                  </a:schemeClr>
                </a:solidFill>
                <a:latin typeface="Bookman Old Style" panose="02050604050505020204" pitchFamily="18" charset="0"/>
                <a:ea typeface="+mj-ea"/>
                <a:cs typeface="+mj-cs"/>
              </a:rPr>
              <a:t>глина хорошо поглощает воду, но намокнув, становится водонепроницаемой</a:t>
            </a:r>
            <a:r>
              <a:rPr lang="ru-RU" sz="2700" spc="-60" dirty="0" smtClean="0">
                <a:solidFill>
                  <a:schemeClr val="tx1">
                    <a:lumMod val="85000"/>
                    <a:lumOff val="15000"/>
                  </a:schemeClr>
                </a:solidFill>
                <a:latin typeface="Bookman Old Style" panose="02050604050505020204" pitchFamily="18" charset="0"/>
                <a:ea typeface="+mj-ea"/>
                <a:cs typeface="+mj-cs"/>
              </a:rPr>
              <a:t>.</a:t>
            </a:r>
            <a:endParaRPr lang="en-US" sz="2700" spc="-60" dirty="0" smtClean="0">
              <a:solidFill>
                <a:schemeClr val="tx1">
                  <a:lumMod val="85000"/>
                  <a:lumOff val="15000"/>
                </a:schemeClr>
              </a:solidFill>
              <a:latin typeface="Bookman Old Style" panose="02050604050505020204" pitchFamily="18" charset="0"/>
              <a:ea typeface="+mj-ea"/>
              <a:cs typeface="+mj-cs"/>
            </a:endParaRPr>
          </a:p>
          <a:p>
            <a:pPr marL="0" indent="0">
              <a:buNone/>
            </a:pPr>
            <a:r>
              <a:rPr lang="ru-RU" sz="2700" spc="-60" dirty="0" smtClean="0">
                <a:solidFill>
                  <a:schemeClr val="tx1">
                    <a:lumMod val="85000"/>
                    <a:lumOff val="15000"/>
                  </a:schemeClr>
                </a:solidFill>
                <a:latin typeface="Bookman Old Style" panose="02050604050505020204" pitchFamily="18" charset="0"/>
                <a:ea typeface="+mj-ea"/>
                <a:cs typeface="+mj-cs"/>
              </a:rPr>
              <a:t>После </a:t>
            </a:r>
            <a:r>
              <a:rPr lang="ru-RU" sz="2700" spc="-60" dirty="0">
                <a:solidFill>
                  <a:schemeClr val="tx1">
                    <a:lumMod val="85000"/>
                    <a:lumOff val="15000"/>
                  </a:schemeClr>
                </a:solidFill>
                <a:latin typeface="Bookman Old Style" panose="02050604050505020204" pitchFamily="18" charset="0"/>
                <a:ea typeface="+mj-ea"/>
                <a:cs typeface="+mj-cs"/>
              </a:rPr>
              <a:t>перемешивания и переминания она становится пластичной – может принимать различные формы и сохранять их после высыхания. </a:t>
            </a:r>
            <a:endParaRPr lang="en-US" sz="2700" spc="-60" dirty="0" smtClean="0">
              <a:solidFill>
                <a:schemeClr val="tx1">
                  <a:lumMod val="85000"/>
                  <a:lumOff val="15000"/>
                </a:schemeClr>
              </a:solidFill>
              <a:latin typeface="Bookman Old Style" panose="02050604050505020204" pitchFamily="18" charset="0"/>
              <a:ea typeface="+mj-ea"/>
              <a:cs typeface="+mj-cs"/>
            </a:endParaRPr>
          </a:p>
          <a:p>
            <a:pPr marL="0" indent="0">
              <a:buNone/>
            </a:pPr>
            <a:r>
              <a:rPr lang="ru-RU" sz="2700" spc="-60" dirty="0" smtClean="0">
                <a:solidFill>
                  <a:schemeClr val="tx1">
                    <a:lumMod val="85000"/>
                    <a:lumOff val="15000"/>
                  </a:schemeClr>
                </a:solidFill>
                <a:latin typeface="Bookman Old Style" panose="02050604050505020204" pitchFamily="18" charset="0"/>
                <a:ea typeface="+mj-ea"/>
                <a:cs typeface="+mj-cs"/>
              </a:rPr>
              <a:t>После </a:t>
            </a:r>
            <a:r>
              <a:rPr lang="ru-RU" sz="2700" spc="-60" dirty="0">
                <a:solidFill>
                  <a:schemeClr val="tx1">
                    <a:lumMod val="85000"/>
                    <a:lumOff val="15000"/>
                  </a:schemeClr>
                </a:solidFill>
                <a:latin typeface="Bookman Old Style" panose="02050604050505020204" pitchFamily="18" charset="0"/>
                <a:ea typeface="+mj-ea"/>
                <a:cs typeface="+mj-cs"/>
              </a:rPr>
              <a:t>обжига глиняное изделие становится крепким и не пропускает воду</a:t>
            </a:r>
            <a:r>
              <a:rPr lang="ru-RU" sz="2700" spc="-60" dirty="0" smtClean="0">
                <a:solidFill>
                  <a:schemeClr val="tx1">
                    <a:lumMod val="85000"/>
                    <a:lumOff val="15000"/>
                  </a:schemeClr>
                </a:solidFill>
                <a:latin typeface="Bookman Old Style" panose="02050604050505020204" pitchFamily="18" charset="0"/>
                <a:ea typeface="+mj-ea"/>
                <a:cs typeface="+mj-cs"/>
              </a:rPr>
              <a:t>.</a:t>
            </a:r>
            <a:endParaRPr lang="ru-RU" sz="2700" spc="-60" dirty="0">
              <a:solidFill>
                <a:schemeClr val="tx1">
                  <a:lumMod val="85000"/>
                  <a:lumOff val="15000"/>
                </a:schemeClr>
              </a:solidFill>
              <a:latin typeface="Bookman Old Style" panose="02050604050505020204" pitchFamily="18" charset="0"/>
              <a:ea typeface="+mj-ea"/>
              <a:cs typeface="+mj-cs"/>
            </a:endParaRPr>
          </a:p>
        </p:txBody>
      </p:sp>
      <p:sp>
        <p:nvSpPr>
          <p:cNvPr id="4" name="Заголовок 9"/>
          <p:cNvSpPr txBox="1">
            <a:spLocks/>
          </p:cNvSpPr>
          <p:nvPr/>
        </p:nvSpPr>
        <p:spPr>
          <a:xfrm>
            <a:off x="0" y="6086762"/>
            <a:ext cx="12192000"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dirty="0"/>
              <a:t> </a:t>
            </a:r>
            <a:r>
              <a:rPr lang="ru-RU" sz="2900" b="1" dirty="0">
                <a:solidFill>
                  <a:schemeClr val="accent6">
                    <a:lumMod val="75000"/>
                  </a:schemeClr>
                </a:solidFill>
                <a:latin typeface="Bookman Old Style" panose="02050604050505020204" pitchFamily="18" charset="0"/>
              </a:rPr>
              <a:t> </a:t>
            </a:r>
            <a:r>
              <a:rPr lang="ru-RU" sz="2700" b="1" dirty="0" smtClean="0">
                <a:solidFill>
                  <a:schemeClr val="accent6">
                    <a:lumMod val="75000"/>
                  </a:schemeClr>
                </a:solidFill>
                <a:latin typeface="Bookman Old Style" panose="02050604050505020204" pitchFamily="18" charset="0"/>
              </a:rPr>
              <a:t>ПОДТВЕРЖДЕНИЕ </a:t>
            </a:r>
            <a:r>
              <a:rPr lang="ru-RU" sz="2700" b="1" dirty="0">
                <a:solidFill>
                  <a:schemeClr val="accent6">
                    <a:lumMod val="75000"/>
                  </a:schemeClr>
                </a:solidFill>
                <a:latin typeface="Bookman Old Style" panose="02050604050505020204" pitchFamily="18" charset="0"/>
              </a:rPr>
              <a:t>ГИПОТЕЗЫ ОБ ОСОБЫХ СВОЙСТВАХ ГЛИНЫ</a:t>
            </a:r>
          </a:p>
        </p:txBody>
      </p:sp>
      <p:sp>
        <p:nvSpPr>
          <p:cNvPr id="6" name="Заголовок 9"/>
          <p:cNvSpPr txBox="1">
            <a:spLocks/>
          </p:cNvSpPr>
          <p:nvPr/>
        </p:nvSpPr>
        <p:spPr>
          <a:xfrm>
            <a:off x="108064" y="1"/>
            <a:ext cx="11853027"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dirty="0"/>
              <a:t> </a:t>
            </a:r>
            <a:r>
              <a:rPr lang="ru-RU" b="1" dirty="0">
                <a:solidFill>
                  <a:schemeClr val="accent6">
                    <a:lumMod val="75000"/>
                  </a:schemeClr>
                </a:solidFill>
                <a:latin typeface="Bookman Old Style" panose="02050604050505020204" pitchFamily="18" charset="0"/>
              </a:rPr>
              <a:t> </a:t>
            </a:r>
            <a:r>
              <a:rPr lang="ru-RU" sz="2900" b="1" dirty="0">
                <a:solidFill>
                  <a:schemeClr val="accent6">
                    <a:lumMod val="75000"/>
                  </a:schemeClr>
                </a:solidFill>
                <a:latin typeface="Bookman Old Style" panose="02050604050505020204" pitchFamily="18" charset="0"/>
              </a:rPr>
              <a:t>ЭКСПЕРИМЕНТАЛЬНАЯ </a:t>
            </a:r>
            <a:r>
              <a:rPr lang="ru-RU" sz="2900" b="1" dirty="0" smtClean="0">
                <a:solidFill>
                  <a:schemeClr val="accent6">
                    <a:lumMod val="75000"/>
                  </a:schemeClr>
                </a:solidFill>
                <a:latin typeface="Bookman Old Style" panose="02050604050505020204" pitchFamily="18" charset="0"/>
              </a:rPr>
              <a:t>ЧАСТЬ</a:t>
            </a:r>
            <a:endParaRPr lang="ru-RU" sz="2900" b="1" dirty="0">
              <a:solidFill>
                <a:schemeClr val="accent6">
                  <a:lumMod val="75000"/>
                </a:schemeClr>
              </a:solidFill>
              <a:latin typeface="Bookman Old Style" panose="02050604050505020204" pitchFamily="18" charset="0"/>
            </a:endParaRPr>
          </a:p>
        </p:txBody>
      </p:sp>
    </p:spTree>
    <p:extLst>
      <p:ext uri="{BB962C8B-B14F-4D97-AF65-F5344CB8AC3E}">
        <p14:creationId xmlns:p14="http://schemas.microsoft.com/office/powerpoint/2010/main" xmlns="" val="1155047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836" y="1123837"/>
            <a:ext cx="3232728" cy="4601183"/>
          </a:xfrm>
        </p:spPr>
        <p:txBody>
          <a:bodyPr>
            <a:normAutofit fontScale="90000"/>
          </a:bodyPr>
          <a:lstStyle/>
          <a:p>
            <a:r>
              <a:rPr lang="ru-RU" sz="3000" b="1" dirty="0">
                <a:solidFill>
                  <a:schemeClr val="accent6">
                    <a:lumMod val="75000"/>
                  </a:schemeClr>
                </a:solidFill>
                <a:latin typeface="Bookman Old Style" panose="02050604050505020204" pitchFamily="18" charset="0"/>
              </a:rPr>
              <a:t>Цель исследования</a:t>
            </a:r>
            <a:r>
              <a:rPr lang="ru-RU" sz="3000" b="1" dirty="0" smtClean="0">
                <a:solidFill>
                  <a:schemeClr val="accent6">
                    <a:lumMod val="75000"/>
                  </a:schemeClr>
                </a:solidFill>
                <a:latin typeface="Bookman Old Style" panose="02050604050505020204" pitchFamily="18" charset="0"/>
              </a:rPr>
              <a:t>:</a:t>
            </a:r>
            <a:r>
              <a:rPr lang="ru-RU" sz="2200" b="1" dirty="0" smtClean="0">
                <a:latin typeface="Bookman Old Style" panose="02050604050505020204" pitchFamily="18" charset="0"/>
              </a:rPr>
              <a:t/>
            </a:r>
            <a:br>
              <a:rPr lang="ru-RU" sz="2200" b="1" dirty="0" smtClean="0">
                <a:latin typeface="Bookman Old Style" panose="02050604050505020204" pitchFamily="18" charset="0"/>
              </a:rPr>
            </a:br>
            <a:r>
              <a:rPr lang="ru-RU" sz="2800" dirty="0" smtClean="0">
                <a:solidFill>
                  <a:schemeClr val="tx1"/>
                </a:solidFill>
              </a:rPr>
              <a:t>В </a:t>
            </a:r>
            <a:r>
              <a:rPr lang="ru-RU" sz="2800" dirty="0">
                <a:solidFill>
                  <a:schemeClr val="tx1"/>
                </a:solidFill>
              </a:rPr>
              <a:t>ходе исследования состава и свойств природного материала: </a:t>
            </a:r>
            <a:r>
              <a:rPr lang="ru-RU" sz="2800" dirty="0" smtClean="0">
                <a:solidFill>
                  <a:schemeClr val="tx1"/>
                </a:solidFill>
              </a:rPr>
              <a:t>песка, земли, глины, </a:t>
            </a:r>
            <a:r>
              <a:rPr lang="ru-RU" sz="2800" dirty="0">
                <a:solidFill>
                  <a:schemeClr val="tx1"/>
                </a:solidFill>
              </a:rPr>
              <a:t>экспериментальным путем определить особые свойства глины, позволяющие широко использовать ее для изготовления предметов быта человека</a:t>
            </a:r>
            <a:r>
              <a:rPr lang="ru-RU" sz="2800" dirty="0" smtClean="0">
                <a:solidFill>
                  <a:schemeClr val="tx1"/>
                </a:solidFill>
              </a:rPr>
              <a:t>.</a:t>
            </a:r>
            <a:endParaRPr lang="ru-RU" sz="2800" dirty="0">
              <a:solidFill>
                <a:schemeClr val="tx1"/>
              </a:solidFill>
            </a:endParaRPr>
          </a:p>
        </p:txBody>
      </p:sp>
      <p:sp>
        <p:nvSpPr>
          <p:cNvPr id="3" name="Объект 2"/>
          <p:cNvSpPr>
            <a:spLocks noGrp="1"/>
          </p:cNvSpPr>
          <p:nvPr>
            <p:ph sz="half" idx="1"/>
          </p:nvPr>
        </p:nvSpPr>
        <p:spPr>
          <a:xfrm>
            <a:off x="3822651" y="757380"/>
            <a:ext cx="3732693" cy="5338622"/>
          </a:xfrm>
          <a:solidFill>
            <a:schemeClr val="accent3">
              <a:lumMod val="20000"/>
              <a:lumOff val="80000"/>
            </a:schemeClr>
          </a:solidFill>
        </p:spPr>
        <p:txBody>
          <a:bodyPr>
            <a:normAutofit lnSpcReduction="10000"/>
          </a:bodyPr>
          <a:lstStyle/>
          <a:p>
            <a:pPr marL="0" indent="0">
              <a:buNone/>
            </a:pPr>
            <a:r>
              <a:rPr lang="ru-RU" sz="2700" b="1" spc="-60" dirty="0" smtClean="0">
                <a:solidFill>
                  <a:schemeClr val="accent6">
                    <a:lumMod val="75000"/>
                  </a:schemeClr>
                </a:solidFill>
                <a:latin typeface="Bookman Old Style" panose="02050604050505020204" pitchFamily="18" charset="0"/>
                <a:ea typeface="+mj-ea"/>
                <a:cs typeface="+mj-cs"/>
              </a:rPr>
              <a:t>Задачи </a:t>
            </a:r>
            <a:r>
              <a:rPr lang="ru-RU" sz="2700" b="1" spc="-60" dirty="0">
                <a:solidFill>
                  <a:schemeClr val="accent6">
                    <a:lumMod val="75000"/>
                  </a:schemeClr>
                </a:solidFill>
                <a:latin typeface="Bookman Old Style" panose="02050604050505020204" pitchFamily="18" charset="0"/>
                <a:ea typeface="+mj-ea"/>
                <a:cs typeface="+mj-cs"/>
              </a:rPr>
              <a:t>исследования</a:t>
            </a:r>
            <a:r>
              <a:rPr lang="ru-RU" sz="2700" b="1" spc="-60" dirty="0" smtClean="0">
                <a:solidFill>
                  <a:schemeClr val="accent6">
                    <a:lumMod val="75000"/>
                  </a:schemeClr>
                </a:solidFill>
                <a:latin typeface="Bookman Old Style" panose="02050604050505020204" pitchFamily="18" charset="0"/>
                <a:ea typeface="+mj-ea"/>
                <a:cs typeface="+mj-cs"/>
              </a:rPr>
              <a:t>:</a:t>
            </a:r>
          </a:p>
          <a:p>
            <a:r>
              <a:rPr lang="ru-RU" sz="2500" dirty="0" smtClean="0">
                <a:solidFill>
                  <a:srgbClr val="002060"/>
                </a:solidFill>
              </a:rPr>
              <a:t>Исследовать </a:t>
            </a:r>
            <a:r>
              <a:rPr lang="ru-RU" sz="2500" dirty="0">
                <a:solidFill>
                  <a:srgbClr val="002060"/>
                </a:solidFill>
              </a:rPr>
              <a:t>состав природных материалов: </a:t>
            </a:r>
            <a:r>
              <a:rPr lang="ru-RU" sz="2500" dirty="0" smtClean="0">
                <a:solidFill>
                  <a:srgbClr val="002060"/>
                </a:solidFill>
              </a:rPr>
              <a:t>песка, земли, глины.</a:t>
            </a:r>
            <a:endParaRPr lang="ru-RU" sz="2500" dirty="0">
              <a:solidFill>
                <a:srgbClr val="002060"/>
              </a:solidFill>
            </a:endParaRPr>
          </a:p>
          <a:p>
            <a:r>
              <a:rPr lang="ru-RU" sz="2500" dirty="0">
                <a:solidFill>
                  <a:srgbClr val="002060"/>
                </a:solidFill>
              </a:rPr>
              <a:t>Изучить свойства песка, земли и глины.</a:t>
            </a:r>
          </a:p>
          <a:p>
            <a:r>
              <a:rPr lang="ru-RU" sz="2500" dirty="0">
                <a:solidFill>
                  <a:srgbClr val="002060"/>
                </a:solidFill>
              </a:rPr>
              <a:t>Экспериментальным путем определить какой из материалов: песок, земля или глина, в чистом виде пригодны для изготовления предметов быта человека</a:t>
            </a:r>
            <a:r>
              <a:rPr lang="ru-RU" sz="2500" dirty="0" smtClean="0">
                <a:solidFill>
                  <a:srgbClr val="002060"/>
                </a:solidFill>
              </a:rPr>
              <a:t>.</a:t>
            </a:r>
            <a:endParaRPr lang="ru-RU" sz="2500" dirty="0"/>
          </a:p>
        </p:txBody>
      </p:sp>
      <p:sp>
        <p:nvSpPr>
          <p:cNvPr id="4" name="Объект 3"/>
          <p:cNvSpPr>
            <a:spLocks noGrp="1"/>
          </p:cNvSpPr>
          <p:nvPr>
            <p:ph sz="half" idx="2"/>
          </p:nvPr>
        </p:nvSpPr>
        <p:spPr>
          <a:xfrm>
            <a:off x="7893858" y="766618"/>
            <a:ext cx="3549996" cy="5329384"/>
          </a:xfrm>
          <a:solidFill>
            <a:schemeClr val="accent2">
              <a:lumMod val="20000"/>
              <a:lumOff val="80000"/>
            </a:schemeClr>
          </a:solidFill>
        </p:spPr>
        <p:txBody>
          <a:bodyPr>
            <a:normAutofit lnSpcReduction="10000"/>
          </a:bodyPr>
          <a:lstStyle/>
          <a:p>
            <a:pPr marL="0" indent="0">
              <a:buNone/>
            </a:pPr>
            <a:endParaRPr lang="ru-RU" sz="1500" b="1" spc="-60" dirty="0" smtClean="0">
              <a:solidFill>
                <a:schemeClr val="accent6">
                  <a:lumMod val="75000"/>
                </a:schemeClr>
              </a:solidFill>
              <a:latin typeface="Bookman Old Style" panose="02050604050505020204" pitchFamily="18" charset="0"/>
              <a:ea typeface="+mj-ea"/>
              <a:cs typeface="+mj-cs"/>
            </a:endParaRPr>
          </a:p>
          <a:p>
            <a:pPr marL="0" indent="0">
              <a:buNone/>
            </a:pPr>
            <a:r>
              <a:rPr lang="ru-RU" sz="2700" b="1" spc="-60" dirty="0" smtClean="0">
                <a:solidFill>
                  <a:schemeClr val="accent6">
                    <a:lumMod val="75000"/>
                  </a:schemeClr>
                </a:solidFill>
                <a:latin typeface="Bookman Old Style" panose="02050604050505020204" pitchFamily="18" charset="0"/>
                <a:ea typeface="+mj-ea"/>
                <a:cs typeface="+mj-cs"/>
              </a:rPr>
              <a:t>Гипотеза</a:t>
            </a:r>
            <a:r>
              <a:rPr lang="ru-RU" sz="2700" b="1" spc="-60" dirty="0">
                <a:solidFill>
                  <a:schemeClr val="accent6">
                    <a:lumMod val="75000"/>
                  </a:schemeClr>
                </a:solidFill>
                <a:latin typeface="Bookman Old Style" panose="02050604050505020204" pitchFamily="18" charset="0"/>
                <a:ea typeface="+mj-ea"/>
                <a:cs typeface="+mj-cs"/>
              </a:rPr>
              <a:t>: </a:t>
            </a:r>
            <a:endParaRPr lang="ru-RU" sz="2700" b="1" spc="-60" dirty="0" smtClean="0">
              <a:solidFill>
                <a:schemeClr val="accent6">
                  <a:lumMod val="75000"/>
                </a:schemeClr>
              </a:solidFill>
              <a:latin typeface="Bookman Old Style" panose="02050604050505020204" pitchFamily="18" charset="0"/>
              <a:ea typeface="+mj-ea"/>
              <a:cs typeface="+mj-cs"/>
            </a:endParaRPr>
          </a:p>
          <a:p>
            <a:pPr marL="0" indent="0">
              <a:buNone/>
            </a:pPr>
            <a:endParaRPr lang="en-US" sz="1500" b="1" spc="-60" dirty="0" smtClean="0">
              <a:solidFill>
                <a:schemeClr val="accent6">
                  <a:lumMod val="75000"/>
                </a:schemeClr>
              </a:solidFill>
              <a:latin typeface="Bookman Old Style" panose="02050604050505020204" pitchFamily="18" charset="0"/>
              <a:ea typeface="+mj-ea"/>
              <a:cs typeface="+mj-cs"/>
            </a:endParaRPr>
          </a:p>
          <a:p>
            <a:pPr marL="0" indent="0">
              <a:buNone/>
            </a:pPr>
            <a:r>
              <a:rPr lang="ru-RU" sz="2500" dirty="0" smtClean="0">
                <a:solidFill>
                  <a:srgbClr val="002060"/>
                </a:solidFill>
              </a:rPr>
              <a:t>Глина </a:t>
            </a:r>
            <a:r>
              <a:rPr lang="ru-RU" sz="2500" dirty="0">
                <a:solidFill>
                  <a:srgbClr val="002060"/>
                </a:solidFill>
              </a:rPr>
              <a:t>обладает особыми свойствами, </a:t>
            </a:r>
            <a:endParaRPr lang="ru-RU" sz="2500" dirty="0" smtClean="0">
              <a:solidFill>
                <a:srgbClr val="002060"/>
              </a:solidFill>
            </a:endParaRPr>
          </a:p>
          <a:p>
            <a:pPr marL="0" indent="0">
              <a:buNone/>
            </a:pPr>
            <a:r>
              <a:rPr lang="ru-RU" sz="2500" dirty="0" smtClean="0">
                <a:solidFill>
                  <a:srgbClr val="002060"/>
                </a:solidFill>
              </a:rPr>
              <a:t>так </a:t>
            </a:r>
            <a:r>
              <a:rPr lang="ru-RU" sz="2500" dirty="0">
                <a:solidFill>
                  <a:srgbClr val="002060"/>
                </a:solidFill>
              </a:rPr>
              <a:t>сильно отличающими ее от других природных материалов, </a:t>
            </a:r>
            <a:endParaRPr lang="ru-RU" sz="2500" dirty="0" smtClean="0">
              <a:solidFill>
                <a:srgbClr val="002060"/>
              </a:solidFill>
            </a:endParaRPr>
          </a:p>
          <a:p>
            <a:pPr marL="0" indent="0">
              <a:buNone/>
            </a:pPr>
            <a:r>
              <a:rPr lang="ru-RU" sz="2500" dirty="0" smtClean="0">
                <a:solidFill>
                  <a:srgbClr val="002060"/>
                </a:solidFill>
              </a:rPr>
              <a:t>и </a:t>
            </a:r>
            <a:r>
              <a:rPr lang="ru-RU" sz="2500" dirty="0">
                <a:solidFill>
                  <a:srgbClr val="002060"/>
                </a:solidFill>
              </a:rPr>
              <a:t>именно поэтому еще с древних времен она так широко используется человеком в быту</a:t>
            </a:r>
            <a:r>
              <a:rPr lang="ru-RU" sz="2500" dirty="0" smtClean="0">
                <a:solidFill>
                  <a:srgbClr val="002060"/>
                </a:solidFill>
              </a:rPr>
              <a:t>.</a:t>
            </a:r>
          </a:p>
          <a:p>
            <a:pPr marL="0" indent="0">
              <a:buNone/>
            </a:pPr>
            <a:endParaRPr lang="ru-RU" dirty="0">
              <a:solidFill>
                <a:srgbClr val="002060"/>
              </a:solidFill>
            </a:endParaRPr>
          </a:p>
          <a:p>
            <a:pPr marL="0" indent="0">
              <a:buNone/>
            </a:pPr>
            <a:endParaRPr lang="ru-RU" sz="1500" dirty="0" smtClean="0">
              <a:solidFill>
                <a:srgbClr val="002060"/>
              </a:solidFill>
            </a:endParaRPr>
          </a:p>
          <a:p>
            <a:pPr marL="0" indent="0">
              <a:buNone/>
            </a:pPr>
            <a:endParaRPr lang="ru-RU" sz="2500" dirty="0">
              <a:solidFill>
                <a:srgbClr val="002060"/>
              </a:solidFill>
            </a:endParaRPr>
          </a:p>
        </p:txBody>
      </p:sp>
    </p:spTree>
    <p:extLst>
      <p:ext uri="{BB962C8B-B14F-4D97-AF65-F5344CB8AC3E}">
        <p14:creationId xmlns:p14="http://schemas.microsoft.com/office/powerpoint/2010/main" xmlns="" val="2136888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545" y="923637"/>
            <a:ext cx="3217324" cy="5006108"/>
          </a:xfrm>
        </p:spPr>
        <p:txBody>
          <a:bodyPr>
            <a:normAutofit fontScale="90000"/>
          </a:bodyPr>
          <a:lstStyle/>
          <a:p>
            <a:r>
              <a:rPr lang="ru-RU" sz="3000" b="1" dirty="0">
                <a:solidFill>
                  <a:schemeClr val="accent6">
                    <a:lumMod val="75000"/>
                  </a:schemeClr>
                </a:solidFill>
                <a:latin typeface="Bookman Old Style" panose="02050604050505020204" pitchFamily="18" charset="0"/>
              </a:rPr>
              <a:t>Актуальность темы: </a:t>
            </a:r>
            <a:r>
              <a:rPr lang="ru-RU" sz="2500" b="1" dirty="0" smtClean="0">
                <a:solidFill>
                  <a:schemeClr val="accent6">
                    <a:lumMod val="75000"/>
                  </a:schemeClr>
                </a:solidFill>
                <a:latin typeface="Bookman Old Style" panose="02050604050505020204" pitchFamily="18" charset="0"/>
              </a:rPr>
              <a:t/>
            </a:r>
            <a:br>
              <a:rPr lang="ru-RU" sz="2500" b="1" dirty="0" smtClean="0">
                <a:solidFill>
                  <a:schemeClr val="accent6">
                    <a:lumMod val="75000"/>
                  </a:schemeClr>
                </a:solidFill>
                <a:latin typeface="Bookman Old Style" panose="02050604050505020204" pitchFamily="18" charset="0"/>
              </a:rPr>
            </a:br>
            <a:r>
              <a:rPr lang="ru-RU" sz="2400" dirty="0" smtClean="0">
                <a:solidFill>
                  <a:schemeClr val="tx1"/>
                </a:solidFill>
              </a:rPr>
              <a:t>Еще </a:t>
            </a:r>
            <a:r>
              <a:rPr lang="ru-RU" sz="2400" dirty="0">
                <a:solidFill>
                  <a:schemeClr val="tx1"/>
                </a:solidFill>
              </a:rPr>
              <a:t>с древних времен глина была известна человеку. </a:t>
            </a:r>
            <a:r>
              <a:rPr lang="en-US" sz="2400" dirty="0" smtClean="0">
                <a:solidFill>
                  <a:schemeClr val="tx1"/>
                </a:solidFill>
              </a:rPr>
              <a:t/>
            </a:r>
            <a:br>
              <a:rPr lang="en-US" sz="2400" dirty="0" smtClean="0">
                <a:solidFill>
                  <a:schemeClr val="tx1"/>
                </a:solidFill>
              </a:rPr>
            </a:br>
            <a:r>
              <a:rPr lang="ru-RU" sz="2400" dirty="0" smtClean="0">
                <a:solidFill>
                  <a:schemeClr val="tx1"/>
                </a:solidFill>
              </a:rPr>
              <a:t>Древние </a:t>
            </a:r>
            <a:r>
              <a:rPr lang="ru-RU" sz="2400" dirty="0">
                <a:solidFill>
                  <a:schemeClr val="tx1"/>
                </a:solidFill>
              </a:rPr>
              <a:t>тексты дошли до нас из глубины веков благодаря глине. </a:t>
            </a:r>
            <a:r>
              <a:rPr lang="en-US" sz="2400" dirty="0" smtClean="0">
                <a:solidFill>
                  <a:schemeClr val="tx1"/>
                </a:solidFill>
              </a:rPr>
              <a:t/>
            </a:r>
            <a:br>
              <a:rPr lang="en-US" sz="2400" dirty="0" smtClean="0">
                <a:solidFill>
                  <a:schemeClr val="tx1"/>
                </a:solidFill>
              </a:rPr>
            </a:br>
            <a:r>
              <a:rPr lang="ru-RU" sz="2400" dirty="0" smtClean="0">
                <a:solidFill>
                  <a:schemeClr val="tx1"/>
                </a:solidFill>
              </a:rPr>
              <a:t>Египтяне </a:t>
            </a:r>
            <a:r>
              <a:rPr lang="ru-RU" sz="2400" dirty="0">
                <a:solidFill>
                  <a:schemeClr val="tx1"/>
                </a:solidFill>
              </a:rPr>
              <a:t>писали на увлажненных глиняных пластинах птичьими перьями или палочками от тростника</a:t>
            </a:r>
            <a:r>
              <a:rPr lang="ru-RU" sz="2400" dirty="0" smtClean="0">
                <a:solidFill>
                  <a:schemeClr val="tx1"/>
                </a:solidFill>
              </a:rPr>
              <a:t>.</a:t>
            </a:r>
            <a:r>
              <a:rPr lang="en-US" sz="2400" dirty="0" smtClean="0">
                <a:solidFill>
                  <a:schemeClr val="tx1"/>
                </a:solidFill>
              </a:rPr>
              <a:t/>
            </a:r>
            <a:br>
              <a:rPr lang="en-US" sz="2400" dirty="0" smtClean="0">
                <a:solidFill>
                  <a:schemeClr val="tx1"/>
                </a:solidFill>
              </a:rPr>
            </a:br>
            <a:r>
              <a:rPr lang="ru-RU" sz="2400" dirty="0" smtClean="0">
                <a:solidFill>
                  <a:schemeClr val="tx1"/>
                </a:solidFill>
              </a:rPr>
              <a:t>Человек </a:t>
            </a:r>
            <a:r>
              <a:rPr lang="ru-RU" sz="2400" dirty="0">
                <a:solidFill>
                  <a:schemeClr val="tx1"/>
                </a:solidFill>
              </a:rPr>
              <a:t>научился обрабатывать глину и стал изготавливать посуду</a:t>
            </a:r>
            <a:r>
              <a:rPr lang="ru-RU" sz="2400" dirty="0" smtClean="0">
                <a:solidFill>
                  <a:schemeClr val="tx1"/>
                </a:solidFill>
              </a:rPr>
              <a:t>.</a:t>
            </a:r>
            <a:endParaRPr lang="ru-RU" sz="2400" dirty="0">
              <a:solidFill>
                <a:schemeClr val="tx1"/>
              </a:solidFill>
            </a:endParaRPr>
          </a:p>
        </p:txBody>
      </p:sp>
      <p:sp>
        <p:nvSpPr>
          <p:cNvPr id="3" name="Текст 2"/>
          <p:cNvSpPr>
            <a:spLocks noGrp="1"/>
          </p:cNvSpPr>
          <p:nvPr>
            <p:ph type="body" idx="1"/>
          </p:nvPr>
        </p:nvSpPr>
        <p:spPr>
          <a:xfrm>
            <a:off x="4223865" y="3442278"/>
            <a:ext cx="2905616" cy="493204"/>
          </a:xfrm>
        </p:spPr>
        <p:txBody>
          <a:bodyPr>
            <a:noAutofit/>
          </a:bodyPr>
          <a:lstStyle/>
          <a:p>
            <a:pPr algn="ctr"/>
            <a:r>
              <a:rPr lang="ru-RU" sz="1600" spc="-60" dirty="0">
                <a:solidFill>
                  <a:schemeClr val="accent6">
                    <a:lumMod val="75000"/>
                  </a:schemeClr>
                </a:solidFill>
                <a:latin typeface="Bookman Old Style" panose="02050604050505020204" pitchFamily="18" charset="0"/>
                <a:ea typeface="+mj-ea"/>
                <a:cs typeface="+mj-cs"/>
              </a:rPr>
              <a:t>Письменность </a:t>
            </a:r>
            <a:endParaRPr lang="ru-RU" sz="1600" spc="-60" dirty="0" smtClean="0">
              <a:solidFill>
                <a:schemeClr val="accent6">
                  <a:lumMod val="75000"/>
                </a:schemeClr>
              </a:solidFill>
              <a:latin typeface="Bookman Old Style" panose="02050604050505020204" pitchFamily="18" charset="0"/>
              <a:ea typeface="+mj-ea"/>
              <a:cs typeface="+mj-cs"/>
            </a:endParaRPr>
          </a:p>
          <a:p>
            <a:pPr algn="ctr"/>
            <a:r>
              <a:rPr lang="ru-RU" sz="1600" spc="-60" dirty="0" smtClean="0">
                <a:solidFill>
                  <a:schemeClr val="accent6">
                    <a:lumMod val="75000"/>
                  </a:schemeClr>
                </a:solidFill>
                <a:latin typeface="Bookman Old Style" panose="02050604050505020204" pitchFamily="18" charset="0"/>
                <a:ea typeface="+mj-ea"/>
                <a:cs typeface="+mj-cs"/>
              </a:rPr>
              <a:t>Древнего </a:t>
            </a:r>
            <a:r>
              <a:rPr lang="ru-RU" sz="1600" spc="-60" dirty="0">
                <a:solidFill>
                  <a:schemeClr val="accent6">
                    <a:lumMod val="75000"/>
                  </a:schemeClr>
                </a:solidFill>
                <a:latin typeface="Bookman Old Style" panose="02050604050505020204" pitchFamily="18" charset="0"/>
                <a:ea typeface="+mj-ea"/>
                <a:cs typeface="+mj-cs"/>
              </a:rPr>
              <a:t>Египта</a:t>
            </a:r>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4056619" y="1232618"/>
            <a:ext cx="3241962" cy="2071111"/>
          </a:xfrm>
        </p:spPr>
      </p:pic>
      <p:sp>
        <p:nvSpPr>
          <p:cNvPr id="5" name="Текст 4"/>
          <p:cNvSpPr>
            <a:spLocks noGrp="1"/>
          </p:cNvSpPr>
          <p:nvPr>
            <p:ph type="body" sz="quarter" idx="3"/>
          </p:nvPr>
        </p:nvSpPr>
        <p:spPr>
          <a:xfrm>
            <a:off x="7997477" y="696840"/>
            <a:ext cx="3251199" cy="376154"/>
          </a:xfrm>
        </p:spPr>
        <p:txBody>
          <a:bodyPr>
            <a:noAutofit/>
          </a:bodyPr>
          <a:lstStyle/>
          <a:p>
            <a:pPr algn="ctr"/>
            <a:r>
              <a:rPr lang="ru-RU" sz="1600" spc="-60" dirty="0">
                <a:solidFill>
                  <a:schemeClr val="accent6">
                    <a:lumMod val="75000"/>
                  </a:schemeClr>
                </a:solidFill>
                <a:latin typeface="Bookman Old Style" panose="02050604050505020204" pitchFamily="18" charset="0"/>
                <a:ea typeface="+mj-ea"/>
                <a:cs typeface="+mj-cs"/>
              </a:rPr>
              <a:t>Керамика Древнего Египта</a:t>
            </a:r>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xmlns="" val="0"/>
              </a:ext>
            </a:extLst>
          </a:blip>
          <a:stretch>
            <a:fillRect/>
          </a:stretch>
        </p:blipFill>
        <p:spPr>
          <a:xfrm>
            <a:off x="8063471" y="1216610"/>
            <a:ext cx="3233018" cy="2103126"/>
          </a:xfrm>
        </p:spPr>
      </p:pic>
      <p:sp>
        <p:nvSpPr>
          <p:cNvPr id="9" name="Текст 2"/>
          <p:cNvSpPr txBox="1">
            <a:spLocks/>
          </p:cNvSpPr>
          <p:nvPr/>
        </p:nvSpPr>
        <p:spPr>
          <a:xfrm>
            <a:off x="4054765" y="700953"/>
            <a:ext cx="3243816" cy="5750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algn="ctr"/>
            <a:r>
              <a:rPr lang="ru-RU" sz="1600" spc="-60" dirty="0" smtClean="0">
                <a:solidFill>
                  <a:schemeClr val="accent6">
                    <a:lumMod val="75000"/>
                  </a:schemeClr>
                </a:solidFill>
                <a:latin typeface="Bookman Old Style" panose="02050604050505020204" pitchFamily="18" charset="0"/>
                <a:ea typeface="+mj-ea"/>
                <a:cs typeface="+mj-cs"/>
              </a:rPr>
              <a:t>Наскальные рисунки </a:t>
            </a:r>
          </a:p>
          <a:p>
            <a:pPr algn="ctr"/>
            <a:r>
              <a:rPr lang="ru-RU" sz="1600" spc="-60" dirty="0" smtClean="0">
                <a:solidFill>
                  <a:schemeClr val="accent6">
                    <a:lumMod val="75000"/>
                  </a:schemeClr>
                </a:solidFill>
                <a:latin typeface="Bookman Old Style" panose="02050604050505020204" pitchFamily="18" charset="0"/>
                <a:ea typeface="+mj-ea"/>
                <a:cs typeface="+mj-cs"/>
              </a:rPr>
              <a:t>Каповой пещеры</a:t>
            </a:r>
            <a:endParaRPr lang="ru-RU" sz="1600" spc="-60" dirty="0">
              <a:solidFill>
                <a:schemeClr val="accent6">
                  <a:lumMod val="75000"/>
                </a:schemeClr>
              </a:solidFill>
              <a:latin typeface="Bookman Old Style" panose="02050604050505020204" pitchFamily="18" charset="0"/>
              <a:ea typeface="+mj-ea"/>
              <a:cs typeface="+mj-cs"/>
            </a:endParaRPr>
          </a:p>
        </p:txBody>
      </p:sp>
      <p:pic>
        <p:nvPicPr>
          <p:cNvPr id="1027" name="Picture 3" descr="ori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054765" y="3953956"/>
            <a:ext cx="3243816" cy="21031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sp>
        <p:nvSpPr>
          <p:cNvPr id="13" name="Текст 4"/>
          <p:cNvSpPr txBox="1">
            <a:spLocks/>
          </p:cNvSpPr>
          <p:nvPr/>
        </p:nvSpPr>
        <p:spPr>
          <a:xfrm>
            <a:off x="7997477" y="3426691"/>
            <a:ext cx="3233017" cy="382434"/>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algn="ctr"/>
            <a:r>
              <a:rPr lang="ru-RU" sz="1600" spc="-60" dirty="0" smtClean="0">
                <a:solidFill>
                  <a:schemeClr val="accent6">
                    <a:lumMod val="75000"/>
                  </a:schemeClr>
                </a:solidFill>
                <a:latin typeface="Bookman Old Style" panose="02050604050505020204" pitchFamily="18" charset="0"/>
                <a:ea typeface="+mj-ea"/>
                <a:cs typeface="+mj-cs"/>
              </a:rPr>
              <a:t>Глиняная посуда</a:t>
            </a:r>
            <a:endParaRPr lang="ru-RU" sz="1600" spc="-60" dirty="0">
              <a:solidFill>
                <a:schemeClr val="accent6">
                  <a:lumMod val="75000"/>
                </a:schemeClr>
              </a:solidFill>
              <a:latin typeface="Bookman Old Style" panose="02050604050505020204" pitchFamily="18" charset="0"/>
              <a:ea typeface="+mj-ea"/>
              <a:cs typeface="+mj-cs"/>
            </a:endParaRPr>
          </a:p>
        </p:txBody>
      </p:sp>
      <p:pic>
        <p:nvPicPr>
          <p:cNvPr id="1028" name="Picture 4" descr="посуда из глины"/>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8063471" y="3916080"/>
            <a:ext cx="3251199" cy="2103126"/>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spTree>
    <p:extLst>
      <p:ext uri="{BB962C8B-B14F-4D97-AF65-F5344CB8AC3E}">
        <p14:creationId xmlns:p14="http://schemas.microsoft.com/office/powerpoint/2010/main" xmlns="" val="2961031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0" y="119525"/>
            <a:ext cx="12192000" cy="608821"/>
          </a:xfrm>
        </p:spPr>
        <p:txBody>
          <a:bodyPr>
            <a:noAutofit/>
          </a:bodyPr>
          <a:lstStyle/>
          <a:p>
            <a:pPr algn="ctr"/>
            <a:r>
              <a:rPr lang="ru-RU" sz="2900" b="1" dirty="0" smtClean="0">
                <a:solidFill>
                  <a:schemeClr val="accent6">
                    <a:lumMod val="75000"/>
                  </a:schemeClr>
                </a:solidFill>
                <a:latin typeface="Bookman Old Style" panose="02050604050505020204" pitchFamily="18" charset="0"/>
              </a:rPr>
              <a:t>ИССЛЕДОВАНИЕ  СОСТАВА  ПРИРОДНЫХ  МАТЕРИАЛОВ</a:t>
            </a:r>
            <a:endParaRPr lang="ru-RU" sz="2900" b="1" dirty="0">
              <a:solidFill>
                <a:schemeClr val="accent6">
                  <a:lumMod val="75000"/>
                </a:schemeClr>
              </a:solidFill>
              <a:latin typeface="Bookman Old Style" panose="02050604050505020204" pitchFamily="18" charset="0"/>
            </a:endParaRPr>
          </a:p>
        </p:txBody>
      </p:sp>
      <p:sp>
        <p:nvSpPr>
          <p:cNvPr id="3" name="Текст 2"/>
          <p:cNvSpPr>
            <a:spLocks noGrp="1"/>
          </p:cNvSpPr>
          <p:nvPr>
            <p:ph type="body" idx="4294967295"/>
          </p:nvPr>
        </p:nvSpPr>
        <p:spPr>
          <a:xfrm>
            <a:off x="3615003" y="3946525"/>
            <a:ext cx="2635135" cy="2244437"/>
          </a:xfrm>
        </p:spPr>
        <p:txBody>
          <a:bodyPr>
            <a:noAutofit/>
          </a:bodyPr>
          <a:lstStyle/>
          <a:p>
            <a:pPr marL="0" indent="0">
              <a:buNone/>
            </a:pPr>
            <a:r>
              <a:rPr lang="ru-RU" sz="1900" b="1" spc="-60" dirty="0">
                <a:solidFill>
                  <a:srgbClr val="FFC000"/>
                </a:solidFill>
                <a:latin typeface="Bookman Old Style" panose="02050604050505020204" pitchFamily="18" charset="0"/>
                <a:ea typeface="+mj-ea"/>
                <a:cs typeface="+mj-cs"/>
              </a:rPr>
              <a:t>Вывод</a:t>
            </a:r>
            <a:r>
              <a:rPr lang="ru-RU" sz="1900" b="1" spc="-60" dirty="0" smtClean="0">
                <a:solidFill>
                  <a:srgbClr val="FFC000"/>
                </a:solidFill>
                <a:latin typeface="Bookman Old Style" panose="02050604050505020204" pitchFamily="18" charset="0"/>
                <a:ea typeface="+mj-ea"/>
                <a:cs typeface="+mj-cs"/>
              </a:rPr>
              <a:t>: песок </a:t>
            </a:r>
            <a:r>
              <a:rPr lang="ru-RU" sz="1900" b="1" spc="-60" dirty="0">
                <a:solidFill>
                  <a:srgbClr val="FFC000"/>
                </a:solidFill>
                <a:latin typeface="Bookman Old Style" panose="02050604050505020204" pitchFamily="18" charset="0"/>
                <a:ea typeface="+mj-ea"/>
                <a:cs typeface="+mj-cs"/>
              </a:rPr>
              <a:t>состоит из зернышек – песчинок; </a:t>
            </a:r>
            <a:r>
              <a:rPr lang="ru-RU" sz="1900" b="1" spc="-60" dirty="0" smtClean="0">
                <a:solidFill>
                  <a:srgbClr val="FFC000"/>
                </a:solidFill>
                <a:latin typeface="Bookman Old Style" panose="02050604050505020204" pitchFamily="18" charset="0"/>
                <a:ea typeface="+mj-ea"/>
                <a:cs typeface="+mj-cs"/>
              </a:rPr>
              <a:t>они </a:t>
            </a:r>
            <a:r>
              <a:rPr lang="ru-RU" sz="1900" b="1" spc="-60" dirty="0">
                <a:solidFill>
                  <a:srgbClr val="FFC000"/>
                </a:solidFill>
                <a:latin typeface="Bookman Old Style" panose="02050604050505020204" pitchFamily="18" charset="0"/>
                <a:ea typeface="+mj-ea"/>
                <a:cs typeface="+mj-cs"/>
              </a:rPr>
              <a:t>маленькие, круглые, полупрозрачные, </a:t>
            </a:r>
            <a:r>
              <a:rPr lang="ru-RU" sz="1900" b="1" spc="-60" dirty="0" smtClean="0">
                <a:solidFill>
                  <a:srgbClr val="FFC000"/>
                </a:solidFill>
                <a:latin typeface="Bookman Old Style" panose="02050604050505020204" pitchFamily="18" charset="0"/>
                <a:ea typeface="+mj-ea"/>
                <a:cs typeface="+mj-cs"/>
              </a:rPr>
              <a:t>белые </a:t>
            </a:r>
            <a:r>
              <a:rPr lang="ru-RU" sz="1900" b="1" spc="-60" dirty="0">
                <a:solidFill>
                  <a:srgbClr val="FFC000"/>
                </a:solidFill>
                <a:latin typeface="Bookman Old Style" panose="02050604050505020204" pitchFamily="18" charset="0"/>
                <a:ea typeface="+mj-ea"/>
                <a:cs typeface="+mj-cs"/>
              </a:rPr>
              <a:t>или </a:t>
            </a:r>
            <a:r>
              <a:rPr lang="ru-RU" sz="1900" b="1" spc="-60" dirty="0" smtClean="0">
                <a:solidFill>
                  <a:srgbClr val="FFC000"/>
                </a:solidFill>
                <a:latin typeface="Bookman Old Style" panose="02050604050505020204" pitchFamily="18" charset="0"/>
                <a:ea typeface="+mj-ea"/>
                <a:cs typeface="+mj-cs"/>
              </a:rPr>
              <a:t>желтые</a:t>
            </a:r>
            <a:r>
              <a:rPr lang="ru-RU" sz="1900" b="1" spc="-60" dirty="0">
                <a:solidFill>
                  <a:srgbClr val="FFC000"/>
                </a:solidFill>
                <a:latin typeface="Bookman Old Style" panose="02050604050505020204" pitchFamily="18" charset="0"/>
                <a:ea typeface="+mj-ea"/>
                <a:cs typeface="+mj-cs"/>
              </a:rPr>
              <a:t> </a:t>
            </a:r>
            <a:endParaRPr lang="ru-RU" sz="1900" dirty="0">
              <a:solidFill>
                <a:srgbClr val="FFC000"/>
              </a:solidFill>
            </a:endParaRPr>
          </a:p>
        </p:txBody>
      </p:sp>
      <p:pic>
        <p:nvPicPr>
          <p:cNvPr id="9" name="Объект 8"/>
          <p:cNvPicPr>
            <a:picLocks noGrp="1" noChangeAspect="1"/>
          </p:cNvPicPr>
          <p:nvPr>
            <p:ph sz="half" idx="4294967295"/>
          </p:nvPr>
        </p:nvPicPr>
        <p:blipFill>
          <a:blip r:embed="rId2" cstate="screen">
            <a:extLst>
              <a:ext uri="{28A0092B-C50C-407E-A947-70E740481C1C}">
                <a14:useLocalDpi xmlns:a14="http://schemas.microsoft.com/office/drawing/2010/main" xmlns="" val="0"/>
              </a:ext>
            </a:extLst>
          </a:blip>
          <a:stretch>
            <a:fillRect/>
          </a:stretch>
        </p:blipFill>
        <p:spPr>
          <a:xfrm>
            <a:off x="3706443" y="766763"/>
            <a:ext cx="2543695" cy="3179762"/>
          </a:xfrm>
        </p:spPr>
      </p:pic>
      <p:sp>
        <p:nvSpPr>
          <p:cNvPr id="12" name="Текст 11"/>
          <p:cNvSpPr>
            <a:spLocks noGrp="1"/>
          </p:cNvSpPr>
          <p:nvPr>
            <p:ph type="body" sz="half" idx="4294967295"/>
          </p:nvPr>
        </p:nvSpPr>
        <p:spPr>
          <a:xfrm>
            <a:off x="-64655" y="766763"/>
            <a:ext cx="3066473" cy="3541208"/>
          </a:xfrm>
        </p:spPr>
        <p:txBody>
          <a:bodyPr>
            <a:noAutofit/>
          </a:bodyPr>
          <a:lstStyle/>
          <a:p>
            <a:r>
              <a:rPr lang="ru-RU" sz="2800" b="1" spc="-60" dirty="0">
                <a:solidFill>
                  <a:schemeClr val="accent6">
                    <a:lumMod val="75000"/>
                  </a:schemeClr>
                </a:solidFill>
                <a:latin typeface="Bookman Old Style" panose="02050604050505020204" pitchFamily="18" charset="0"/>
                <a:ea typeface="+mj-ea"/>
                <a:cs typeface="+mj-cs"/>
              </a:rPr>
              <a:t>«СОСТАВ»</a:t>
            </a:r>
          </a:p>
          <a:p>
            <a:endParaRPr lang="ru-RU" sz="2500" spc="-60" dirty="0">
              <a:solidFill>
                <a:schemeClr val="tx1"/>
              </a:solidFill>
              <a:latin typeface="Bookman Old Style" panose="02050604050505020204" pitchFamily="18" charset="0"/>
              <a:ea typeface="+mj-ea"/>
              <a:cs typeface="+mj-cs"/>
            </a:endParaRPr>
          </a:p>
          <a:p>
            <a:r>
              <a:rPr lang="ru-RU" sz="2500" spc="-60" dirty="0">
                <a:solidFill>
                  <a:schemeClr val="tx1"/>
                </a:solidFill>
                <a:latin typeface="Bookman Old Style" panose="02050604050505020204" pitchFamily="18" charset="0"/>
                <a:ea typeface="+mj-ea"/>
                <a:cs typeface="+mj-cs"/>
              </a:rPr>
              <a:t>С помощью микроскопа посмотрим, </a:t>
            </a:r>
          </a:p>
          <a:p>
            <a:r>
              <a:rPr lang="ru-RU" sz="2500" spc="-60" dirty="0">
                <a:solidFill>
                  <a:schemeClr val="tx1"/>
                </a:solidFill>
                <a:latin typeface="Bookman Old Style" panose="02050604050505020204" pitchFamily="18" charset="0"/>
                <a:ea typeface="+mj-ea"/>
                <a:cs typeface="+mj-cs"/>
              </a:rPr>
              <a:t>из чего состоит вещество</a:t>
            </a:r>
          </a:p>
        </p:txBody>
      </p:sp>
      <p:pic>
        <p:nvPicPr>
          <p:cNvPr id="16" name="Объект 6"/>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377952" y="766763"/>
            <a:ext cx="2545759" cy="2693351"/>
          </a:xfrm>
          <a:prstGeom prst="rect">
            <a:avLst/>
          </a:prstGeom>
        </p:spPr>
      </p:pic>
      <p:sp>
        <p:nvSpPr>
          <p:cNvPr id="17" name="Текст 2"/>
          <p:cNvSpPr txBox="1">
            <a:spLocks/>
          </p:cNvSpPr>
          <p:nvPr/>
        </p:nvSpPr>
        <p:spPr>
          <a:xfrm>
            <a:off x="6250138" y="3524596"/>
            <a:ext cx="2627854" cy="2601884"/>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ru-RU" sz="1900" b="1" spc="-60" dirty="0" smtClean="0">
                <a:solidFill>
                  <a:schemeClr val="accent1">
                    <a:lumMod val="50000"/>
                  </a:schemeClr>
                </a:solidFill>
                <a:latin typeface="Bookman Old Style" panose="02050604050505020204" pitchFamily="18" charset="0"/>
                <a:ea typeface="+mj-ea"/>
                <a:cs typeface="+mj-cs"/>
              </a:rPr>
              <a:t>Вывод: земля </a:t>
            </a:r>
            <a:r>
              <a:rPr lang="ru-RU" sz="1900" b="1" spc="-60" dirty="0">
                <a:solidFill>
                  <a:schemeClr val="accent1">
                    <a:lumMod val="50000"/>
                  </a:schemeClr>
                </a:solidFill>
                <a:latin typeface="Bookman Old Style" panose="02050604050505020204" pitchFamily="18" charset="0"/>
                <a:ea typeface="+mj-ea"/>
                <a:cs typeface="+mj-cs"/>
              </a:rPr>
              <a:t>состоит из </a:t>
            </a:r>
            <a:r>
              <a:rPr lang="ru-RU" sz="1900" b="1" spc="-60" dirty="0" smtClean="0">
                <a:solidFill>
                  <a:schemeClr val="accent1">
                    <a:lumMod val="50000"/>
                  </a:schemeClr>
                </a:solidFill>
                <a:latin typeface="Bookman Old Style" panose="02050604050505020204" pitchFamily="18" charset="0"/>
                <a:ea typeface="+mj-ea"/>
                <a:cs typeface="+mj-cs"/>
              </a:rPr>
              <a:t>песчинок</a:t>
            </a:r>
            <a:r>
              <a:rPr lang="ru-RU" sz="1900" b="1" spc="-60" dirty="0">
                <a:solidFill>
                  <a:schemeClr val="accent1">
                    <a:lumMod val="50000"/>
                  </a:schemeClr>
                </a:solidFill>
                <a:latin typeface="Bookman Old Style" panose="02050604050505020204" pitchFamily="18" charset="0"/>
                <a:ea typeface="+mj-ea"/>
                <a:cs typeface="+mj-cs"/>
              </a:rPr>
              <a:t>, листвы, камушков, корней;  песчинки </a:t>
            </a:r>
            <a:r>
              <a:rPr lang="ru-RU" sz="1900" b="1" spc="-60" dirty="0" smtClean="0">
                <a:solidFill>
                  <a:schemeClr val="accent1">
                    <a:lumMod val="50000"/>
                  </a:schemeClr>
                </a:solidFill>
                <a:latin typeface="Bookman Old Style" panose="02050604050505020204" pitchFamily="18" charset="0"/>
                <a:ea typeface="+mj-ea"/>
                <a:cs typeface="+mj-cs"/>
              </a:rPr>
              <a:t>отличаются </a:t>
            </a:r>
            <a:r>
              <a:rPr lang="ru-RU" sz="1900" b="1" spc="-60" dirty="0">
                <a:solidFill>
                  <a:schemeClr val="accent1">
                    <a:lumMod val="50000"/>
                  </a:schemeClr>
                </a:solidFill>
                <a:latin typeface="Bookman Old Style" panose="02050604050505020204" pitchFamily="18" charset="0"/>
                <a:ea typeface="+mj-ea"/>
                <a:cs typeface="+mj-cs"/>
              </a:rPr>
              <a:t>друг от друга размером, </a:t>
            </a:r>
            <a:r>
              <a:rPr lang="ru-RU" sz="1900" b="1" spc="-60" dirty="0" smtClean="0">
                <a:solidFill>
                  <a:schemeClr val="accent1">
                    <a:lumMod val="50000"/>
                  </a:schemeClr>
                </a:solidFill>
                <a:latin typeface="Bookman Old Style" panose="02050604050505020204" pitchFamily="18" charset="0"/>
                <a:ea typeface="+mj-ea"/>
                <a:cs typeface="+mj-cs"/>
              </a:rPr>
              <a:t>формой</a:t>
            </a:r>
            <a:r>
              <a:rPr lang="ru-RU" sz="1900" b="1" spc="-60" dirty="0">
                <a:solidFill>
                  <a:schemeClr val="accent1">
                    <a:lumMod val="50000"/>
                  </a:schemeClr>
                </a:solidFill>
                <a:latin typeface="Bookman Old Style" panose="02050604050505020204" pitchFamily="18" charset="0"/>
                <a:ea typeface="+mj-ea"/>
                <a:cs typeface="+mj-cs"/>
              </a:rPr>
              <a:t>, коричневатого </a:t>
            </a:r>
            <a:r>
              <a:rPr lang="ru-RU" sz="1900" b="1" spc="-60" dirty="0" smtClean="0">
                <a:solidFill>
                  <a:schemeClr val="accent1">
                    <a:lumMod val="50000"/>
                  </a:schemeClr>
                </a:solidFill>
                <a:latin typeface="Bookman Old Style" panose="02050604050505020204" pitchFamily="18" charset="0"/>
                <a:ea typeface="+mj-ea"/>
                <a:cs typeface="+mj-cs"/>
              </a:rPr>
              <a:t>цвета</a:t>
            </a:r>
            <a:endParaRPr lang="ru-RU" sz="1900" dirty="0"/>
          </a:p>
        </p:txBody>
      </p:sp>
      <p:pic>
        <p:nvPicPr>
          <p:cNvPr id="18" name="Объект 8"/>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044246" y="766763"/>
            <a:ext cx="2543695" cy="3179762"/>
          </a:xfrm>
          <a:prstGeom prst="rect">
            <a:avLst/>
          </a:prstGeom>
        </p:spPr>
      </p:pic>
      <p:sp>
        <p:nvSpPr>
          <p:cNvPr id="19" name="Текст 2"/>
          <p:cNvSpPr txBox="1">
            <a:spLocks/>
          </p:cNvSpPr>
          <p:nvPr/>
        </p:nvSpPr>
        <p:spPr>
          <a:xfrm>
            <a:off x="9044246" y="3946525"/>
            <a:ext cx="2452255" cy="16116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ru-RU" sz="1900" b="1" spc="-60" dirty="0" smtClean="0">
                <a:solidFill>
                  <a:schemeClr val="accent6">
                    <a:lumMod val="75000"/>
                  </a:schemeClr>
                </a:solidFill>
                <a:latin typeface="Bookman Old Style" panose="02050604050505020204" pitchFamily="18" charset="0"/>
                <a:ea typeface="+mj-ea"/>
                <a:cs typeface="+mj-cs"/>
              </a:rPr>
              <a:t>Вывод: глина </a:t>
            </a:r>
            <a:r>
              <a:rPr lang="ru-RU" sz="1900" b="1" spc="-60" dirty="0">
                <a:solidFill>
                  <a:schemeClr val="accent6">
                    <a:lumMod val="75000"/>
                  </a:schemeClr>
                </a:solidFill>
                <a:latin typeface="Bookman Old Style" panose="02050604050505020204" pitchFamily="18" charset="0"/>
                <a:ea typeface="+mj-ea"/>
                <a:cs typeface="+mj-cs"/>
              </a:rPr>
              <a:t>состоит из очень мелких слипшихся друг с другом частиц </a:t>
            </a:r>
          </a:p>
        </p:txBody>
      </p:sp>
    </p:spTree>
    <p:extLst>
      <p:ext uri="{BB962C8B-B14F-4D97-AF65-F5344CB8AC3E}">
        <p14:creationId xmlns:p14="http://schemas.microsoft.com/office/powerpoint/2010/main" xmlns="" val="24999541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5" y="920981"/>
            <a:ext cx="3204134" cy="3090603"/>
          </a:xfrm>
        </p:spPr>
        <p:txBody>
          <a:bodyPr>
            <a:normAutofit fontScale="90000"/>
          </a:bodyPr>
          <a:lstStyle/>
          <a:p>
            <a:r>
              <a:rPr lang="ru-RU" sz="3000" b="1" dirty="0" smtClean="0">
                <a:solidFill>
                  <a:schemeClr val="accent6">
                    <a:lumMod val="75000"/>
                  </a:schemeClr>
                </a:solidFill>
                <a:latin typeface="Bookman Old Style" panose="02050604050505020204" pitchFamily="18" charset="0"/>
              </a:rPr>
              <a:t>1. «СЫПУЧЕСТЬ»</a:t>
            </a:r>
            <a:r>
              <a:rPr lang="ru-RU" sz="2800" b="1" dirty="0" smtClean="0">
                <a:solidFill>
                  <a:schemeClr val="accent6">
                    <a:lumMod val="50000"/>
                  </a:schemeClr>
                </a:solidFill>
                <a:latin typeface="Bookman Old Style" panose="02050604050505020204" pitchFamily="18" charset="0"/>
              </a:rPr>
              <a:t/>
            </a:r>
            <a:br>
              <a:rPr lang="ru-RU" sz="2800" b="1" dirty="0" smtClean="0">
                <a:solidFill>
                  <a:schemeClr val="accent6">
                    <a:lumMod val="50000"/>
                  </a:schemeClr>
                </a:solidFill>
                <a:latin typeface="Bookman Old Style" panose="02050604050505020204" pitchFamily="18" charset="0"/>
              </a:rPr>
            </a:br>
            <a:r>
              <a:rPr lang="ru-RU" dirty="0">
                <a:solidFill>
                  <a:schemeClr val="tx1"/>
                </a:solidFill>
              </a:rPr>
              <a:t/>
            </a:r>
            <a:br>
              <a:rPr lang="ru-RU" dirty="0">
                <a:solidFill>
                  <a:schemeClr val="tx1"/>
                </a:solidFill>
              </a:rPr>
            </a:br>
            <a:r>
              <a:rPr lang="ru-RU" sz="2800" dirty="0">
                <a:solidFill>
                  <a:schemeClr val="tx1"/>
                </a:solidFill>
                <a:latin typeface="Bookman Old Style" panose="02050604050505020204" pitchFamily="18" charset="0"/>
              </a:rPr>
              <a:t>Пересыпаем ложкой немного вещества в </a:t>
            </a:r>
            <a:r>
              <a:rPr lang="ru-RU" sz="2800" dirty="0" smtClean="0">
                <a:solidFill>
                  <a:schemeClr val="tx1"/>
                </a:solidFill>
                <a:latin typeface="Bookman Old Style" panose="02050604050505020204" pitchFamily="18" charset="0"/>
              </a:rPr>
              <a:t>стакан</a:t>
            </a:r>
            <a:r>
              <a:rPr lang="ru-RU" dirty="0">
                <a:solidFill>
                  <a:schemeClr val="tx1"/>
                </a:solidFill>
              </a:rPr>
              <a:t/>
            </a:r>
            <a:br>
              <a:rPr lang="ru-RU" dirty="0">
                <a:solidFill>
                  <a:schemeClr val="tx1"/>
                </a:solidFill>
              </a:rPr>
            </a:br>
            <a:endParaRPr lang="ru-RU" dirty="0">
              <a:solidFill>
                <a:schemeClr val="tx1"/>
              </a:solidFill>
            </a:endParaRPr>
          </a:p>
        </p:txBody>
      </p:sp>
      <p:sp>
        <p:nvSpPr>
          <p:cNvPr id="3" name="Текст 2"/>
          <p:cNvSpPr>
            <a:spLocks noGrp="1"/>
          </p:cNvSpPr>
          <p:nvPr>
            <p:ph type="body" idx="1"/>
          </p:nvPr>
        </p:nvSpPr>
        <p:spPr>
          <a:xfrm>
            <a:off x="3693887" y="4513810"/>
            <a:ext cx="2484705" cy="764772"/>
          </a:xfrm>
        </p:spPr>
        <p:txBody>
          <a:bodyPr>
            <a:normAutofit/>
          </a:bodyPr>
          <a:lstStyle/>
          <a:p>
            <a:r>
              <a:rPr lang="ru-RU" spc="-60" dirty="0" smtClean="0">
                <a:solidFill>
                  <a:srgbClr val="FFC000"/>
                </a:solidFill>
                <a:latin typeface="Bookman Old Style" panose="02050604050505020204" pitchFamily="18" charset="0"/>
                <a:ea typeface="+mj-ea"/>
                <a:cs typeface="+mj-cs"/>
              </a:rPr>
              <a:t>Вывод: песок </a:t>
            </a:r>
            <a:r>
              <a:rPr lang="ru-RU" spc="-60" dirty="0">
                <a:solidFill>
                  <a:srgbClr val="FFC000"/>
                </a:solidFill>
                <a:latin typeface="Bookman Old Style" panose="02050604050505020204" pitchFamily="18" charset="0"/>
                <a:ea typeface="+mj-ea"/>
                <a:cs typeface="+mj-cs"/>
              </a:rPr>
              <a:t>сыпучий </a:t>
            </a:r>
          </a:p>
        </p:txBody>
      </p:sp>
      <p:sp>
        <p:nvSpPr>
          <p:cNvPr id="5" name="Текст 4"/>
          <p:cNvSpPr>
            <a:spLocks noGrp="1"/>
          </p:cNvSpPr>
          <p:nvPr>
            <p:ph type="body" sz="quarter" idx="3"/>
          </p:nvPr>
        </p:nvSpPr>
        <p:spPr>
          <a:xfrm>
            <a:off x="6413388" y="4634904"/>
            <a:ext cx="2508056" cy="1425070"/>
          </a:xfrm>
        </p:spPr>
        <p:txBody>
          <a:bodyPr>
            <a:noAutofit/>
          </a:bodyPr>
          <a:lstStyle/>
          <a:p>
            <a:r>
              <a:rPr lang="ru-RU" spc="-60" dirty="0" smtClean="0">
                <a:solidFill>
                  <a:schemeClr val="accent1">
                    <a:lumMod val="50000"/>
                  </a:schemeClr>
                </a:solidFill>
                <a:latin typeface="Bookman Old Style" panose="02050604050505020204" pitchFamily="18" charset="0"/>
                <a:ea typeface="+mj-ea"/>
                <a:cs typeface="+mj-cs"/>
              </a:rPr>
              <a:t>Вывод: земля </a:t>
            </a:r>
            <a:r>
              <a:rPr lang="ru-RU" spc="-60" dirty="0">
                <a:solidFill>
                  <a:schemeClr val="accent1">
                    <a:lumMod val="50000"/>
                  </a:schemeClr>
                </a:solidFill>
                <a:latin typeface="Bookman Old Style" panose="02050604050505020204" pitchFamily="18" charset="0"/>
                <a:ea typeface="+mj-ea"/>
                <a:cs typeface="+mj-cs"/>
              </a:rPr>
              <a:t>высыпается кусочками, она менее сыпучая, чем песок </a:t>
            </a:r>
          </a:p>
        </p:txBody>
      </p:sp>
      <p:pic>
        <p:nvPicPr>
          <p:cNvPr id="12" name="Объект 11"/>
          <p:cNvPicPr>
            <a:picLocks noGrp="1" noChangeAspect="1"/>
          </p:cNvPicPr>
          <p:nvPr>
            <p:ph sz="quarter" idx="4"/>
          </p:nvPr>
        </p:nvPicPr>
        <p:blipFill>
          <a:blip r:embed="rId2" cstate="screen">
            <a:extLst>
              <a:ext uri="{28A0092B-C50C-407E-A947-70E740481C1C}">
                <a14:useLocalDpi xmlns:a14="http://schemas.microsoft.com/office/drawing/2010/main" xmlns="" val="0"/>
              </a:ext>
            </a:extLst>
          </a:blip>
          <a:stretch>
            <a:fillRect/>
          </a:stretch>
        </p:blipFill>
        <p:spPr>
          <a:xfrm>
            <a:off x="6413389" y="767309"/>
            <a:ext cx="2508055" cy="3658410"/>
          </a:xfrm>
        </p:spPr>
      </p:pic>
      <p:pic>
        <p:nvPicPr>
          <p:cNvPr id="11" name="Объект 10"/>
          <p:cNvPicPr>
            <a:picLocks noGrp="1" noChangeAspect="1"/>
          </p:cNvPicPr>
          <p:nvPr>
            <p:ph sz="half" idx="2"/>
          </p:nvPr>
        </p:nvPicPr>
        <p:blipFill>
          <a:blip r:embed="rId3" cstate="screen">
            <a:extLst>
              <a:ext uri="{28A0092B-C50C-407E-A947-70E740481C1C}">
                <a14:useLocalDpi xmlns:a14="http://schemas.microsoft.com/office/drawing/2010/main" xmlns="" val="0"/>
              </a:ext>
            </a:extLst>
          </a:blip>
          <a:stretch>
            <a:fillRect/>
          </a:stretch>
        </p:blipFill>
        <p:spPr>
          <a:xfrm>
            <a:off x="3693887" y="763039"/>
            <a:ext cx="2484706" cy="3662680"/>
          </a:xfrm>
        </p:spPr>
      </p:pic>
      <p:pic>
        <p:nvPicPr>
          <p:cNvPr id="18" name="Объект 6"/>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156242" y="767309"/>
            <a:ext cx="2427061" cy="3658411"/>
          </a:xfrm>
          <a:prstGeom prst="rect">
            <a:avLst/>
          </a:prstGeom>
        </p:spPr>
      </p:pic>
      <p:sp>
        <p:nvSpPr>
          <p:cNvPr id="19" name="Текст 4"/>
          <p:cNvSpPr txBox="1">
            <a:spLocks/>
          </p:cNvSpPr>
          <p:nvPr/>
        </p:nvSpPr>
        <p:spPr>
          <a:xfrm>
            <a:off x="9156240" y="4413808"/>
            <a:ext cx="2427061" cy="14130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r>
              <a:rPr lang="ru-RU" spc="-60" dirty="0" smtClean="0">
                <a:solidFill>
                  <a:schemeClr val="accent6">
                    <a:lumMod val="75000"/>
                  </a:schemeClr>
                </a:solidFill>
                <a:latin typeface="Bookman Old Style" panose="02050604050505020204" pitchFamily="18" charset="0"/>
                <a:ea typeface="+mj-ea"/>
                <a:cs typeface="+mj-cs"/>
              </a:rPr>
              <a:t>Вывод: глина </a:t>
            </a:r>
            <a:r>
              <a:rPr lang="ru-RU" spc="-60" dirty="0">
                <a:solidFill>
                  <a:schemeClr val="accent6">
                    <a:lumMod val="75000"/>
                  </a:schemeClr>
                </a:solidFill>
                <a:latin typeface="Bookman Old Style" panose="02050604050505020204" pitchFamily="18" charset="0"/>
                <a:ea typeface="+mj-ea"/>
                <a:cs typeface="+mj-cs"/>
              </a:rPr>
              <a:t>не высыпается, она плотная, липкая </a:t>
            </a:r>
          </a:p>
        </p:txBody>
      </p:sp>
      <p:sp>
        <p:nvSpPr>
          <p:cNvPr id="20" name="Заголовок 9"/>
          <p:cNvSpPr txBox="1">
            <a:spLocks/>
          </p:cNvSpPr>
          <p:nvPr/>
        </p:nvSpPr>
        <p:spPr>
          <a:xfrm>
            <a:off x="1" y="110172"/>
            <a:ext cx="12192000" cy="60882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b="1" dirty="0" smtClean="0">
                <a:solidFill>
                  <a:schemeClr val="accent6">
                    <a:lumMod val="75000"/>
                  </a:schemeClr>
                </a:solidFill>
                <a:latin typeface="Bookman Old Style" panose="02050604050505020204" pitchFamily="18" charset="0"/>
              </a:rPr>
              <a:t>ИССЛЕДОВАНИЕ  СВОЙСТВ  ПРИРОДНЫХ  МАТЕРИАЛОВ</a:t>
            </a:r>
            <a:endParaRPr lang="ru-RU" sz="2900" b="1" dirty="0">
              <a:solidFill>
                <a:schemeClr val="accent6">
                  <a:lumMod val="75000"/>
                </a:schemeClr>
              </a:solidFill>
              <a:latin typeface="Bookman Old Style" panose="02050604050505020204" pitchFamily="18" charset="0"/>
            </a:endParaRPr>
          </a:p>
        </p:txBody>
      </p:sp>
    </p:spTree>
    <p:extLst>
      <p:ext uri="{BB962C8B-B14F-4D97-AF65-F5344CB8AC3E}">
        <p14:creationId xmlns:p14="http://schemas.microsoft.com/office/powerpoint/2010/main" xmlns="" val="1247166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5" y="914400"/>
            <a:ext cx="3246740" cy="4971011"/>
          </a:xfrm>
        </p:spPr>
        <p:txBody>
          <a:bodyPr>
            <a:normAutofit fontScale="90000"/>
          </a:bodyPr>
          <a:lstStyle/>
          <a:p>
            <a:r>
              <a:rPr lang="ru-RU" sz="3000" b="1" dirty="0" smtClean="0">
                <a:solidFill>
                  <a:schemeClr val="accent6">
                    <a:lumMod val="75000"/>
                  </a:schemeClr>
                </a:solidFill>
                <a:latin typeface="Bookman Old Style" panose="02050604050505020204" pitchFamily="18" charset="0"/>
              </a:rPr>
              <a:t>2</a:t>
            </a:r>
            <a:r>
              <a:rPr lang="ru-RU" sz="3000" b="1" dirty="0">
                <a:solidFill>
                  <a:schemeClr val="accent6">
                    <a:lumMod val="75000"/>
                  </a:schemeClr>
                </a:solidFill>
                <a:latin typeface="Bookman Old Style" panose="02050604050505020204" pitchFamily="18" charset="0"/>
              </a:rPr>
              <a:t>. « ВЕТЕР  В</a:t>
            </a:r>
            <a:br>
              <a:rPr lang="ru-RU" sz="3000" b="1" dirty="0">
                <a:solidFill>
                  <a:schemeClr val="accent6">
                    <a:lumMod val="75000"/>
                  </a:schemeClr>
                </a:solidFill>
                <a:latin typeface="Bookman Old Style" panose="02050604050505020204" pitchFamily="18" charset="0"/>
              </a:rPr>
            </a:br>
            <a:r>
              <a:rPr lang="ru-RU" sz="3000" b="1" dirty="0">
                <a:solidFill>
                  <a:schemeClr val="accent6">
                    <a:lumMod val="75000"/>
                  </a:schemeClr>
                </a:solidFill>
                <a:latin typeface="Bookman Old Style" panose="02050604050505020204" pitchFamily="18" charset="0"/>
              </a:rPr>
              <a:t>     СТАКАНЕ»</a:t>
            </a:r>
            <a:r>
              <a:rPr lang="ru-RU" sz="2700" b="1" dirty="0" smtClean="0">
                <a:solidFill>
                  <a:schemeClr val="accent6">
                    <a:lumMod val="75000"/>
                  </a:schemeClr>
                </a:solidFill>
                <a:latin typeface="Bookman Old Style" panose="02050604050505020204" pitchFamily="18" charset="0"/>
              </a:rPr>
              <a:t/>
            </a:r>
            <a:br>
              <a:rPr lang="ru-RU" sz="2700" b="1" dirty="0" smtClean="0">
                <a:solidFill>
                  <a:schemeClr val="accent6">
                    <a:lumMod val="75000"/>
                  </a:schemeClr>
                </a:solidFill>
                <a:latin typeface="Bookman Old Style" panose="02050604050505020204" pitchFamily="18" charset="0"/>
              </a:rPr>
            </a:br>
            <a:r>
              <a:rPr lang="ru-RU" sz="2000" dirty="0"/>
              <a:t/>
            </a:r>
            <a:br>
              <a:rPr lang="ru-RU" sz="2000" dirty="0"/>
            </a:br>
            <a:r>
              <a:rPr lang="ru-RU" sz="2800" dirty="0">
                <a:solidFill>
                  <a:schemeClr val="tx1"/>
                </a:solidFill>
                <a:latin typeface="Bookman Old Style" panose="02050604050505020204" pitchFamily="18" charset="0"/>
              </a:rPr>
              <a:t>Проверим, как вещества реагируют на дуновение ветра. Для этого в стаканы с веществом подуем в трубочку для коктейля, создавая поток </a:t>
            </a:r>
            <a:r>
              <a:rPr lang="ru-RU" sz="2800" dirty="0" smtClean="0">
                <a:solidFill>
                  <a:schemeClr val="tx1"/>
                </a:solidFill>
                <a:latin typeface="Bookman Old Style" panose="02050604050505020204" pitchFamily="18" charset="0"/>
              </a:rPr>
              <a:t>воздуха</a:t>
            </a:r>
            <a:endParaRPr lang="ru-RU" dirty="0">
              <a:solidFill>
                <a:schemeClr val="tx1"/>
              </a:solidFill>
            </a:endParaRPr>
          </a:p>
        </p:txBody>
      </p:sp>
      <p:sp>
        <p:nvSpPr>
          <p:cNvPr id="3" name="Текст 2"/>
          <p:cNvSpPr>
            <a:spLocks noGrp="1"/>
          </p:cNvSpPr>
          <p:nvPr>
            <p:ph type="body" idx="1"/>
          </p:nvPr>
        </p:nvSpPr>
        <p:spPr>
          <a:xfrm>
            <a:off x="3693885" y="4311883"/>
            <a:ext cx="2484705" cy="1797937"/>
          </a:xfrm>
        </p:spPr>
        <p:txBody>
          <a:bodyPr>
            <a:noAutofit/>
          </a:bodyPr>
          <a:lstStyle/>
          <a:p>
            <a:r>
              <a:rPr lang="ru-RU" spc="-60" dirty="0" smtClean="0">
                <a:solidFill>
                  <a:srgbClr val="FFC000"/>
                </a:solidFill>
                <a:latin typeface="Bookman Old Style" panose="02050604050505020204" pitchFamily="18" charset="0"/>
                <a:ea typeface="+mj-ea"/>
                <a:cs typeface="+mj-cs"/>
              </a:rPr>
              <a:t>Вывод: песок </a:t>
            </a:r>
            <a:r>
              <a:rPr lang="ru-RU" spc="-60" dirty="0">
                <a:solidFill>
                  <a:srgbClr val="FFC000"/>
                </a:solidFill>
                <a:latin typeface="Bookman Old Style" panose="02050604050505020204" pitchFamily="18" charset="0"/>
                <a:ea typeface="+mj-ea"/>
                <a:cs typeface="+mj-cs"/>
              </a:rPr>
              <a:t>легкий, потому что частички песка легко двигаются, перемещаются </a:t>
            </a:r>
          </a:p>
        </p:txBody>
      </p:sp>
      <p:sp>
        <p:nvSpPr>
          <p:cNvPr id="5" name="Текст 4"/>
          <p:cNvSpPr>
            <a:spLocks noGrp="1"/>
          </p:cNvSpPr>
          <p:nvPr>
            <p:ph type="body" sz="quarter" idx="3"/>
          </p:nvPr>
        </p:nvSpPr>
        <p:spPr>
          <a:xfrm>
            <a:off x="6413388" y="4311883"/>
            <a:ext cx="2508056" cy="1748091"/>
          </a:xfrm>
        </p:spPr>
        <p:txBody>
          <a:bodyPr>
            <a:noAutofit/>
          </a:bodyPr>
          <a:lstStyle/>
          <a:p>
            <a:r>
              <a:rPr lang="ru-RU" spc="-60" dirty="0">
                <a:solidFill>
                  <a:schemeClr val="accent1">
                    <a:lumMod val="50000"/>
                  </a:schemeClr>
                </a:solidFill>
                <a:latin typeface="Bookman Old Style" panose="02050604050505020204" pitchFamily="18" charset="0"/>
                <a:ea typeface="+mj-ea"/>
                <a:cs typeface="+mj-cs"/>
              </a:rPr>
              <a:t>Вывод: земля тяжелее песка, частички земли сдуваются  медленнее </a:t>
            </a:r>
          </a:p>
          <a:p>
            <a:r>
              <a:rPr lang="ru-RU" spc="-60" dirty="0">
                <a:solidFill>
                  <a:schemeClr val="accent1">
                    <a:lumMod val="50000"/>
                  </a:schemeClr>
                </a:solidFill>
                <a:latin typeface="Bookman Old Style" panose="02050604050505020204" pitchFamily="18" charset="0"/>
                <a:ea typeface="+mj-ea"/>
                <a:cs typeface="+mj-cs"/>
              </a:rPr>
              <a:t>частичек песка  </a:t>
            </a:r>
          </a:p>
        </p:txBody>
      </p:sp>
      <p:sp>
        <p:nvSpPr>
          <p:cNvPr id="19" name="Текст 4"/>
          <p:cNvSpPr txBox="1">
            <a:spLocks/>
          </p:cNvSpPr>
          <p:nvPr/>
        </p:nvSpPr>
        <p:spPr>
          <a:xfrm>
            <a:off x="9156242" y="3844195"/>
            <a:ext cx="2427061" cy="226562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r>
              <a:rPr lang="ru-RU" spc="-60" dirty="0" smtClean="0">
                <a:solidFill>
                  <a:schemeClr val="accent6">
                    <a:lumMod val="75000"/>
                  </a:schemeClr>
                </a:solidFill>
                <a:latin typeface="Bookman Old Style" panose="02050604050505020204" pitchFamily="18" charset="0"/>
                <a:ea typeface="+mj-ea"/>
                <a:cs typeface="+mj-cs"/>
              </a:rPr>
              <a:t>Вывод: глина </a:t>
            </a:r>
            <a:r>
              <a:rPr lang="ru-RU" spc="-60" dirty="0">
                <a:solidFill>
                  <a:schemeClr val="accent6">
                    <a:lumMod val="75000"/>
                  </a:schemeClr>
                </a:solidFill>
                <a:latin typeface="Bookman Old Style" panose="02050604050505020204" pitchFamily="18" charset="0"/>
                <a:ea typeface="+mj-ea"/>
                <a:cs typeface="+mj-cs"/>
              </a:rPr>
              <a:t>тяжелее песка и земли, ее частички с</a:t>
            </a:r>
            <a:r>
              <a:rPr lang="ru-RU" spc="-60" dirty="0" smtClean="0">
                <a:solidFill>
                  <a:schemeClr val="accent6">
                    <a:lumMod val="75000"/>
                  </a:schemeClr>
                </a:solidFill>
                <a:latin typeface="Bookman Old Style" panose="02050604050505020204" pitchFamily="18" charset="0"/>
                <a:ea typeface="+mj-ea"/>
                <a:cs typeface="+mj-cs"/>
              </a:rPr>
              <a:t>дуваются </a:t>
            </a:r>
            <a:r>
              <a:rPr lang="ru-RU" spc="-60" dirty="0">
                <a:solidFill>
                  <a:schemeClr val="accent6">
                    <a:lumMod val="75000"/>
                  </a:schemeClr>
                </a:solidFill>
                <a:latin typeface="Bookman Old Style" panose="02050604050505020204" pitchFamily="18" charset="0"/>
                <a:ea typeface="+mj-ea"/>
                <a:cs typeface="+mj-cs"/>
              </a:rPr>
              <a:t>с трудом или вообще не сдуваются  </a:t>
            </a:r>
          </a:p>
        </p:txBody>
      </p:sp>
      <p:sp>
        <p:nvSpPr>
          <p:cNvPr id="20" name="Заголовок 9"/>
          <p:cNvSpPr txBox="1">
            <a:spLocks/>
          </p:cNvSpPr>
          <p:nvPr/>
        </p:nvSpPr>
        <p:spPr>
          <a:xfrm>
            <a:off x="0" y="113401"/>
            <a:ext cx="12192000" cy="60882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b="1" dirty="0" smtClean="0">
                <a:solidFill>
                  <a:schemeClr val="accent6">
                    <a:lumMod val="75000"/>
                  </a:schemeClr>
                </a:solidFill>
                <a:latin typeface="Bookman Old Style" panose="02050604050505020204" pitchFamily="18" charset="0"/>
              </a:rPr>
              <a:t>ИССЛЕДОВАНИЕ  СВОЙСТВ  ПРИРОДНЫХ  МАТЕРИАЛОВ</a:t>
            </a:r>
            <a:endParaRPr lang="ru-RU" sz="2900" b="1" dirty="0">
              <a:solidFill>
                <a:schemeClr val="accent6">
                  <a:lumMod val="75000"/>
                </a:schemeClr>
              </a:solidFill>
              <a:latin typeface="Bookman Old Style" panose="02050604050505020204" pitchFamily="18" charset="0"/>
            </a:endParaRPr>
          </a:p>
        </p:txBody>
      </p:sp>
      <p:pic>
        <p:nvPicPr>
          <p:cNvPr id="13" name="Объект 8"/>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3693887" y="758418"/>
            <a:ext cx="2484704" cy="3481073"/>
          </a:xfrm>
          <a:prstGeom prst="rect">
            <a:avLst/>
          </a:prstGeom>
        </p:spPr>
      </p:pic>
      <p:pic>
        <p:nvPicPr>
          <p:cNvPr id="14" name="Объект 9"/>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413388" y="758418"/>
            <a:ext cx="2508056" cy="3481073"/>
          </a:xfrm>
          <a:prstGeom prst="rect">
            <a:avLst/>
          </a:prstGeom>
        </p:spPr>
      </p:pic>
      <p:pic>
        <p:nvPicPr>
          <p:cNvPr id="15" name="Объект 12"/>
          <p:cNvPicPr>
            <a:picLocks noGrp="1" noChangeAspect="1"/>
          </p:cNvPicPr>
          <p:nvPr>
            <p:ph sz="half" idx="2"/>
          </p:nvPr>
        </p:nvPicPr>
        <p:blipFill>
          <a:blip r:embed="rId4" cstate="screen">
            <a:extLst>
              <a:ext uri="{28A0092B-C50C-407E-A947-70E740481C1C}">
                <a14:useLocalDpi xmlns:a14="http://schemas.microsoft.com/office/drawing/2010/main" xmlns="" val="0"/>
              </a:ext>
            </a:extLst>
          </a:blip>
          <a:stretch>
            <a:fillRect/>
          </a:stretch>
        </p:blipFill>
        <p:spPr>
          <a:xfrm>
            <a:off x="9156240" y="758419"/>
            <a:ext cx="2427063" cy="2949058"/>
          </a:xfrm>
        </p:spPr>
      </p:pic>
    </p:spTree>
    <p:extLst>
      <p:ext uri="{BB962C8B-B14F-4D97-AF65-F5344CB8AC3E}">
        <p14:creationId xmlns:p14="http://schemas.microsoft.com/office/powerpoint/2010/main" xmlns="" val="23782547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5" y="914400"/>
            <a:ext cx="3246740" cy="4971011"/>
          </a:xfrm>
        </p:spPr>
        <p:txBody>
          <a:bodyPr>
            <a:normAutofit/>
          </a:bodyPr>
          <a:lstStyle/>
          <a:p>
            <a:r>
              <a:rPr lang="ru-RU" sz="2700" b="1" dirty="0">
                <a:solidFill>
                  <a:schemeClr val="accent6">
                    <a:lumMod val="75000"/>
                  </a:schemeClr>
                </a:solidFill>
                <a:latin typeface="Bookman Old Style" panose="02050604050505020204" pitchFamily="18" charset="0"/>
              </a:rPr>
              <a:t>3</a:t>
            </a:r>
            <a:r>
              <a:rPr lang="ru-RU" sz="2700" b="1" dirty="0" smtClean="0">
                <a:solidFill>
                  <a:schemeClr val="accent6">
                    <a:lumMod val="75000"/>
                  </a:schemeClr>
                </a:solidFill>
                <a:latin typeface="Bookman Old Style" panose="02050604050505020204" pitchFamily="18" charset="0"/>
              </a:rPr>
              <a:t>. «</a:t>
            </a:r>
            <a:r>
              <a:rPr lang="ru-RU" sz="2700" b="1" dirty="0">
                <a:solidFill>
                  <a:schemeClr val="accent6">
                    <a:lumMod val="75000"/>
                  </a:schemeClr>
                </a:solidFill>
                <a:latin typeface="Bookman Old Style" panose="02050604050505020204" pitchFamily="18" charset="0"/>
              </a:rPr>
              <a:t>ДРУЖБА С ВОДОЙ»</a:t>
            </a:r>
            <a:r>
              <a:rPr lang="ru-RU" sz="3000" b="1" dirty="0">
                <a:solidFill>
                  <a:schemeClr val="accent6">
                    <a:lumMod val="75000"/>
                  </a:schemeClr>
                </a:solidFill>
                <a:latin typeface="Bookman Old Style" panose="02050604050505020204" pitchFamily="18" charset="0"/>
              </a:rPr>
              <a:t/>
            </a:r>
            <a:br>
              <a:rPr lang="ru-RU" sz="3000" b="1" dirty="0">
                <a:solidFill>
                  <a:schemeClr val="accent6">
                    <a:lumMod val="75000"/>
                  </a:schemeClr>
                </a:solidFill>
                <a:latin typeface="Bookman Old Style" panose="02050604050505020204" pitchFamily="18" charset="0"/>
              </a:rPr>
            </a:br>
            <a:r>
              <a:rPr lang="ru-RU" sz="3000" dirty="0" smtClean="0">
                <a:solidFill>
                  <a:schemeClr val="tx1">
                    <a:lumMod val="85000"/>
                    <a:lumOff val="15000"/>
                  </a:schemeClr>
                </a:solidFill>
                <a:latin typeface="Bookman Old Style" panose="02050604050505020204" pitchFamily="18" charset="0"/>
              </a:rPr>
              <a:t/>
            </a:r>
            <a:br>
              <a:rPr lang="ru-RU" sz="3000" dirty="0" smtClean="0">
                <a:solidFill>
                  <a:schemeClr val="tx1">
                    <a:lumMod val="85000"/>
                    <a:lumOff val="15000"/>
                  </a:schemeClr>
                </a:solidFill>
                <a:latin typeface="Bookman Old Style" panose="02050604050505020204" pitchFamily="18" charset="0"/>
              </a:rPr>
            </a:br>
            <a:r>
              <a:rPr lang="ru-RU" sz="2500" dirty="0" smtClean="0">
                <a:solidFill>
                  <a:schemeClr val="tx1"/>
                </a:solidFill>
                <a:latin typeface="Bookman Old Style" panose="02050604050505020204" pitchFamily="18" charset="0"/>
              </a:rPr>
              <a:t>Проверим</a:t>
            </a:r>
            <a:r>
              <a:rPr lang="ru-RU" sz="2500" dirty="0">
                <a:solidFill>
                  <a:schemeClr val="tx1"/>
                </a:solidFill>
                <a:latin typeface="Bookman Old Style" panose="02050604050505020204" pitchFamily="18" charset="0"/>
              </a:rPr>
              <a:t>, что быстрее пропускает воду, добавляя понемногу воды в стаканы </a:t>
            </a:r>
            <a:br>
              <a:rPr lang="ru-RU" sz="2500" dirty="0">
                <a:solidFill>
                  <a:schemeClr val="tx1"/>
                </a:solidFill>
                <a:latin typeface="Bookman Old Style" panose="02050604050505020204" pitchFamily="18" charset="0"/>
              </a:rPr>
            </a:br>
            <a:r>
              <a:rPr lang="ru-RU" sz="2500" dirty="0">
                <a:solidFill>
                  <a:schemeClr val="tx1"/>
                </a:solidFill>
                <a:latin typeface="Bookman Old Style" panose="02050604050505020204" pitchFamily="18" charset="0"/>
              </a:rPr>
              <a:t>с исследуемым веществом</a:t>
            </a:r>
            <a:r>
              <a:rPr lang="ru-RU" dirty="0">
                <a:solidFill>
                  <a:schemeClr val="bg1"/>
                </a:solidFill>
              </a:rPr>
              <a:t/>
            </a:r>
            <a:br>
              <a:rPr lang="ru-RU" dirty="0">
                <a:solidFill>
                  <a:schemeClr val="bg1"/>
                </a:solidFill>
              </a:rPr>
            </a:br>
            <a:r>
              <a:rPr lang="ru-RU" dirty="0">
                <a:solidFill>
                  <a:schemeClr val="bg1"/>
                </a:solidFill>
              </a:rPr>
              <a:t> </a:t>
            </a:r>
          </a:p>
        </p:txBody>
      </p:sp>
      <p:sp>
        <p:nvSpPr>
          <p:cNvPr id="3" name="Текст 2"/>
          <p:cNvSpPr>
            <a:spLocks noGrp="1"/>
          </p:cNvSpPr>
          <p:nvPr>
            <p:ph type="body" idx="1"/>
          </p:nvPr>
        </p:nvSpPr>
        <p:spPr>
          <a:xfrm>
            <a:off x="3641743" y="3772673"/>
            <a:ext cx="2484705" cy="1529508"/>
          </a:xfrm>
        </p:spPr>
        <p:txBody>
          <a:bodyPr>
            <a:noAutofit/>
          </a:bodyPr>
          <a:lstStyle/>
          <a:p>
            <a:r>
              <a:rPr lang="ru-RU" spc="-60" dirty="0" smtClean="0">
                <a:solidFill>
                  <a:srgbClr val="FFC000"/>
                </a:solidFill>
                <a:latin typeface="Bookman Old Style" panose="02050604050505020204" pitchFamily="18" charset="0"/>
                <a:ea typeface="+mj-ea"/>
                <a:cs typeface="+mj-cs"/>
              </a:rPr>
              <a:t>Вывод: вода </a:t>
            </a:r>
            <a:r>
              <a:rPr lang="ru-RU" spc="-60" dirty="0">
                <a:solidFill>
                  <a:srgbClr val="FFC000"/>
                </a:solidFill>
                <a:latin typeface="Bookman Old Style" panose="02050604050505020204" pitchFamily="18" charset="0"/>
                <a:ea typeface="+mj-ea"/>
                <a:cs typeface="+mj-cs"/>
              </a:rPr>
              <a:t>быстро впиталась, песок стал сырой и мягкий </a:t>
            </a:r>
          </a:p>
        </p:txBody>
      </p:sp>
      <p:sp>
        <p:nvSpPr>
          <p:cNvPr id="5" name="Текст 4"/>
          <p:cNvSpPr>
            <a:spLocks noGrp="1"/>
          </p:cNvSpPr>
          <p:nvPr>
            <p:ph type="body" sz="quarter" idx="3"/>
          </p:nvPr>
        </p:nvSpPr>
        <p:spPr>
          <a:xfrm>
            <a:off x="6412320" y="3772643"/>
            <a:ext cx="2508056" cy="2044895"/>
          </a:xfrm>
        </p:spPr>
        <p:txBody>
          <a:bodyPr>
            <a:noAutofit/>
          </a:bodyPr>
          <a:lstStyle/>
          <a:p>
            <a:r>
              <a:rPr lang="ru-RU" spc="-60" dirty="0">
                <a:solidFill>
                  <a:schemeClr val="accent1">
                    <a:lumMod val="50000"/>
                  </a:schemeClr>
                </a:solidFill>
                <a:latin typeface="Bookman Old Style" panose="02050604050505020204" pitchFamily="18" charset="0"/>
                <a:ea typeface="+mj-ea"/>
                <a:cs typeface="+mj-cs"/>
              </a:rPr>
              <a:t>Вывод: вода просочилась, медленнее, чем в песок, земля стала мокрой и мягкой </a:t>
            </a:r>
            <a:endParaRPr lang="ru-RU" dirty="0"/>
          </a:p>
          <a:p>
            <a:r>
              <a:rPr lang="ru-RU" spc="-60" dirty="0">
                <a:solidFill>
                  <a:schemeClr val="accent1">
                    <a:lumMod val="50000"/>
                  </a:schemeClr>
                </a:solidFill>
                <a:latin typeface="Bookman Old Style" panose="02050604050505020204" pitchFamily="18" charset="0"/>
                <a:ea typeface="+mj-ea"/>
                <a:cs typeface="+mj-cs"/>
              </a:rPr>
              <a:t> </a:t>
            </a:r>
          </a:p>
        </p:txBody>
      </p:sp>
      <p:sp>
        <p:nvSpPr>
          <p:cNvPr id="19" name="Текст 4"/>
          <p:cNvSpPr txBox="1">
            <a:spLocks/>
          </p:cNvSpPr>
          <p:nvPr/>
        </p:nvSpPr>
        <p:spPr>
          <a:xfrm>
            <a:off x="9131237" y="3772643"/>
            <a:ext cx="2477069" cy="2227811"/>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r>
              <a:rPr lang="ru-RU" sz="1950" spc="-60" dirty="0" smtClean="0">
                <a:solidFill>
                  <a:schemeClr val="accent6">
                    <a:lumMod val="75000"/>
                  </a:schemeClr>
                </a:solidFill>
                <a:latin typeface="Bookman Old Style" panose="02050604050505020204" pitchFamily="18" charset="0"/>
                <a:ea typeface="+mj-ea"/>
                <a:cs typeface="+mj-cs"/>
              </a:rPr>
              <a:t>Выв</a:t>
            </a:r>
            <a:r>
              <a:rPr lang="ru-RU" sz="1950" spc="-60" dirty="0">
                <a:solidFill>
                  <a:schemeClr val="accent6">
                    <a:lumMod val="75000"/>
                  </a:schemeClr>
                </a:solidFill>
                <a:latin typeface="Bookman Old Style" panose="02050604050505020204" pitchFamily="18" charset="0"/>
                <a:ea typeface="+mj-ea"/>
                <a:cs typeface="+mj-cs"/>
              </a:rPr>
              <a:t>од: вода </a:t>
            </a:r>
            <a:r>
              <a:rPr lang="ru-RU" sz="1950" spc="-60" dirty="0" smtClean="0">
                <a:solidFill>
                  <a:schemeClr val="accent6">
                    <a:lumMod val="75000"/>
                  </a:schemeClr>
                </a:solidFill>
                <a:latin typeface="Bookman Old Style" panose="02050604050505020204" pitchFamily="18" charset="0"/>
                <a:ea typeface="+mj-ea"/>
                <a:cs typeface="+mj-cs"/>
              </a:rPr>
              <a:t>впиталась </a:t>
            </a:r>
            <a:r>
              <a:rPr lang="ru-RU" sz="1950" spc="-60" dirty="0">
                <a:solidFill>
                  <a:schemeClr val="accent6">
                    <a:lumMod val="75000"/>
                  </a:schemeClr>
                </a:solidFill>
                <a:latin typeface="Bookman Old Style" panose="02050604050505020204" pitchFamily="18" charset="0"/>
                <a:ea typeface="+mj-ea"/>
                <a:cs typeface="+mj-cs"/>
              </a:rPr>
              <a:t>в глину медленнее, чем в песок и в землю, часть воды осталась  на поверхности </a:t>
            </a:r>
            <a:r>
              <a:rPr lang="ru-RU" sz="1950" spc="-60" dirty="0" smtClean="0">
                <a:solidFill>
                  <a:schemeClr val="accent6">
                    <a:lumMod val="75000"/>
                  </a:schemeClr>
                </a:solidFill>
                <a:latin typeface="Bookman Old Style" panose="02050604050505020204" pitchFamily="18" charset="0"/>
                <a:ea typeface="+mj-ea"/>
                <a:cs typeface="+mj-cs"/>
              </a:rPr>
              <a:t>глины</a:t>
            </a:r>
            <a:endParaRPr lang="ru-RU" sz="1950" spc="-60" dirty="0">
              <a:solidFill>
                <a:schemeClr val="accent6">
                  <a:lumMod val="75000"/>
                </a:schemeClr>
              </a:solidFill>
              <a:latin typeface="Bookman Old Style" panose="02050604050505020204" pitchFamily="18" charset="0"/>
              <a:ea typeface="+mj-ea"/>
              <a:cs typeface="+mj-cs"/>
            </a:endParaRPr>
          </a:p>
        </p:txBody>
      </p:sp>
      <p:sp>
        <p:nvSpPr>
          <p:cNvPr id="20" name="Заголовок 9"/>
          <p:cNvSpPr txBox="1">
            <a:spLocks/>
          </p:cNvSpPr>
          <p:nvPr/>
        </p:nvSpPr>
        <p:spPr>
          <a:xfrm>
            <a:off x="0" y="149597"/>
            <a:ext cx="12192000" cy="60882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b="1" dirty="0" smtClean="0">
                <a:solidFill>
                  <a:schemeClr val="accent6">
                    <a:lumMod val="75000"/>
                  </a:schemeClr>
                </a:solidFill>
                <a:latin typeface="Bookman Old Style" panose="02050604050505020204" pitchFamily="18" charset="0"/>
              </a:rPr>
              <a:t>ИССЛЕДОВАНИЕ  СВОЙСТВ  ПРИРОДНЫХ  МАТЕРИАЛОВ</a:t>
            </a:r>
            <a:endParaRPr lang="ru-RU" sz="2900" b="1" dirty="0">
              <a:solidFill>
                <a:schemeClr val="accent6">
                  <a:lumMod val="75000"/>
                </a:schemeClr>
              </a:solidFill>
              <a:latin typeface="Bookman Old Style" panose="02050604050505020204" pitchFamily="18" charset="0"/>
            </a:endParaRPr>
          </a:p>
        </p:txBody>
      </p:sp>
      <p:pic>
        <p:nvPicPr>
          <p:cNvPr id="10" name="Объект 16"/>
          <p:cNvPicPr>
            <a:picLocks noGrp="1" noChangeAspect="1"/>
          </p:cNvPicPr>
          <p:nvPr>
            <p:ph sz="half" idx="2"/>
          </p:nvPr>
        </p:nvPicPr>
        <p:blipFill>
          <a:blip r:embed="rId2" cstate="screen">
            <a:extLst>
              <a:ext uri="{28A0092B-C50C-407E-A947-70E740481C1C}">
                <a14:useLocalDpi xmlns:a14="http://schemas.microsoft.com/office/drawing/2010/main" xmlns="" val="0"/>
              </a:ext>
            </a:extLst>
          </a:blip>
          <a:stretch>
            <a:fillRect/>
          </a:stretch>
        </p:blipFill>
        <p:spPr>
          <a:xfrm>
            <a:off x="3641744" y="758418"/>
            <a:ext cx="2484705" cy="2864628"/>
          </a:xfrm>
        </p:spPr>
      </p:pic>
      <p:pic>
        <p:nvPicPr>
          <p:cNvPr id="11" name="Объект 17"/>
          <p:cNvPicPr>
            <a:picLocks noGrp="1" noChangeAspect="1"/>
          </p:cNvPicPr>
          <p:nvPr>
            <p:ph sz="quarter" idx="4"/>
          </p:nvPr>
        </p:nvPicPr>
        <p:blipFill>
          <a:blip r:embed="rId3" cstate="screen">
            <a:extLst>
              <a:ext uri="{28A0092B-C50C-407E-A947-70E740481C1C}">
                <a14:useLocalDpi xmlns:a14="http://schemas.microsoft.com/office/drawing/2010/main" xmlns="" val="0"/>
              </a:ext>
            </a:extLst>
          </a:blip>
          <a:stretch>
            <a:fillRect/>
          </a:stretch>
        </p:blipFill>
        <p:spPr>
          <a:xfrm>
            <a:off x="6413389" y="758418"/>
            <a:ext cx="2508056" cy="2864628"/>
          </a:xfrm>
        </p:spPr>
      </p:pic>
      <p:pic>
        <p:nvPicPr>
          <p:cNvPr id="16" name="Объект 20"/>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156242" y="758418"/>
            <a:ext cx="2427061" cy="2864628"/>
          </a:xfrm>
          <a:prstGeom prst="rect">
            <a:avLst/>
          </a:prstGeom>
        </p:spPr>
      </p:pic>
    </p:spTree>
    <p:extLst>
      <p:ext uri="{BB962C8B-B14F-4D97-AF65-F5344CB8AC3E}">
        <p14:creationId xmlns:p14="http://schemas.microsoft.com/office/powerpoint/2010/main" xmlns="" val="3558865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782" y="735910"/>
            <a:ext cx="3362036" cy="4601183"/>
          </a:xfrm>
        </p:spPr>
        <p:txBody>
          <a:bodyPr>
            <a:normAutofit/>
          </a:bodyPr>
          <a:lstStyle/>
          <a:p>
            <a:r>
              <a:rPr lang="ru-RU" sz="2700" b="1" dirty="0" smtClean="0">
                <a:solidFill>
                  <a:schemeClr val="accent6">
                    <a:lumMod val="75000"/>
                  </a:schemeClr>
                </a:solidFill>
                <a:latin typeface="Bookman Old Style" panose="02050604050505020204" pitchFamily="18" charset="0"/>
              </a:rPr>
              <a:t>РЕЗУЛЬТАТЫ ИССЛЕДОВАНИЯ</a:t>
            </a:r>
            <a:r>
              <a:rPr lang="en-US" sz="2700" b="1" dirty="0" smtClean="0">
                <a:solidFill>
                  <a:schemeClr val="accent6">
                    <a:lumMod val="75000"/>
                  </a:schemeClr>
                </a:solidFill>
                <a:latin typeface="Bookman Old Style" panose="02050604050505020204" pitchFamily="18" charset="0"/>
              </a:rPr>
              <a:t> </a:t>
            </a:r>
            <a:r>
              <a:rPr lang="ru-RU" sz="2700" b="1" dirty="0" smtClean="0">
                <a:solidFill>
                  <a:schemeClr val="accent6">
                    <a:lumMod val="75000"/>
                  </a:schemeClr>
                </a:solidFill>
                <a:latin typeface="Bookman Old Style" panose="02050604050505020204" pitchFamily="18" charset="0"/>
              </a:rPr>
              <a:t>СОСТАВА И СВОЙСТВ ПРИРОДНЫХ МАТЕРИАЛОВ</a:t>
            </a:r>
            <a:br>
              <a:rPr lang="ru-RU" sz="2700" b="1" dirty="0" smtClean="0">
                <a:solidFill>
                  <a:schemeClr val="accent6">
                    <a:lumMod val="75000"/>
                  </a:schemeClr>
                </a:solidFill>
                <a:latin typeface="Bookman Old Style" panose="02050604050505020204" pitchFamily="18" charset="0"/>
              </a:rPr>
            </a:br>
            <a:r>
              <a:rPr lang="ru-RU" sz="2700" b="1" dirty="0">
                <a:solidFill>
                  <a:schemeClr val="accent6">
                    <a:lumMod val="75000"/>
                  </a:schemeClr>
                </a:solidFill>
                <a:latin typeface="Bookman Old Style" panose="02050604050505020204" pitchFamily="18" charset="0"/>
              </a:rPr>
              <a:t/>
            </a:r>
            <a:br>
              <a:rPr lang="ru-RU" sz="2700" b="1" dirty="0">
                <a:solidFill>
                  <a:schemeClr val="accent6">
                    <a:lumMod val="75000"/>
                  </a:schemeClr>
                </a:solidFill>
                <a:latin typeface="Bookman Old Style" panose="02050604050505020204" pitchFamily="18" charset="0"/>
              </a:rPr>
            </a:br>
            <a:r>
              <a:rPr lang="ru-RU" sz="2700" b="1" dirty="0" smtClean="0">
                <a:solidFill>
                  <a:schemeClr val="accent6">
                    <a:lumMod val="75000"/>
                  </a:schemeClr>
                </a:solidFill>
                <a:latin typeface="Bookman Old Style" panose="02050604050505020204" pitchFamily="18" charset="0"/>
              </a:rPr>
              <a:t/>
            </a:r>
            <a:br>
              <a:rPr lang="ru-RU" sz="2700" b="1" dirty="0" smtClean="0">
                <a:solidFill>
                  <a:schemeClr val="accent6">
                    <a:lumMod val="75000"/>
                  </a:schemeClr>
                </a:solidFill>
                <a:latin typeface="Bookman Old Style" panose="02050604050505020204" pitchFamily="18" charset="0"/>
              </a:rPr>
            </a:br>
            <a:r>
              <a:rPr lang="ru-RU" sz="2700" dirty="0"/>
              <a:t/>
            </a:r>
            <a:br>
              <a:rPr lang="ru-RU" sz="2700" dirty="0"/>
            </a:br>
            <a:endParaRPr lang="ru-RU" sz="2700" dirty="0"/>
          </a:p>
        </p:txBody>
      </p:sp>
      <p:sp>
        <p:nvSpPr>
          <p:cNvPr id="3" name="Объект 2"/>
          <p:cNvSpPr>
            <a:spLocks noGrp="1"/>
          </p:cNvSpPr>
          <p:nvPr>
            <p:ph idx="1"/>
          </p:nvPr>
        </p:nvSpPr>
        <p:spPr>
          <a:xfrm>
            <a:off x="3805383" y="763618"/>
            <a:ext cx="7656944" cy="5332381"/>
          </a:xfrm>
          <a:solidFill>
            <a:schemeClr val="accent2">
              <a:lumMod val="20000"/>
              <a:lumOff val="80000"/>
            </a:schemeClr>
          </a:solidFill>
        </p:spPr>
        <p:txBody>
          <a:bodyPr>
            <a:normAutofit fontScale="92500" lnSpcReduction="10000"/>
          </a:bodyPr>
          <a:lstStyle/>
          <a:p>
            <a:pPr marL="0" indent="0" algn="ctr">
              <a:buNone/>
            </a:pPr>
            <a:r>
              <a:rPr lang="ru-RU" sz="2900" b="1" spc="-60" dirty="0">
                <a:solidFill>
                  <a:schemeClr val="accent6">
                    <a:lumMod val="75000"/>
                  </a:schemeClr>
                </a:solidFill>
                <a:latin typeface="Bookman Old Style" panose="02050604050505020204" pitchFamily="18" charset="0"/>
                <a:ea typeface="+mj-ea"/>
                <a:cs typeface="+mj-cs"/>
              </a:rPr>
              <a:t>Экспериментальным путем мы определили состав и свойства каждого из исследованных природных материалов</a:t>
            </a:r>
            <a:r>
              <a:rPr lang="ru-RU" sz="2900" b="1" spc="-60" dirty="0" smtClean="0">
                <a:solidFill>
                  <a:schemeClr val="accent6">
                    <a:lumMod val="75000"/>
                  </a:schemeClr>
                </a:solidFill>
                <a:latin typeface="Bookman Old Style" panose="02050604050505020204" pitchFamily="18" charset="0"/>
                <a:ea typeface="+mj-ea"/>
                <a:cs typeface="+mj-cs"/>
              </a:rPr>
              <a:t>:</a:t>
            </a:r>
          </a:p>
          <a:p>
            <a:r>
              <a:rPr lang="ru-RU" sz="2900" b="1" spc="-60" dirty="0">
                <a:solidFill>
                  <a:schemeClr val="accent1">
                    <a:lumMod val="50000"/>
                  </a:schemeClr>
                </a:solidFill>
                <a:latin typeface="Bookman Old Style" panose="02050604050505020204" pitchFamily="18" charset="0"/>
                <a:ea typeface="+mj-ea"/>
                <a:cs typeface="+mj-cs"/>
              </a:rPr>
              <a:t>   </a:t>
            </a:r>
            <a:r>
              <a:rPr lang="ru-RU" sz="2900" b="1" spc="-60" dirty="0" smtClean="0">
                <a:solidFill>
                  <a:schemeClr val="accent1">
                    <a:lumMod val="50000"/>
                  </a:schemeClr>
                </a:solidFill>
                <a:latin typeface="Bookman Old Style" panose="02050604050505020204" pitchFamily="18" charset="0"/>
                <a:ea typeface="+mj-ea"/>
                <a:cs typeface="+mj-cs"/>
              </a:rPr>
              <a:t>ПЕСОК </a:t>
            </a:r>
            <a:r>
              <a:rPr lang="ru-RU" sz="2900" spc="-60" dirty="0" smtClean="0">
                <a:solidFill>
                  <a:schemeClr val="tx1">
                    <a:lumMod val="85000"/>
                    <a:lumOff val="15000"/>
                  </a:schemeClr>
                </a:solidFill>
                <a:latin typeface="Bookman Old Style" panose="02050604050505020204" pitchFamily="18" charset="0"/>
                <a:ea typeface="+mj-ea"/>
                <a:cs typeface="+mj-cs"/>
              </a:rPr>
              <a:t>рыхлый</a:t>
            </a:r>
            <a:r>
              <a:rPr lang="ru-RU" sz="2900" spc="-60" dirty="0">
                <a:solidFill>
                  <a:schemeClr val="tx1">
                    <a:lumMod val="85000"/>
                    <a:lumOff val="15000"/>
                  </a:schemeClr>
                </a:solidFill>
                <a:latin typeface="Bookman Old Style" panose="02050604050505020204" pitchFamily="18" charset="0"/>
                <a:ea typeface="+mj-ea"/>
                <a:cs typeface="+mj-cs"/>
              </a:rPr>
              <a:t>, полупрозрачный, сыпучий, не пластичен, хорошо пропускает воду, плохо сохраняет форму;</a:t>
            </a:r>
          </a:p>
          <a:p>
            <a:r>
              <a:rPr lang="ru-RU" sz="2900" b="1" spc="-60" dirty="0">
                <a:solidFill>
                  <a:schemeClr val="accent1">
                    <a:lumMod val="50000"/>
                  </a:schemeClr>
                </a:solidFill>
                <a:latin typeface="Bookman Old Style" panose="02050604050505020204" pitchFamily="18" charset="0"/>
                <a:ea typeface="+mj-ea"/>
                <a:cs typeface="+mj-cs"/>
              </a:rPr>
              <a:t>   </a:t>
            </a:r>
            <a:r>
              <a:rPr lang="ru-RU" sz="2900" b="1" spc="-60" dirty="0" smtClean="0">
                <a:solidFill>
                  <a:schemeClr val="accent1">
                    <a:lumMod val="50000"/>
                  </a:schemeClr>
                </a:solidFill>
                <a:latin typeface="Bookman Old Style" panose="02050604050505020204" pitchFamily="18" charset="0"/>
                <a:ea typeface="+mj-ea"/>
                <a:cs typeface="+mj-cs"/>
              </a:rPr>
              <a:t>ЗЕМЛЯ </a:t>
            </a:r>
            <a:r>
              <a:rPr lang="ru-RU" sz="2900" spc="-60" dirty="0">
                <a:solidFill>
                  <a:schemeClr val="tx1">
                    <a:lumMod val="85000"/>
                    <a:lumOff val="15000"/>
                  </a:schemeClr>
                </a:solidFill>
                <a:latin typeface="Bookman Old Style" panose="02050604050505020204" pitchFamily="18" charset="0"/>
                <a:ea typeface="+mj-ea"/>
                <a:cs typeface="+mj-cs"/>
              </a:rPr>
              <a:t>рыхлая, непрозрачная, рассыпчатая, не пластичная, хорошо пропускает воду, плохо сохраняет форму;</a:t>
            </a:r>
          </a:p>
          <a:p>
            <a:r>
              <a:rPr lang="ru-RU" sz="2900" b="1" spc="-60" dirty="0">
                <a:solidFill>
                  <a:schemeClr val="accent1">
                    <a:lumMod val="50000"/>
                  </a:schemeClr>
                </a:solidFill>
                <a:latin typeface="Bookman Old Style" panose="02050604050505020204" pitchFamily="18" charset="0"/>
                <a:ea typeface="+mj-ea"/>
                <a:cs typeface="+mj-cs"/>
              </a:rPr>
              <a:t>   </a:t>
            </a:r>
            <a:r>
              <a:rPr lang="ru-RU" sz="2900" b="1" spc="-60" dirty="0" smtClean="0">
                <a:solidFill>
                  <a:schemeClr val="accent1">
                    <a:lumMod val="50000"/>
                  </a:schemeClr>
                </a:solidFill>
                <a:latin typeface="Bookman Old Style" panose="02050604050505020204" pitchFamily="18" charset="0"/>
                <a:ea typeface="+mj-ea"/>
                <a:cs typeface="+mj-cs"/>
              </a:rPr>
              <a:t>ГЛИНА </a:t>
            </a:r>
            <a:r>
              <a:rPr lang="ru-RU" sz="2900" spc="-60" dirty="0">
                <a:solidFill>
                  <a:schemeClr val="tx1">
                    <a:lumMod val="85000"/>
                    <a:lumOff val="15000"/>
                  </a:schemeClr>
                </a:solidFill>
                <a:latin typeface="Bookman Old Style" panose="02050604050505020204" pitchFamily="18" charset="0"/>
                <a:ea typeface="+mj-ea"/>
                <a:cs typeface="+mj-cs"/>
              </a:rPr>
              <a:t>плотная, непрозрачная, вязкая, пластичная, плохо пропускает воду, намокнув легко мнется, </a:t>
            </a:r>
            <a:r>
              <a:rPr lang="ru-RU" sz="2900" spc="-60" dirty="0" smtClean="0">
                <a:solidFill>
                  <a:schemeClr val="tx1">
                    <a:lumMod val="85000"/>
                    <a:lumOff val="15000"/>
                  </a:schemeClr>
                </a:solidFill>
                <a:latin typeface="Bookman Old Style" panose="02050604050505020204" pitchFamily="18" charset="0"/>
                <a:ea typeface="+mj-ea"/>
                <a:cs typeface="+mj-cs"/>
              </a:rPr>
              <a:t>ей можно </a:t>
            </a:r>
            <a:r>
              <a:rPr lang="ru-RU" sz="2900" spc="-60" dirty="0">
                <a:solidFill>
                  <a:schemeClr val="tx1">
                    <a:lumMod val="85000"/>
                    <a:lumOff val="15000"/>
                  </a:schemeClr>
                </a:solidFill>
                <a:latin typeface="Bookman Old Style" panose="02050604050505020204" pitchFamily="18" charset="0"/>
                <a:ea typeface="+mj-ea"/>
                <a:cs typeface="+mj-cs"/>
              </a:rPr>
              <a:t>придать любую форму, хорошо сохраняет форму</a:t>
            </a:r>
            <a:r>
              <a:rPr lang="ru-RU" sz="2900" spc="-60" dirty="0" smtClean="0">
                <a:solidFill>
                  <a:schemeClr val="tx1">
                    <a:lumMod val="85000"/>
                    <a:lumOff val="15000"/>
                  </a:schemeClr>
                </a:solidFill>
                <a:latin typeface="Bookman Old Style" panose="02050604050505020204" pitchFamily="18" charset="0"/>
                <a:ea typeface="+mj-ea"/>
                <a:cs typeface="+mj-cs"/>
              </a:rPr>
              <a:t>.</a:t>
            </a:r>
            <a:r>
              <a:rPr lang="ru-RU" dirty="0">
                <a:solidFill>
                  <a:schemeClr val="tx1">
                    <a:lumMod val="85000"/>
                    <a:lumOff val="15000"/>
                  </a:schemeClr>
                </a:solidFill>
              </a:rPr>
              <a:t> </a:t>
            </a:r>
          </a:p>
        </p:txBody>
      </p:sp>
      <p:sp>
        <p:nvSpPr>
          <p:cNvPr id="5" name="Заголовок 9"/>
          <p:cNvSpPr txBox="1">
            <a:spLocks/>
          </p:cNvSpPr>
          <p:nvPr/>
        </p:nvSpPr>
        <p:spPr>
          <a:xfrm>
            <a:off x="0" y="149597"/>
            <a:ext cx="12192000" cy="60882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b="1" dirty="0" smtClean="0">
                <a:solidFill>
                  <a:schemeClr val="accent6">
                    <a:lumMod val="75000"/>
                  </a:schemeClr>
                </a:solidFill>
                <a:latin typeface="Bookman Old Style" panose="02050604050505020204" pitchFamily="18" charset="0"/>
              </a:rPr>
              <a:t>ИССЛЕДОВАНИЕ  СВОЙСТВ  ПРИРОДНЫХ  МАТЕРИАЛОВ</a:t>
            </a:r>
            <a:endParaRPr lang="ru-RU" sz="2900" b="1" dirty="0">
              <a:solidFill>
                <a:schemeClr val="accent6">
                  <a:lumMod val="75000"/>
                </a:schemeClr>
              </a:solidFill>
              <a:latin typeface="Bookman Old Style" panose="02050604050505020204" pitchFamily="18" charset="0"/>
            </a:endParaRPr>
          </a:p>
        </p:txBody>
      </p:sp>
    </p:spTree>
    <p:extLst>
      <p:ext uri="{BB962C8B-B14F-4D97-AF65-F5344CB8AC3E}">
        <p14:creationId xmlns:p14="http://schemas.microsoft.com/office/powerpoint/2010/main" xmlns="" val="2908100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064" y="914400"/>
            <a:ext cx="3322817" cy="5086054"/>
          </a:xfrm>
        </p:spPr>
        <p:txBody>
          <a:bodyPr>
            <a:normAutofit fontScale="90000"/>
          </a:bodyPr>
          <a:lstStyle/>
          <a:p>
            <a:r>
              <a:rPr lang="ru-RU" sz="2200" b="1" dirty="0">
                <a:solidFill>
                  <a:schemeClr val="accent6">
                    <a:lumMod val="75000"/>
                  </a:schemeClr>
                </a:solidFill>
                <a:latin typeface="Bookman Old Style" panose="02050604050505020204" pitchFamily="18" charset="0"/>
              </a:rPr>
              <a:t/>
            </a:r>
            <a:br>
              <a:rPr lang="ru-RU" sz="2200" b="1" dirty="0">
                <a:solidFill>
                  <a:schemeClr val="accent6">
                    <a:lumMod val="75000"/>
                  </a:schemeClr>
                </a:solidFill>
                <a:latin typeface="Bookman Old Style" panose="02050604050505020204" pitchFamily="18" charset="0"/>
              </a:rPr>
            </a:br>
            <a:r>
              <a:rPr lang="ru-RU" sz="3000" b="1" dirty="0">
                <a:solidFill>
                  <a:schemeClr val="accent6">
                    <a:lumMod val="75000"/>
                  </a:schemeClr>
                </a:solidFill>
                <a:latin typeface="Bookman Old Style" panose="02050604050505020204" pitchFamily="18" charset="0"/>
              </a:rPr>
              <a:t>1 ЭТАП</a:t>
            </a:r>
            <a:br>
              <a:rPr lang="ru-RU" sz="3000" b="1" dirty="0">
                <a:solidFill>
                  <a:schemeClr val="accent6">
                    <a:lumMod val="75000"/>
                  </a:schemeClr>
                </a:solidFill>
                <a:latin typeface="Bookman Old Style" panose="02050604050505020204" pitchFamily="18" charset="0"/>
              </a:rPr>
            </a:br>
            <a:r>
              <a:rPr lang="ru-RU" sz="1700" b="1" dirty="0">
                <a:solidFill>
                  <a:schemeClr val="accent6">
                    <a:lumMod val="75000"/>
                  </a:schemeClr>
                </a:solidFill>
                <a:latin typeface="Bookman Old Style" panose="02050604050505020204" pitchFamily="18" charset="0"/>
              </a:rPr>
              <a:t/>
            </a:r>
            <a:br>
              <a:rPr lang="ru-RU" sz="1700" b="1" dirty="0">
                <a:solidFill>
                  <a:schemeClr val="accent6">
                    <a:lumMod val="75000"/>
                  </a:schemeClr>
                </a:solidFill>
                <a:latin typeface="Bookman Old Style" panose="02050604050505020204" pitchFamily="18" charset="0"/>
              </a:rPr>
            </a:br>
            <a:r>
              <a:rPr lang="ru-RU" sz="2800" dirty="0">
                <a:solidFill>
                  <a:schemeClr val="tx1"/>
                </a:solidFill>
                <a:latin typeface="Bookman Old Style" panose="02050604050505020204" pitchFamily="18" charset="0"/>
              </a:rPr>
              <a:t>Смочим материал водой, доведя его до консистенции </a:t>
            </a:r>
            <a:br>
              <a:rPr lang="ru-RU" sz="2800" dirty="0">
                <a:solidFill>
                  <a:schemeClr val="tx1"/>
                </a:solidFill>
                <a:latin typeface="Bookman Old Style" panose="02050604050505020204" pitchFamily="18" charset="0"/>
              </a:rPr>
            </a:br>
            <a:r>
              <a:rPr lang="ru-RU" sz="2800" dirty="0">
                <a:solidFill>
                  <a:schemeClr val="tx1"/>
                </a:solidFill>
                <a:latin typeface="Bookman Old Style" panose="02050604050505020204" pitchFamily="18" charset="0"/>
              </a:rPr>
              <a:t>пригодной для лепки. </a:t>
            </a:r>
            <a:br>
              <a:rPr lang="ru-RU" sz="2800" dirty="0">
                <a:solidFill>
                  <a:schemeClr val="tx1"/>
                </a:solidFill>
                <a:latin typeface="Bookman Old Style" panose="02050604050505020204" pitchFamily="18" charset="0"/>
              </a:rPr>
            </a:br>
            <a:r>
              <a:rPr lang="ru-RU" sz="2800" dirty="0">
                <a:solidFill>
                  <a:schemeClr val="tx1"/>
                </a:solidFill>
                <a:latin typeface="Bookman Old Style" panose="02050604050505020204" pitchFamily="18" charset="0"/>
              </a:rPr>
              <a:t>Слепим из материала домик.</a:t>
            </a:r>
            <a:br>
              <a:rPr lang="ru-RU" sz="2800" dirty="0">
                <a:solidFill>
                  <a:schemeClr val="tx1"/>
                </a:solidFill>
                <a:latin typeface="Bookman Old Style" panose="02050604050505020204" pitchFamily="18" charset="0"/>
              </a:rPr>
            </a:br>
            <a:r>
              <a:rPr lang="ru-RU" sz="1700" dirty="0">
                <a:solidFill>
                  <a:schemeClr val="tx1"/>
                </a:solidFill>
                <a:latin typeface="Bookman Old Style" panose="02050604050505020204" pitchFamily="18" charset="0"/>
              </a:rPr>
              <a:t/>
            </a:r>
            <a:br>
              <a:rPr lang="ru-RU" sz="1700" dirty="0">
                <a:solidFill>
                  <a:schemeClr val="tx1"/>
                </a:solidFill>
                <a:latin typeface="Bookman Old Style" panose="02050604050505020204" pitchFamily="18" charset="0"/>
              </a:rPr>
            </a:br>
            <a:r>
              <a:rPr lang="ru-RU" sz="2800" dirty="0">
                <a:solidFill>
                  <a:schemeClr val="tx1"/>
                </a:solidFill>
                <a:latin typeface="Bookman Old Style" panose="02050604050505020204" pitchFamily="18" charset="0"/>
              </a:rPr>
              <a:t>Время эксперимента:</a:t>
            </a:r>
            <a:br>
              <a:rPr lang="ru-RU" sz="2800" dirty="0">
                <a:solidFill>
                  <a:schemeClr val="tx1"/>
                </a:solidFill>
                <a:latin typeface="Bookman Old Style" panose="02050604050505020204" pitchFamily="18" charset="0"/>
              </a:rPr>
            </a:br>
            <a:r>
              <a:rPr lang="ru-RU" sz="1700" dirty="0">
                <a:solidFill>
                  <a:schemeClr val="tx1"/>
                </a:solidFill>
                <a:latin typeface="Bookman Old Style" panose="02050604050505020204" pitchFamily="18" charset="0"/>
              </a:rPr>
              <a:t> </a:t>
            </a:r>
            <a:r>
              <a:rPr lang="ru-RU" sz="2800" dirty="0">
                <a:solidFill>
                  <a:schemeClr val="tx1"/>
                </a:solidFill>
                <a:latin typeface="Bookman Old Style" panose="02050604050505020204" pitchFamily="18" charset="0"/>
              </a:rPr>
              <a:t/>
            </a:r>
            <a:br>
              <a:rPr lang="ru-RU" sz="2800" dirty="0">
                <a:solidFill>
                  <a:schemeClr val="tx1"/>
                </a:solidFill>
                <a:latin typeface="Bookman Old Style" panose="02050604050505020204" pitchFamily="18" charset="0"/>
              </a:rPr>
            </a:br>
            <a:r>
              <a:rPr lang="ru-RU" sz="2800" dirty="0">
                <a:solidFill>
                  <a:schemeClr val="tx1"/>
                </a:solidFill>
                <a:latin typeface="Bookman Old Style" panose="02050604050505020204" pitchFamily="18" charset="0"/>
              </a:rPr>
              <a:t>01.02.2022г.   </a:t>
            </a:r>
            <a:br>
              <a:rPr lang="ru-RU" sz="2800" dirty="0">
                <a:solidFill>
                  <a:schemeClr val="tx1"/>
                </a:solidFill>
                <a:latin typeface="Bookman Old Style" panose="02050604050505020204" pitchFamily="18" charset="0"/>
              </a:rPr>
            </a:br>
            <a:r>
              <a:rPr lang="ru-RU" sz="2800" dirty="0">
                <a:solidFill>
                  <a:schemeClr val="tx1"/>
                </a:solidFill>
                <a:latin typeface="Bookman Old Style" panose="02050604050505020204" pitchFamily="18" charset="0"/>
              </a:rPr>
              <a:t>17 ч. 00 мин </a:t>
            </a:r>
            <a:r>
              <a:rPr lang="ru-RU" sz="2800" dirty="0">
                <a:solidFill>
                  <a:schemeClr val="accent6">
                    <a:lumMod val="75000"/>
                  </a:schemeClr>
                </a:solidFill>
              </a:rPr>
              <a:t/>
            </a:r>
            <a:br>
              <a:rPr lang="ru-RU" sz="2800" dirty="0">
                <a:solidFill>
                  <a:schemeClr val="accent6">
                    <a:lumMod val="75000"/>
                  </a:schemeClr>
                </a:solidFill>
              </a:rPr>
            </a:br>
            <a:endParaRPr lang="ru-RU" sz="2800" b="1" dirty="0">
              <a:solidFill>
                <a:schemeClr val="accent6">
                  <a:lumMod val="75000"/>
                </a:schemeClr>
              </a:solidFill>
              <a:latin typeface="Bookman Old Style" panose="02050604050505020204" pitchFamily="18" charset="0"/>
            </a:endParaRPr>
          </a:p>
        </p:txBody>
      </p:sp>
      <p:sp>
        <p:nvSpPr>
          <p:cNvPr id="20" name="Заголовок 9"/>
          <p:cNvSpPr txBox="1">
            <a:spLocks/>
          </p:cNvSpPr>
          <p:nvPr/>
        </p:nvSpPr>
        <p:spPr>
          <a:xfrm>
            <a:off x="108064" y="1"/>
            <a:ext cx="11853027"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dirty="0"/>
              <a:t> </a:t>
            </a:r>
            <a:r>
              <a:rPr lang="ru-RU" b="1" dirty="0">
                <a:solidFill>
                  <a:schemeClr val="accent6">
                    <a:lumMod val="75000"/>
                  </a:schemeClr>
                </a:solidFill>
                <a:latin typeface="Bookman Old Style" panose="02050604050505020204" pitchFamily="18" charset="0"/>
              </a:rPr>
              <a:t> </a:t>
            </a:r>
            <a:r>
              <a:rPr lang="ru-RU" sz="2900" b="1" dirty="0">
                <a:solidFill>
                  <a:schemeClr val="accent6">
                    <a:lumMod val="75000"/>
                  </a:schemeClr>
                </a:solidFill>
                <a:latin typeface="Bookman Old Style" panose="02050604050505020204" pitchFamily="18" charset="0"/>
              </a:rPr>
              <a:t>ЭКСПЕРИМЕНТАЛЬНАЯ </a:t>
            </a:r>
            <a:r>
              <a:rPr lang="ru-RU" sz="2900" b="1" dirty="0" smtClean="0">
                <a:solidFill>
                  <a:schemeClr val="accent6">
                    <a:lumMod val="75000"/>
                  </a:schemeClr>
                </a:solidFill>
                <a:latin typeface="Bookman Old Style" panose="02050604050505020204" pitchFamily="18" charset="0"/>
              </a:rPr>
              <a:t>ЧАСТЬ</a:t>
            </a:r>
            <a:endParaRPr lang="ru-RU" sz="2900" b="1" dirty="0">
              <a:solidFill>
                <a:schemeClr val="accent6">
                  <a:lumMod val="75000"/>
                </a:schemeClr>
              </a:solidFill>
              <a:latin typeface="Bookman Old Style" panose="02050604050505020204" pitchFamily="18" charset="0"/>
            </a:endParaRPr>
          </a:p>
        </p:txBody>
      </p:sp>
      <p:sp>
        <p:nvSpPr>
          <p:cNvPr id="12" name="Заголовок 9"/>
          <p:cNvSpPr txBox="1">
            <a:spLocks/>
          </p:cNvSpPr>
          <p:nvPr/>
        </p:nvSpPr>
        <p:spPr>
          <a:xfrm>
            <a:off x="1" y="6099582"/>
            <a:ext cx="12256654" cy="75841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ru-RU" sz="2900" dirty="0"/>
              <a:t> </a:t>
            </a:r>
            <a:r>
              <a:rPr lang="ru-RU" sz="2900" b="1" dirty="0">
                <a:solidFill>
                  <a:schemeClr val="accent6">
                    <a:lumMod val="75000"/>
                  </a:schemeClr>
                </a:solidFill>
                <a:latin typeface="Bookman Old Style" panose="02050604050505020204" pitchFamily="18" charset="0"/>
              </a:rPr>
              <a:t> ПРОВЕРКА ГИПОТЕЗЫ ОБ ОСОБЫХ СВОЙСТВАХ ГЛИНЫ</a:t>
            </a:r>
          </a:p>
        </p:txBody>
      </p:sp>
      <p:sp>
        <p:nvSpPr>
          <p:cNvPr id="4" name="Объект 3"/>
          <p:cNvSpPr>
            <a:spLocks noGrp="1"/>
          </p:cNvSpPr>
          <p:nvPr>
            <p:ph sz="half" idx="2"/>
          </p:nvPr>
        </p:nvSpPr>
        <p:spPr>
          <a:xfrm>
            <a:off x="3786909" y="758419"/>
            <a:ext cx="7638473" cy="5306817"/>
          </a:xfrm>
          <a:solidFill>
            <a:schemeClr val="accent3">
              <a:lumMod val="40000"/>
              <a:lumOff val="60000"/>
            </a:schemeClr>
          </a:solidFill>
        </p:spPr>
        <p:txBody>
          <a:bodyPr/>
          <a:lstStyle/>
          <a:p>
            <a:endParaRPr lang="ru-RU" dirty="0"/>
          </a:p>
        </p:txBody>
      </p:sp>
      <p:pic>
        <p:nvPicPr>
          <p:cNvPr id="1027" name="Picture 3" descr="PXL_20220211_154714920"/>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146207" y="1575810"/>
            <a:ext cx="2831538" cy="3740727"/>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1028" name="Picture 4" descr="PXL_20220208_180512361"/>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8890000" y="1575810"/>
            <a:ext cx="2530764" cy="3740727"/>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pic>
        <p:nvPicPr>
          <p:cNvPr id="9" name="Picture 2" descr="PXL_20220211_153027947"/>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3786909" y="1575810"/>
            <a:ext cx="2669309" cy="3741738"/>
          </a:xfrm>
          <a:prstGeom prst="rect">
            <a:avLst/>
          </a:prstGeom>
          <a:noFill/>
          <a:ln>
            <a:noFill/>
          </a:ln>
          <a:effectLst/>
          <a:extLst>
            <a:ext uri="{909E8E84-426E-40DD-AFC4-6F175D3DCCD1}">
              <a14:hiddenFill xmlns:a14="http://schemas.microsoft.com/office/drawing/2010/main" xmlns="">
                <a:solidFill>
                  <a:srgbClr val="5B9BD5"/>
                </a:solidFill>
              </a14:hiddenFill>
            </a:ext>
            <a:ext uri="{91240B29-F687-4F45-9708-019B960494DF}">
              <a14:hiddenLine xmlns:a14="http://schemas.microsoft.com/office/drawing/2010/main" xmlns="" w="25400"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000000"/>
                  </a:outerShdw>
                </a:effectLst>
              </a14:hiddenEffects>
            </a:ext>
          </a:extLst>
        </p:spPr>
      </p:pic>
    </p:spTree>
    <p:extLst>
      <p:ext uri="{BB962C8B-B14F-4D97-AF65-F5344CB8AC3E}">
        <p14:creationId xmlns:p14="http://schemas.microsoft.com/office/powerpoint/2010/main" xmlns="" val="3099727497"/>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амка">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TM03457475[[fn=Рамка]]</Template>
  <TotalTime>893</TotalTime>
  <Words>431</Words>
  <Application>Microsoft Office PowerPoint</Application>
  <PresentationFormat>Произвольный</PresentationFormat>
  <Paragraphs>71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Рамка</vt:lpstr>
      <vt:lpstr>Муниципальное бюджетное учреждение дополнительного образования  «Дом детского творчества» г. Тарко-Сале Пуровского района    Тема исследования:  «Удивительные свойства глины»</vt:lpstr>
      <vt:lpstr>Цель исследования: В ходе исследования состава и свойств природного материала: песка, земли, глины, экспериментальным путем определить особые свойства глины, позволяющие широко использовать ее для изготовления предметов быта человека.</vt:lpstr>
      <vt:lpstr>Актуальность темы:  Еще с древних времен глина была известна человеку.  Древние тексты дошли до нас из глубины веков благодаря глине.  Египтяне писали на увлажненных глиняных пластинах птичьими перьями или палочками от тростника. Человек научился обрабатывать глину и стал изготавливать посуду.</vt:lpstr>
      <vt:lpstr>ИССЛЕДОВАНИЕ  СОСТАВА  ПРИРОДНЫХ  МАТЕРИАЛОВ</vt:lpstr>
      <vt:lpstr>1. «СЫПУЧЕСТЬ»  Пересыпаем ложкой немного вещества в стакан </vt:lpstr>
      <vt:lpstr>2. « ВЕТЕР  В      СТАКАНЕ»  Проверим, как вещества реагируют на дуновение ветра. Для этого в стаканы с веществом подуем в трубочку для коктейля, создавая поток воздуха</vt:lpstr>
      <vt:lpstr>3. «ДРУЖБА С ВОДОЙ»  Проверим, что быстрее пропускает воду, добавляя понемногу воды в стаканы  с исследуемым веществом  </vt:lpstr>
      <vt:lpstr>РЕЗУЛЬТАТЫ ИССЛЕДОВАНИЯ СОСТАВА И СВОЙСТВ ПРИРОДНЫХ МАТЕРИАЛОВ    </vt:lpstr>
      <vt:lpstr> 1 ЭТАП  Смочим материал водой, доведя его до консистенции  пригодной для лепки.  Слепим из материала домик.  Время эксперимента:   01.02.2022г.    17 ч. 00 мин  </vt:lpstr>
      <vt:lpstr>2 ЭТАП   Сушка изделия в естественных условиях при комнатной  температуре  Время эксперимента:  01.02-04.02.2022 г. 17 ч.30 мин. </vt:lpstr>
      <vt:lpstr>3 ЭТАП  Взяв изделие в руки, проверим держит ли оно форму.  Время эксперимента:  04.02.2022г. 17 ч.50 мин.  </vt:lpstr>
      <vt:lpstr>ГЛИНА –   дар ЗЕМЛИ.   ВОДА помогает придать ей нужную форму.   Под дуновением ВЕТРА изделие из глины  высыхает.   А ОГОНЬ делает ее крепкой, как камень.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учреждение дополнительного образования  «Дом детского творчества» г. Тарко-Сале Пуровского района      Тема исследования: «Удивительный мир глины»</dc:title>
  <dc:creator>Пользователь</dc:creator>
  <cp:lastModifiedBy>PDO</cp:lastModifiedBy>
  <cp:revision>49</cp:revision>
  <dcterms:created xsi:type="dcterms:W3CDTF">2022-04-06T14:17:28Z</dcterms:created>
  <dcterms:modified xsi:type="dcterms:W3CDTF">2023-08-24T08:50:24Z</dcterms:modified>
</cp:coreProperties>
</file>