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4398C7-50B5-4529-A9B9-326961991FD0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055C52-5815-4568-9344-7DF376DB8B04}">
      <dgm:prSet phldrT="[Текст]"/>
      <dgm:spPr/>
      <dgm:t>
        <a:bodyPr/>
        <a:lstStyle/>
        <a:p>
          <a:r>
            <a:rPr lang="ru-RU" dirty="0"/>
            <a:t>Исследовательский</a:t>
          </a:r>
        </a:p>
      </dgm:t>
    </dgm:pt>
    <dgm:pt modelId="{44F29840-A7BD-4B82-9A28-B21084418184}" type="parTrans" cxnId="{639BB4B6-B648-4A37-80D3-A4CA79F2E04E}">
      <dgm:prSet/>
      <dgm:spPr/>
      <dgm:t>
        <a:bodyPr/>
        <a:lstStyle/>
        <a:p>
          <a:endParaRPr lang="ru-RU"/>
        </a:p>
      </dgm:t>
    </dgm:pt>
    <dgm:pt modelId="{3E4B3E5D-1A89-4C88-B82A-2F6313DA26AA}" type="sibTrans" cxnId="{639BB4B6-B648-4A37-80D3-A4CA79F2E04E}">
      <dgm:prSet/>
      <dgm:spPr/>
      <dgm:t>
        <a:bodyPr/>
        <a:lstStyle/>
        <a:p>
          <a:endParaRPr lang="ru-RU"/>
        </a:p>
      </dgm:t>
    </dgm:pt>
    <dgm:pt modelId="{45E6D391-76F3-49C2-BA00-EFBC7B22CF81}">
      <dgm:prSet phldrT="[Текст]"/>
      <dgm:spPr/>
      <dgm:t>
        <a:bodyPr/>
        <a:lstStyle/>
        <a:p>
          <a:r>
            <a:rPr lang="ru-RU" dirty="0"/>
            <a:t>Информационный</a:t>
          </a:r>
        </a:p>
      </dgm:t>
    </dgm:pt>
    <dgm:pt modelId="{AD1B600A-DDA7-4F47-B86D-467DA8900874}" type="parTrans" cxnId="{701300EC-6130-4553-A168-4F97C58F9742}">
      <dgm:prSet/>
      <dgm:spPr/>
      <dgm:t>
        <a:bodyPr/>
        <a:lstStyle/>
        <a:p>
          <a:endParaRPr lang="ru-RU"/>
        </a:p>
      </dgm:t>
    </dgm:pt>
    <dgm:pt modelId="{A32A0DFC-A53D-4C88-9AFE-3EC29C2C6508}" type="sibTrans" cxnId="{701300EC-6130-4553-A168-4F97C58F9742}">
      <dgm:prSet/>
      <dgm:spPr/>
      <dgm:t>
        <a:bodyPr/>
        <a:lstStyle/>
        <a:p>
          <a:endParaRPr lang="ru-RU"/>
        </a:p>
      </dgm:t>
    </dgm:pt>
    <dgm:pt modelId="{6DFB2347-8E83-4C2C-9A5E-A6AD034B0768}">
      <dgm:prSet phldrT="[Текст]"/>
      <dgm:spPr/>
      <dgm:t>
        <a:bodyPr/>
        <a:lstStyle/>
        <a:p>
          <a:r>
            <a:rPr lang="ru-RU" dirty="0"/>
            <a:t>Творческий</a:t>
          </a:r>
        </a:p>
      </dgm:t>
    </dgm:pt>
    <dgm:pt modelId="{F50FF1CE-72DE-4D78-8110-C9ECCF4584B4}" type="parTrans" cxnId="{223F4830-D120-4A58-B1E5-B728A8329161}">
      <dgm:prSet/>
      <dgm:spPr/>
      <dgm:t>
        <a:bodyPr/>
        <a:lstStyle/>
        <a:p>
          <a:endParaRPr lang="ru-RU"/>
        </a:p>
      </dgm:t>
    </dgm:pt>
    <dgm:pt modelId="{B444F373-83AE-4018-BFFE-11235C6178CB}" type="sibTrans" cxnId="{223F4830-D120-4A58-B1E5-B728A8329161}">
      <dgm:prSet/>
      <dgm:spPr/>
      <dgm:t>
        <a:bodyPr/>
        <a:lstStyle/>
        <a:p>
          <a:endParaRPr lang="ru-RU"/>
        </a:p>
      </dgm:t>
    </dgm:pt>
    <dgm:pt modelId="{088370C6-F6AC-412D-A2F8-A40D6D0591D9}" type="pres">
      <dgm:prSet presAssocID="{224398C7-50B5-4529-A9B9-326961991FD0}" presName="linear" presStyleCnt="0">
        <dgm:presLayoutVars>
          <dgm:dir/>
          <dgm:animLvl val="lvl"/>
          <dgm:resizeHandles val="exact"/>
        </dgm:presLayoutVars>
      </dgm:prSet>
      <dgm:spPr/>
    </dgm:pt>
    <dgm:pt modelId="{3F28225B-5649-4B4F-BFD0-526B006E25F0}" type="pres">
      <dgm:prSet presAssocID="{A0055C52-5815-4568-9344-7DF376DB8B04}" presName="parentLin" presStyleCnt="0"/>
      <dgm:spPr/>
    </dgm:pt>
    <dgm:pt modelId="{3BC1AAFD-0868-42F0-A711-8B97B44C6CE7}" type="pres">
      <dgm:prSet presAssocID="{A0055C52-5815-4568-9344-7DF376DB8B04}" presName="parentLeftMargin" presStyleLbl="node1" presStyleIdx="0" presStyleCnt="3"/>
      <dgm:spPr/>
    </dgm:pt>
    <dgm:pt modelId="{FADDED26-BC7F-483F-9CDD-518AE7047A1F}" type="pres">
      <dgm:prSet presAssocID="{A0055C52-5815-4568-9344-7DF376DB8B04}" presName="parentText" presStyleLbl="node1" presStyleIdx="0" presStyleCnt="3" custLinFactNeighborX="12953" custLinFactNeighborY="-4302">
        <dgm:presLayoutVars>
          <dgm:chMax val="0"/>
          <dgm:bulletEnabled val="1"/>
        </dgm:presLayoutVars>
      </dgm:prSet>
      <dgm:spPr/>
    </dgm:pt>
    <dgm:pt modelId="{BDA23051-3073-4CB4-A373-501196B889A5}" type="pres">
      <dgm:prSet presAssocID="{A0055C52-5815-4568-9344-7DF376DB8B04}" presName="negativeSpace" presStyleCnt="0"/>
      <dgm:spPr/>
    </dgm:pt>
    <dgm:pt modelId="{A490AE36-2817-46C1-9F62-0DAB1D7AE98E}" type="pres">
      <dgm:prSet presAssocID="{A0055C52-5815-4568-9344-7DF376DB8B04}" presName="childText" presStyleLbl="conFgAcc1" presStyleIdx="0" presStyleCnt="3">
        <dgm:presLayoutVars>
          <dgm:bulletEnabled val="1"/>
        </dgm:presLayoutVars>
      </dgm:prSet>
      <dgm:spPr/>
    </dgm:pt>
    <dgm:pt modelId="{B61D42FD-F27F-43B6-A872-99B393645321}" type="pres">
      <dgm:prSet presAssocID="{3E4B3E5D-1A89-4C88-B82A-2F6313DA26AA}" presName="spaceBetweenRectangles" presStyleCnt="0"/>
      <dgm:spPr/>
    </dgm:pt>
    <dgm:pt modelId="{5FFD8AF6-8693-4F2D-8C7A-D7DE143E99EE}" type="pres">
      <dgm:prSet presAssocID="{45E6D391-76F3-49C2-BA00-EFBC7B22CF81}" presName="parentLin" presStyleCnt="0"/>
      <dgm:spPr/>
    </dgm:pt>
    <dgm:pt modelId="{C14BFAD1-C069-4336-93A6-920C60C555A1}" type="pres">
      <dgm:prSet presAssocID="{45E6D391-76F3-49C2-BA00-EFBC7B22CF81}" presName="parentLeftMargin" presStyleLbl="node1" presStyleIdx="0" presStyleCnt="3"/>
      <dgm:spPr/>
    </dgm:pt>
    <dgm:pt modelId="{027BBA70-CE1C-4ECC-B151-9FFAC224DE79}" type="pres">
      <dgm:prSet presAssocID="{45E6D391-76F3-49C2-BA00-EFBC7B22CF8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536E146-C842-4AA7-A1CD-10B0DDCCF0D5}" type="pres">
      <dgm:prSet presAssocID="{45E6D391-76F3-49C2-BA00-EFBC7B22CF81}" presName="negativeSpace" presStyleCnt="0"/>
      <dgm:spPr/>
    </dgm:pt>
    <dgm:pt modelId="{298131C6-8BCD-468B-A7D2-939F5632961C}" type="pres">
      <dgm:prSet presAssocID="{45E6D391-76F3-49C2-BA00-EFBC7B22CF81}" presName="childText" presStyleLbl="conFgAcc1" presStyleIdx="1" presStyleCnt="3">
        <dgm:presLayoutVars>
          <dgm:bulletEnabled val="1"/>
        </dgm:presLayoutVars>
      </dgm:prSet>
      <dgm:spPr/>
    </dgm:pt>
    <dgm:pt modelId="{3D8CB402-BFD2-4694-B2E6-B886C93EB830}" type="pres">
      <dgm:prSet presAssocID="{A32A0DFC-A53D-4C88-9AFE-3EC29C2C6508}" presName="spaceBetweenRectangles" presStyleCnt="0"/>
      <dgm:spPr/>
    </dgm:pt>
    <dgm:pt modelId="{609FD07E-CAEC-44B6-A19E-26D835953B15}" type="pres">
      <dgm:prSet presAssocID="{6DFB2347-8E83-4C2C-9A5E-A6AD034B0768}" presName="parentLin" presStyleCnt="0"/>
      <dgm:spPr/>
    </dgm:pt>
    <dgm:pt modelId="{F23885F5-24E8-456E-A656-24E3F6D6FB9F}" type="pres">
      <dgm:prSet presAssocID="{6DFB2347-8E83-4C2C-9A5E-A6AD034B0768}" presName="parentLeftMargin" presStyleLbl="node1" presStyleIdx="1" presStyleCnt="3"/>
      <dgm:spPr/>
    </dgm:pt>
    <dgm:pt modelId="{5625ABE2-8F7B-40BD-AAC6-F34D273063A6}" type="pres">
      <dgm:prSet presAssocID="{6DFB2347-8E83-4C2C-9A5E-A6AD034B076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B1DBFFB-CFAE-467F-8524-3A7D6759329C}" type="pres">
      <dgm:prSet presAssocID="{6DFB2347-8E83-4C2C-9A5E-A6AD034B0768}" presName="negativeSpace" presStyleCnt="0"/>
      <dgm:spPr/>
    </dgm:pt>
    <dgm:pt modelId="{858839F0-0BC3-419F-8166-D72602F8E780}" type="pres">
      <dgm:prSet presAssocID="{6DFB2347-8E83-4C2C-9A5E-A6AD034B076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8DC0325-E9AF-4509-8EDB-5F7C3C31C894}" type="presOf" srcId="{224398C7-50B5-4529-A9B9-326961991FD0}" destId="{088370C6-F6AC-412D-A2F8-A40D6D0591D9}" srcOrd="0" destOrd="0" presId="urn:microsoft.com/office/officeart/2005/8/layout/list1"/>
    <dgm:cxn modelId="{223F4830-D120-4A58-B1E5-B728A8329161}" srcId="{224398C7-50B5-4529-A9B9-326961991FD0}" destId="{6DFB2347-8E83-4C2C-9A5E-A6AD034B0768}" srcOrd="2" destOrd="0" parTransId="{F50FF1CE-72DE-4D78-8110-C9ECCF4584B4}" sibTransId="{B444F373-83AE-4018-BFFE-11235C6178CB}"/>
    <dgm:cxn modelId="{0FACA75B-9F56-439B-B3D1-EF6ED03248F6}" type="presOf" srcId="{45E6D391-76F3-49C2-BA00-EFBC7B22CF81}" destId="{C14BFAD1-C069-4336-93A6-920C60C555A1}" srcOrd="0" destOrd="0" presId="urn:microsoft.com/office/officeart/2005/8/layout/list1"/>
    <dgm:cxn modelId="{AACEB14C-9CB1-4468-B858-396DD85372C8}" type="presOf" srcId="{A0055C52-5815-4568-9344-7DF376DB8B04}" destId="{FADDED26-BC7F-483F-9CDD-518AE7047A1F}" srcOrd="1" destOrd="0" presId="urn:microsoft.com/office/officeart/2005/8/layout/list1"/>
    <dgm:cxn modelId="{FF62D053-5492-4AC8-A78A-B64719469ECE}" type="presOf" srcId="{6DFB2347-8E83-4C2C-9A5E-A6AD034B0768}" destId="{F23885F5-24E8-456E-A656-24E3F6D6FB9F}" srcOrd="0" destOrd="0" presId="urn:microsoft.com/office/officeart/2005/8/layout/list1"/>
    <dgm:cxn modelId="{D846C95A-FFBC-464A-9FEB-AA373744A614}" type="presOf" srcId="{6DFB2347-8E83-4C2C-9A5E-A6AD034B0768}" destId="{5625ABE2-8F7B-40BD-AAC6-F34D273063A6}" srcOrd="1" destOrd="0" presId="urn:microsoft.com/office/officeart/2005/8/layout/list1"/>
    <dgm:cxn modelId="{639BB4B6-B648-4A37-80D3-A4CA79F2E04E}" srcId="{224398C7-50B5-4529-A9B9-326961991FD0}" destId="{A0055C52-5815-4568-9344-7DF376DB8B04}" srcOrd="0" destOrd="0" parTransId="{44F29840-A7BD-4B82-9A28-B21084418184}" sibTransId="{3E4B3E5D-1A89-4C88-B82A-2F6313DA26AA}"/>
    <dgm:cxn modelId="{8D8DCEE6-57A1-49F7-8A1F-1EF8F1DDC391}" type="presOf" srcId="{A0055C52-5815-4568-9344-7DF376DB8B04}" destId="{3BC1AAFD-0868-42F0-A711-8B97B44C6CE7}" srcOrd="0" destOrd="0" presId="urn:microsoft.com/office/officeart/2005/8/layout/list1"/>
    <dgm:cxn modelId="{701300EC-6130-4553-A168-4F97C58F9742}" srcId="{224398C7-50B5-4529-A9B9-326961991FD0}" destId="{45E6D391-76F3-49C2-BA00-EFBC7B22CF81}" srcOrd="1" destOrd="0" parTransId="{AD1B600A-DDA7-4F47-B86D-467DA8900874}" sibTransId="{A32A0DFC-A53D-4C88-9AFE-3EC29C2C6508}"/>
    <dgm:cxn modelId="{0A08A7FB-BE6A-4CB4-8C96-A7C86679D0C3}" type="presOf" srcId="{45E6D391-76F3-49C2-BA00-EFBC7B22CF81}" destId="{027BBA70-CE1C-4ECC-B151-9FFAC224DE79}" srcOrd="1" destOrd="0" presId="urn:microsoft.com/office/officeart/2005/8/layout/list1"/>
    <dgm:cxn modelId="{A9CE0C12-D904-4B02-8A05-B24A4FC5D785}" type="presParOf" srcId="{088370C6-F6AC-412D-A2F8-A40D6D0591D9}" destId="{3F28225B-5649-4B4F-BFD0-526B006E25F0}" srcOrd="0" destOrd="0" presId="urn:microsoft.com/office/officeart/2005/8/layout/list1"/>
    <dgm:cxn modelId="{7929DCED-6154-47AE-AE73-2E337455DD43}" type="presParOf" srcId="{3F28225B-5649-4B4F-BFD0-526B006E25F0}" destId="{3BC1AAFD-0868-42F0-A711-8B97B44C6CE7}" srcOrd="0" destOrd="0" presId="urn:microsoft.com/office/officeart/2005/8/layout/list1"/>
    <dgm:cxn modelId="{7C9E3B82-FDBB-49CF-9E0F-854F38EF3159}" type="presParOf" srcId="{3F28225B-5649-4B4F-BFD0-526B006E25F0}" destId="{FADDED26-BC7F-483F-9CDD-518AE7047A1F}" srcOrd="1" destOrd="0" presId="urn:microsoft.com/office/officeart/2005/8/layout/list1"/>
    <dgm:cxn modelId="{CEDD81A9-0CBA-415F-AA46-4233D628604C}" type="presParOf" srcId="{088370C6-F6AC-412D-A2F8-A40D6D0591D9}" destId="{BDA23051-3073-4CB4-A373-501196B889A5}" srcOrd="1" destOrd="0" presId="urn:microsoft.com/office/officeart/2005/8/layout/list1"/>
    <dgm:cxn modelId="{9C373DDD-8458-440D-8B84-C8F104215E51}" type="presParOf" srcId="{088370C6-F6AC-412D-A2F8-A40D6D0591D9}" destId="{A490AE36-2817-46C1-9F62-0DAB1D7AE98E}" srcOrd="2" destOrd="0" presId="urn:microsoft.com/office/officeart/2005/8/layout/list1"/>
    <dgm:cxn modelId="{85C46B04-8134-4E02-8102-C0B964769527}" type="presParOf" srcId="{088370C6-F6AC-412D-A2F8-A40D6D0591D9}" destId="{B61D42FD-F27F-43B6-A872-99B393645321}" srcOrd="3" destOrd="0" presId="urn:microsoft.com/office/officeart/2005/8/layout/list1"/>
    <dgm:cxn modelId="{12308EC1-9219-4DCC-BF5F-FC9CCB600180}" type="presParOf" srcId="{088370C6-F6AC-412D-A2F8-A40D6D0591D9}" destId="{5FFD8AF6-8693-4F2D-8C7A-D7DE143E99EE}" srcOrd="4" destOrd="0" presId="urn:microsoft.com/office/officeart/2005/8/layout/list1"/>
    <dgm:cxn modelId="{DB62371C-CEE6-4AC0-B53D-B7103B24A899}" type="presParOf" srcId="{5FFD8AF6-8693-4F2D-8C7A-D7DE143E99EE}" destId="{C14BFAD1-C069-4336-93A6-920C60C555A1}" srcOrd="0" destOrd="0" presId="urn:microsoft.com/office/officeart/2005/8/layout/list1"/>
    <dgm:cxn modelId="{5470F970-C675-4F06-BE34-29E98EBF6F23}" type="presParOf" srcId="{5FFD8AF6-8693-4F2D-8C7A-D7DE143E99EE}" destId="{027BBA70-CE1C-4ECC-B151-9FFAC224DE79}" srcOrd="1" destOrd="0" presId="urn:microsoft.com/office/officeart/2005/8/layout/list1"/>
    <dgm:cxn modelId="{0DB246DF-3693-4AB3-9771-2D4004144E7F}" type="presParOf" srcId="{088370C6-F6AC-412D-A2F8-A40D6D0591D9}" destId="{F536E146-C842-4AA7-A1CD-10B0DDCCF0D5}" srcOrd="5" destOrd="0" presId="urn:microsoft.com/office/officeart/2005/8/layout/list1"/>
    <dgm:cxn modelId="{B017B079-B219-45C9-A6C9-F8986E483EEA}" type="presParOf" srcId="{088370C6-F6AC-412D-A2F8-A40D6D0591D9}" destId="{298131C6-8BCD-468B-A7D2-939F5632961C}" srcOrd="6" destOrd="0" presId="urn:microsoft.com/office/officeart/2005/8/layout/list1"/>
    <dgm:cxn modelId="{88BD4A5F-96A3-4DB5-B0A7-EAD65D579C66}" type="presParOf" srcId="{088370C6-F6AC-412D-A2F8-A40D6D0591D9}" destId="{3D8CB402-BFD2-4694-B2E6-B886C93EB830}" srcOrd="7" destOrd="0" presId="urn:microsoft.com/office/officeart/2005/8/layout/list1"/>
    <dgm:cxn modelId="{8A1D138A-942C-4760-9570-01D2EB60F79A}" type="presParOf" srcId="{088370C6-F6AC-412D-A2F8-A40D6D0591D9}" destId="{609FD07E-CAEC-44B6-A19E-26D835953B15}" srcOrd="8" destOrd="0" presId="urn:microsoft.com/office/officeart/2005/8/layout/list1"/>
    <dgm:cxn modelId="{C0B6083E-0FA0-4B31-AF93-EB3E0D4BE703}" type="presParOf" srcId="{609FD07E-CAEC-44B6-A19E-26D835953B15}" destId="{F23885F5-24E8-456E-A656-24E3F6D6FB9F}" srcOrd="0" destOrd="0" presId="urn:microsoft.com/office/officeart/2005/8/layout/list1"/>
    <dgm:cxn modelId="{D750977F-C7BC-42F2-993B-2C8B48172B4C}" type="presParOf" srcId="{609FD07E-CAEC-44B6-A19E-26D835953B15}" destId="{5625ABE2-8F7B-40BD-AAC6-F34D273063A6}" srcOrd="1" destOrd="0" presId="urn:microsoft.com/office/officeart/2005/8/layout/list1"/>
    <dgm:cxn modelId="{3CEAE0CE-AA4E-4BE1-85DA-0B41A5839ADB}" type="presParOf" srcId="{088370C6-F6AC-412D-A2F8-A40D6D0591D9}" destId="{CB1DBFFB-CFAE-467F-8524-3A7D6759329C}" srcOrd="9" destOrd="0" presId="urn:microsoft.com/office/officeart/2005/8/layout/list1"/>
    <dgm:cxn modelId="{AFADDC16-B0C4-4C78-83CD-9EB2EE3C7001}" type="presParOf" srcId="{088370C6-F6AC-412D-A2F8-A40D6D0591D9}" destId="{858839F0-0BC3-419F-8166-D72602F8E7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0AE36-2817-46C1-9F62-0DAB1D7AE98E}">
      <dsp:nvSpPr>
        <dsp:cNvPr id="0" name=""/>
        <dsp:cNvSpPr/>
      </dsp:nvSpPr>
      <dsp:spPr>
        <a:xfrm>
          <a:off x="0" y="267679"/>
          <a:ext cx="57200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DDED26-BC7F-483F-9CDD-518AE7047A1F}">
      <dsp:nvSpPr>
        <dsp:cNvPr id="0" name=""/>
        <dsp:cNvSpPr/>
      </dsp:nvSpPr>
      <dsp:spPr>
        <a:xfrm>
          <a:off x="323050" y="11200"/>
          <a:ext cx="4004056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344" tIns="0" rIns="15134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Исследовательский</a:t>
          </a:r>
        </a:p>
      </dsp:txBody>
      <dsp:txXfrm>
        <a:off x="346107" y="34257"/>
        <a:ext cx="3957942" cy="426206"/>
      </dsp:txXfrm>
    </dsp:sp>
    <dsp:sp modelId="{298131C6-8BCD-468B-A7D2-939F5632961C}">
      <dsp:nvSpPr>
        <dsp:cNvPr id="0" name=""/>
        <dsp:cNvSpPr/>
      </dsp:nvSpPr>
      <dsp:spPr>
        <a:xfrm>
          <a:off x="0" y="993439"/>
          <a:ext cx="57200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7BBA70-CE1C-4ECC-B151-9FFAC224DE79}">
      <dsp:nvSpPr>
        <dsp:cNvPr id="0" name=""/>
        <dsp:cNvSpPr/>
      </dsp:nvSpPr>
      <dsp:spPr>
        <a:xfrm>
          <a:off x="286004" y="757279"/>
          <a:ext cx="4004056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344" tIns="0" rIns="15134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Информационный</a:t>
          </a:r>
        </a:p>
      </dsp:txBody>
      <dsp:txXfrm>
        <a:off x="309061" y="780336"/>
        <a:ext cx="3957942" cy="426206"/>
      </dsp:txXfrm>
    </dsp:sp>
    <dsp:sp modelId="{858839F0-0BC3-419F-8166-D72602F8E780}">
      <dsp:nvSpPr>
        <dsp:cNvPr id="0" name=""/>
        <dsp:cNvSpPr/>
      </dsp:nvSpPr>
      <dsp:spPr>
        <a:xfrm>
          <a:off x="0" y="1719199"/>
          <a:ext cx="57200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25ABE2-8F7B-40BD-AAC6-F34D273063A6}">
      <dsp:nvSpPr>
        <dsp:cNvPr id="0" name=""/>
        <dsp:cNvSpPr/>
      </dsp:nvSpPr>
      <dsp:spPr>
        <a:xfrm>
          <a:off x="286004" y="1483039"/>
          <a:ext cx="4004056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1344" tIns="0" rIns="15134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Творческий</a:t>
          </a:r>
        </a:p>
      </dsp:txBody>
      <dsp:txXfrm>
        <a:off x="309061" y="1506096"/>
        <a:ext cx="3957942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2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16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38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9351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399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6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20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75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60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92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1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8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5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3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0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2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5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C3F3C-227A-47E5-8381-51141D248442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CE33E-02BA-41BC-BFC8-F03BD8CC6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512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CF8BA99F-A9D6-4104-AA8E-1A3F6FBD5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0" t="9551" b="8662"/>
          <a:stretch>
            <a:fillRect/>
          </a:stretch>
        </p:blipFill>
        <p:spPr>
          <a:xfrm>
            <a:off x="4467860" y="1724254"/>
            <a:ext cx="7724140" cy="5136056"/>
          </a:xfrm>
          <a:custGeom>
            <a:avLst/>
            <a:gdLst>
              <a:gd name="connsiteX0" fmla="*/ 2561915 w 8435341"/>
              <a:gd name="connsiteY0" fmla="*/ 3414184 h 5608959"/>
              <a:gd name="connsiteX1" fmla="*/ 3883990 w 8435341"/>
              <a:gd name="connsiteY1" fmla="*/ 3414184 h 5608959"/>
              <a:gd name="connsiteX2" fmla="*/ 4456467 w 8435341"/>
              <a:gd name="connsiteY2" fmla="*/ 4511572 h 5608959"/>
              <a:gd name="connsiteX3" fmla="*/ 3883990 w 8435341"/>
              <a:gd name="connsiteY3" fmla="*/ 5608959 h 5608959"/>
              <a:gd name="connsiteX4" fmla="*/ 2561915 w 8435341"/>
              <a:gd name="connsiteY4" fmla="*/ 5608959 h 5608959"/>
              <a:gd name="connsiteX5" fmla="*/ 1989438 w 8435341"/>
              <a:gd name="connsiteY5" fmla="*/ 4511572 h 5608959"/>
              <a:gd name="connsiteX6" fmla="*/ 6540788 w 8435341"/>
              <a:gd name="connsiteY6" fmla="*/ 3360664 h 5608959"/>
              <a:gd name="connsiteX7" fmla="*/ 7862863 w 8435341"/>
              <a:gd name="connsiteY7" fmla="*/ 3360664 h 5608959"/>
              <a:gd name="connsiteX8" fmla="*/ 8435340 w 8435341"/>
              <a:gd name="connsiteY8" fmla="*/ 4458052 h 5608959"/>
              <a:gd name="connsiteX9" fmla="*/ 7862863 w 8435341"/>
              <a:gd name="connsiteY9" fmla="*/ 5555440 h 5608959"/>
              <a:gd name="connsiteX10" fmla="*/ 6540788 w 8435341"/>
              <a:gd name="connsiteY10" fmla="*/ 5555440 h 5608959"/>
              <a:gd name="connsiteX11" fmla="*/ 5968311 w 8435341"/>
              <a:gd name="connsiteY11" fmla="*/ 4458052 h 5608959"/>
              <a:gd name="connsiteX12" fmla="*/ 4551352 w 8435341"/>
              <a:gd name="connsiteY12" fmla="*/ 2274544 h 5608959"/>
              <a:gd name="connsiteX13" fmla="*/ 5873426 w 8435341"/>
              <a:gd name="connsiteY13" fmla="*/ 2274544 h 5608959"/>
              <a:gd name="connsiteX14" fmla="*/ 6445903 w 8435341"/>
              <a:gd name="connsiteY14" fmla="*/ 3371932 h 5608959"/>
              <a:gd name="connsiteX15" fmla="*/ 5873426 w 8435341"/>
              <a:gd name="connsiteY15" fmla="*/ 4469320 h 5608959"/>
              <a:gd name="connsiteX16" fmla="*/ 4551352 w 8435341"/>
              <a:gd name="connsiteY16" fmla="*/ 4469320 h 5608959"/>
              <a:gd name="connsiteX17" fmla="*/ 3978874 w 8435341"/>
              <a:gd name="connsiteY17" fmla="*/ 3371932 h 5608959"/>
              <a:gd name="connsiteX18" fmla="*/ 572477 w 8435341"/>
              <a:gd name="connsiteY18" fmla="*/ 2255785 h 5608959"/>
              <a:gd name="connsiteX19" fmla="*/ 1894553 w 8435341"/>
              <a:gd name="connsiteY19" fmla="*/ 2255785 h 5608959"/>
              <a:gd name="connsiteX20" fmla="*/ 2467029 w 8435341"/>
              <a:gd name="connsiteY20" fmla="*/ 3353173 h 5608959"/>
              <a:gd name="connsiteX21" fmla="*/ 1894553 w 8435341"/>
              <a:gd name="connsiteY21" fmla="*/ 4450561 h 5608959"/>
              <a:gd name="connsiteX22" fmla="*/ 572477 w 8435341"/>
              <a:gd name="connsiteY22" fmla="*/ 4450561 h 5608959"/>
              <a:gd name="connsiteX23" fmla="*/ 0 w 8435341"/>
              <a:gd name="connsiteY23" fmla="*/ 3353173 h 5608959"/>
              <a:gd name="connsiteX24" fmla="*/ 6540789 w 8435341"/>
              <a:gd name="connsiteY24" fmla="*/ 1132351 h 5608959"/>
              <a:gd name="connsiteX25" fmla="*/ 7862863 w 8435341"/>
              <a:gd name="connsiteY25" fmla="*/ 1132351 h 5608959"/>
              <a:gd name="connsiteX26" fmla="*/ 8435341 w 8435341"/>
              <a:gd name="connsiteY26" fmla="*/ 2229739 h 5608959"/>
              <a:gd name="connsiteX27" fmla="*/ 7862863 w 8435341"/>
              <a:gd name="connsiteY27" fmla="*/ 3327125 h 5608959"/>
              <a:gd name="connsiteX28" fmla="*/ 6540789 w 8435341"/>
              <a:gd name="connsiteY28" fmla="*/ 3327125 h 5608959"/>
              <a:gd name="connsiteX29" fmla="*/ 5968312 w 8435341"/>
              <a:gd name="connsiteY29" fmla="*/ 2229739 h 5608959"/>
              <a:gd name="connsiteX30" fmla="*/ 2561915 w 8435341"/>
              <a:gd name="connsiteY30" fmla="*/ 1114630 h 5608959"/>
              <a:gd name="connsiteX31" fmla="*/ 3883990 w 8435341"/>
              <a:gd name="connsiteY31" fmla="*/ 1114630 h 5608959"/>
              <a:gd name="connsiteX32" fmla="*/ 4456467 w 8435341"/>
              <a:gd name="connsiteY32" fmla="*/ 2212018 h 5608959"/>
              <a:gd name="connsiteX33" fmla="*/ 3883990 w 8435341"/>
              <a:gd name="connsiteY33" fmla="*/ 3309405 h 5608959"/>
              <a:gd name="connsiteX34" fmla="*/ 2561915 w 8435341"/>
              <a:gd name="connsiteY34" fmla="*/ 3309405 h 5608959"/>
              <a:gd name="connsiteX35" fmla="*/ 1989438 w 8435341"/>
              <a:gd name="connsiteY35" fmla="*/ 2212018 h 5608959"/>
              <a:gd name="connsiteX36" fmla="*/ 4551352 w 8435341"/>
              <a:gd name="connsiteY36" fmla="*/ 4929 h 5608959"/>
              <a:gd name="connsiteX37" fmla="*/ 5873426 w 8435341"/>
              <a:gd name="connsiteY37" fmla="*/ 4929 h 5608959"/>
              <a:gd name="connsiteX38" fmla="*/ 6445903 w 8435341"/>
              <a:gd name="connsiteY38" fmla="*/ 1102317 h 5608959"/>
              <a:gd name="connsiteX39" fmla="*/ 5873426 w 8435341"/>
              <a:gd name="connsiteY39" fmla="*/ 2199704 h 5608959"/>
              <a:gd name="connsiteX40" fmla="*/ 4551352 w 8435341"/>
              <a:gd name="connsiteY40" fmla="*/ 2199704 h 5608959"/>
              <a:gd name="connsiteX41" fmla="*/ 3978874 w 8435341"/>
              <a:gd name="connsiteY41" fmla="*/ 1102317 h 5608959"/>
              <a:gd name="connsiteX42" fmla="*/ 572477 w 8435341"/>
              <a:gd name="connsiteY42" fmla="*/ 0 h 5608959"/>
              <a:gd name="connsiteX43" fmla="*/ 1894553 w 8435341"/>
              <a:gd name="connsiteY43" fmla="*/ 0 h 5608959"/>
              <a:gd name="connsiteX44" fmla="*/ 2467029 w 8435341"/>
              <a:gd name="connsiteY44" fmla="*/ 1097387 h 5608959"/>
              <a:gd name="connsiteX45" fmla="*/ 1894553 w 8435341"/>
              <a:gd name="connsiteY45" fmla="*/ 2194774 h 5608959"/>
              <a:gd name="connsiteX46" fmla="*/ 572477 w 8435341"/>
              <a:gd name="connsiteY46" fmla="*/ 2194774 h 5608959"/>
              <a:gd name="connsiteX47" fmla="*/ 0 w 8435341"/>
              <a:gd name="connsiteY47" fmla="*/ 1097387 h 5608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435341" h="5608959">
                <a:moveTo>
                  <a:pt x="2561915" y="3414184"/>
                </a:moveTo>
                <a:lnTo>
                  <a:pt x="3883990" y="3414184"/>
                </a:lnTo>
                <a:lnTo>
                  <a:pt x="4456467" y="4511572"/>
                </a:lnTo>
                <a:lnTo>
                  <a:pt x="3883990" y="5608959"/>
                </a:lnTo>
                <a:lnTo>
                  <a:pt x="2561915" y="5608959"/>
                </a:lnTo>
                <a:lnTo>
                  <a:pt x="1989438" y="4511572"/>
                </a:lnTo>
                <a:close/>
                <a:moveTo>
                  <a:pt x="6540788" y="3360664"/>
                </a:moveTo>
                <a:lnTo>
                  <a:pt x="7862863" y="3360664"/>
                </a:lnTo>
                <a:lnTo>
                  <a:pt x="8435340" y="4458052"/>
                </a:lnTo>
                <a:lnTo>
                  <a:pt x="7862863" y="5555440"/>
                </a:lnTo>
                <a:lnTo>
                  <a:pt x="6540788" y="5555440"/>
                </a:lnTo>
                <a:lnTo>
                  <a:pt x="5968311" y="4458052"/>
                </a:lnTo>
                <a:close/>
                <a:moveTo>
                  <a:pt x="4551352" y="2274544"/>
                </a:moveTo>
                <a:lnTo>
                  <a:pt x="5873426" y="2274544"/>
                </a:lnTo>
                <a:lnTo>
                  <a:pt x="6445903" y="3371932"/>
                </a:lnTo>
                <a:lnTo>
                  <a:pt x="5873426" y="4469320"/>
                </a:lnTo>
                <a:lnTo>
                  <a:pt x="4551352" y="4469320"/>
                </a:lnTo>
                <a:lnTo>
                  <a:pt x="3978874" y="3371932"/>
                </a:lnTo>
                <a:close/>
                <a:moveTo>
                  <a:pt x="572477" y="2255785"/>
                </a:moveTo>
                <a:lnTo>
                  <a:pt x="1894553" y="2255785"/>
                </a:lnTo>
                <a:lnTo>
                  <a:pt x="2467029" y="3353173"/>
                </a:lnTo>
                <a:lnTo>
                  <a:pt x="1894553" y="4450561"/>
                </a:lnTo>
                <a:lnTo>
                  <a:pt x="572477" y="4450561"/>
                </a:lnTo>
                <a:lnTo>
                  <a:pt x="0" y="3353173"/>
                </a:lnTo>
                <a:close/>
                <a:moveTo>
                  <a:pt x="6540789" y="1132351"/>
                </a:moveTo>
                <a:lnTo>
                  <a:pt x="7862863" y="1132351"/>
                </a:lnTo>
                <a:lnTo>
                  <a:pt x="8435341" y="2229739"/>
                </a:lnTo>
                <a:lnTo>
                  <a:pt x="7862863" y="3327125"/>
                </a:lnTo>
                <a:lnTo>
                  <a:pt x="6540789" y="3327125"/>
                </a:lnTo>
                <a:lnTo>
                  <a:pt x="5968312" y="2229739"/>
                </a:lnTo>
                <a:close/>
                <a:moveTo>
                  <a:pt x="2561915" y="1114630"/>
                </a:moveTo>
                <a:lnTo>
                  <a:pt x="3883990" y="1114630"/>
                </a:lnTo>
                <a:lnTo>
                  <a:pt x="4456467" y="2212018"/>
                </a:lnTo>
                <a:lnTo>
                  <a:pt x="3883990" y="3309405"/>
                </a:lnTo>
                <a:lnTo>
                  <a:pt x="2561915" y="3309405"/>
                </a:lnTo>
                <a:lnTo>
                  <a:pt x="1989438" y="2212018"/>
                </a:lnTo>
                <a:close/>
                <a:moveTo>
                  <a:pt x="4551352" y="4929"/>
                </a:moveTo>
                <a:lnTo>
                  <a:pt x="5873426" y="4929"/>
                </a:lnTo>
                <a:lnTo>
                  <a:pt x="6445903" y="1102317"/>
                </a:lnTo>
                <a:lnTo>
                  <a:pt x="5873426" y="2199704"/>
                </a:lnTo>
                <a:lnTo>
                  <a:pt x="4551352" y="2199704"/>
                </a:lnTo>
                <a:lnTo>
                  <a:pt x="3978874" y="1102317"/>
                </a:lnTo>
                <a:close/>
                <a:moveTo>
                  <a:pt x="572477" y="0"/>
                </a:moveTo>
                <a:lnTo>
                  <a:pt x="1894553" y="0"/>
                </a:lnTo>
                <a:lnTo>
                  <a:pt x="2467029" y="1097387"/>
                </a:lnTo>
                <a:lnTo>
                  <a:pt x="1894553" y="2194774"/>
                </a:lnTo>
                <a:lnTo>
                  <a:pt x="572477" y="2194774"/>
                </a:lnTo>
                <a:lnTo>
                  <a:pt x="0" y="109738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54FB5-3992-441F-AC7E-634D32633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080" y="1473200"/>
            <a:ext cx="10952480" cy="104648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Franklin Gothic Heavy" panose="020B0903020102020204" pitchFamily="34" charset="0"/>
              </a:rPr>
              <a:t>Проектная деятельность в экологическом воспитании детей с ОВЗ во внеурочной деятельности</a:t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EDB25-795B-4A30-B892-FAC62C826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893" y="2162838"/>
            <a:ext cx="9905998" cy="1478570"/>
          </a:xfrm>
        </p:spPr>
        <p:txBody>
          <a:bodyPr>
            <a:normAutofit/>
          </a:bodyPr>
          <a:lstStyle/>
          <a:p>
            <a:r>
              <a:rPr lang="ru-RU" sz="6000" dirty="0"/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42437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EED86E8-0C2D-4929-AC01-B3C2158B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346" y="1112519"/>
            <a:ext cx="10046494" cy="23164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«Проектная деятельность учит школьников, а не презентует какие-то их достижения. Это деятельность обучающая, нацеленная на личностные результаты. Образно проектную деятельность можно определить так: "Проект – это дорога, и от точки А к точке B человек придёт другим"»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055C6E3E-6883-4484-A780-86FE425FE6AE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>
            <a:normAutofit fontScale="92500" lnSpcReduction="20000"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400" b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Ольга Стрелова.</a:t>
            </a:r>
            <a:endParaRPr lang="ru-RU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6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Шестиугольник 7">
            <a:extLst>
              <a:ext uri="{FF2B5EF4-FFF2-40B4-BE49-F238E27FC236}">
                <a16:creationId xmlns:a16="http://schemas.microsoft.com/office/drawing/2014/main" id="{C8077091-A9D5-4A17-9E28-A451390F6B9A}"/>
              </a:ext>
            </a:extLst>
          </p:cNvPr>
          <p:cNvSpPr/>
          <p:nvPr/>
        </p:nvSpPr>
        <p:spPr>
          <a:xfrm>
            <a:off x="843279" y="2317608"/>
            <a:ext cx="9265919" cy="284367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C898DD-EE51-4C67-A5EB-CAFE9B241B46}"/>
              </a:ext>
            </a:extLst>
          </p:cNvPr>
          <p:cNvSpPr/>
          <p:nvPr/>
        </p:nvSpPr>
        <p:spPr>
          <a:xfrm>
            <a:off x="1798320" y="2317608"/>
            <a:ext cx="4802282" cy="249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Дж. Дьюи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В.Х. </a:t>
            </a:r>
            <a:r>
              <a:rPr lang="ru-RU" sz="36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Килпатрик</a:t>
            </a:r>
            <a:endParaRPr lang="ru-RU" sz="36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С.Т. </a:t>
            </a:r>
            <a:r>
              <a:rPr lang="ru-RU" sz="36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Шатцкий</a:t>
            </a:r>
            <a:r>
              <a:rPr lang="ru-RU" sz="3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F9481EE8-DA08-4C01-B856-7EBFED7DE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8320" y="474473"/>
            <a:ext cx="8310879" cy="156940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Исследователи</a:t>
            </a:r>
          </a:p>
        </p:txBody>
      </p:sp>
    </p:spTree>
    <p:extLst>
      <p:ext uri="{BB962C8B-B14F-4D97-AF65-F5344CB8AC3E}">
        <p14:creationId xmlns:p14="http://schemas.microsoft.com/office/powerpoint/2010/main" val="419170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8C67BE7-9AFC-4564-B7DC-357BCB27B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Метод проектов</a:t>
            </a:r>
          </a:p>
        </p:txBody>
      </p:sp>
      <p:sp>
        <p:nvSpPr>
          <p:cNvPr id="7" name="Шестиугольник 6">
            <a:extLst>
              <a:ext uri="{FF2B5EF4-FFF2-40B4-BE49-F238E27FC236}">
                <a16:creationId xmlns:a16="http://schemas.microsoft.com/office/drawing/2014/main" id="{4EB3F1AC-A4C2-4137-A152-D3381FD46B52}"/>
              </a:ext>
            </a:extLst>
          </p:cNvPr>
          <p:cNvSpPr/>
          <p:nvPr/>
        </p:nvSpPr>
        <p:spPr>
          <a:xfrm>
            <a:off x="1407743" y="2097088"/>
            <a:ext cx="9804754" cy="348817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система обучения, в которой знания и умения обучающиеся приобретают в процессе планирования и выполнения постепенно усложняющихся практических заданий-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331236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672B6-3060-44F3-9E2C-76F40DBD4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типы проектов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8B6EE3F3-6579-4F91-BA1A-67A516BD79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0223544"/>
              </p:ext>
            </p:extLst>
          </p:nvPr>
        </p:nvGraphicFramePr>
        <p:xfrm>
          <a:off x="2316480" y="1920241"/>
          <a:ext cx="5720080" cy="2153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421170E-C3F7-4AC2-97F4-D462E03D9C62}"/>
              </a:ext>
            </a:extLst>
          </p:cNvPr>
          <p:cNvSpPr/>
          <p:nvPr/>
        </p:nvSpPr>
        <p:spPr>
          <a:xfrm>
            <a:off x="2316480" y="4462669"/>
            <a:ext cx="5720080" cy="4032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5121F7B3-7F52-47F7-8406-768C42BDE00E}"/>
              </a:ext>
            </a:extLst>
          </p:cNvPr>
          <p:cNvGrpSpPr/>
          <p:nvPr/>
        </p:nvGrpSpPr>
        <p:grpSpPr>
          <a:xfrm>
            <a:off x="2630932" y="4236669"/>
            <a:ext cx="4004056" cy="488817"/>
            <a:chOff x="323050" y="-5297"/>
            <a:chExt cx="4004056" cy="488817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26516585-5C7E-4E02-B1FD-D08069D883BA}"/>
                </a:ext>
              </a:extLst>
            </p:cNvPr>
            <p:cNvSpPr/>
            <p:nvPr/>
          </p:nvSpPr>
          <p:spPr>
            <a:xfrm>
              <a:off x="323050" y="11200"/>
              <a:ext cx="4004056" cy="4723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B0801C38-7C13-4A37-B0A9-F2DE62017DC6}"/>
                </a:ext>
              </a:extLst>
            </p:cNvPr>
            <p:cNvSpPr txBox="1"/>
            <p:nvPr/>
          </p:nvSpPr>
          <p:spPr>
            <a:xfrm>
              <a:off x="346107" y="-5297"/>
              <a:ext cx="3957942" cy="42620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1344" tIns="0" rIns="151344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kern="120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Игровой или ролевой</a:t>
              </a:r>
            </a:p>
          </p:txBody>
        </p:sp>
      </p:grp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7913EAF-11E0-4842-9CAD-8B730858CFF8}"/>
              </a:ext>
            </a:extLst>
          </p:cNvPr>
          <p:cNvSpPr/>
          <p:nvPr/>
        </p:nvSpPr>
        <p:spPr>
          <a:xfrm>
            <a:off x="2316480" y="5271611"/>
            <a:ext cx="5720080" cy="4032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C9912884-2E00-4BE6-BC34-F27F4587E4BA}"/>
              </a:ext>
            </a:extLst>
          </p:cNvPr>
          <p:cNvGrpSpPr/>
          <p:nvPr/>
        </p:nvGrpSpPr>
        <p:grpSpPr>
          <a:xfrm>
            <a:off x="2607875" y="5028727"/>
            <a:ext cx="4004056" cy="472320"/>
            <a:chOff x="286004" y="1483039"/>
            <a:chExt cx="4004056" cy="472320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7B827DCA-69A3-4EA7-B917-CE9FDFCE2D99}"/>
                </a:ext>
              </a:extLst>
            </p:cNvPr>
            <p:cNvSpPr/>
            <p:nvPr/>
          </p:nvSpPr>
          <p:spPr>
            <a:xfrm>
              <a:off x="286004" y="1483039"/>
              <a:ext cx="4004056" cy="4723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: скругленные углы 4">
              <a:extLst>
                <a:ext uri="{FF2B5EF4-FFF2-40B4-BE49-F238E27FC236}">
                  <a16:creationId xmlns:a16="http://schemas.microsoft.com/office/drawing/2014/main" id="{49F30FD0-CFAA-4309-9836-ED7145C510D8}"/>
                </a:ext>
              </a:extLst>
            </p:cNvPr>
            <p:cNvSpPr txBox="1"/>
            <p:nvPr/>
          </p:nvSpPr>
          <p:spPr>
            <a:xfrm>
              <a:off x="309061" y="1506096"/>
              <a:ext cx="3957942" cy="42620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1344" tIns="0" rIns="151344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60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Практико- ориентированный</a:t>
              </a:r>
              <a:endParaRPr lang="ru-RU" sz="1600" kern="12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10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0B676-E103-4589-A926-1E4B05DCF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133" y="2528598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дети с ОВЗ приобретают умения:</a:t>
            </a:r>
            <a:br>
              <a:rPr lang="ru-RU" dirty="0">
                <a:solidFill>
                  <a:srgbClr val="0070C0"/>
                </a:solidFill>
              </a:rPr>
            </a:b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</a:t>
            </a:r>
            <a:r>
              <a:rPr lang="ru-RU" dirty="0">
                <a:solidFill>
                  <a:srgbClr val="0070C0"/>
                </a:solidFill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ставить цели;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планировать свою работу;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работать с разными источниками    информации;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перерабатывать информацию;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выбирать способы реализации целей;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выделять главное;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оценивать свою деятельность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	общаться с другими детьми.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33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F5766F-8F3B-4AD8-92CB-FD7F552CB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/>
          </a:p>
        </p:txBody>
      </p:sp>
      <p:sp>
        <p:nvSpPr>
          <p:cNvPr id="5" name="Шестиугольник 4">
            <a:extLst>
              <a:ext uri="{FF2B5EF4-FFF2-40B4-BE49-F238E27FC236}">
                <a16:creationId xmlns:a16="http://schemas.microsoft.com/office/drawing/2014/main" id="{14AF7323-4AFA-4C50-8F47-A639E4908221}"/>
              </a:ext>
            </a:extLst>
          </p:cNvPr>
          <p:cNvSpPr/>
          <p:nvPr/>
        </p:nvSpPr>
        <p:spPr>
          <a:xfrm>
            <a:off x="2184400" y="618518"/>
            <a:ext cx="7254240" cy="122044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cap="all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ctr"/>
            <a:r>
              <a:rPr lang="ru-RU" sz="3200" b="1" cap="all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4 этапа работы по проекту:</a:t>
            </a:r>
            <a:br>
              <a:rPr lang="ru-RU" sz="2900" cap="all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lang="ru-RU" dirty="0"/>
          </a:p>
        </p:txBody>
      </p:sp>
      <p:sp>
        <p:nvSpPr>
          <p:cNvPr id="6" name="Шестиугольник 5">
            <a:extLst>
              <a:ext uri="{FF2B5EF4-FFF2-40B4-BE49-F238E27FC236}">
                <a16:creationId xmlns:a16="http://schemas.microsoft.com/office/drawing/2014/main" id="{82B9ADC8-FF8A-4039-871B-119CFBBC0F0F}"/>
              </a:ext>
            </a:extLst>
          </p:cNvPr>
          <p:cNvSpPr/>
          <p:nvPr/>
        </p:nvSpPr>
        <p:spPr>
          <a:xfrm>
            <a:off x="1351280" y="2468880"/>
            <a:ext cx="3505200" cy="11176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1 этап: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Подготовительный</a:t>
            </a:r>
          </a:p>
        </p:txBody>
      </p:sp>
      <p:sp>
        <p:nvSpPr>
          <p:cNvPr id="7" name="Шестиугольник 6">
            <a:extLst>
              <a:ext uri="{FF2B5EF4-FFF2-40B4-BE49-F238E27FC236}">
                <a16:creationId xmlns:a16="http://schemas.microsoft.com/office/drawing/2014/main" id="{4EC8EF51-2B3D-4592-9360-722ECB505452}"/>
              </a:ext>
            </a:extLst>
          </p:cNvPr>
          <p:cNvSpPr/>
          <p:nvPr/>
        </p:nvSpPr>
        <p:spPr>
          <a:xfrm>
            <a:off x="1351280" y="5019040"/>
            <a:ext cx="3505200" cy="122044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этап: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Оценочно-рефлексивный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Шестиугольник 7">
            <a:extLst>
              <a:ext uri="{FF2B5EF4-FFF2-40B4-BE49-F238E27FC236}">
                <a16:creationId xmlns:a16="http://schemas.microsoft.com/office/drawing/2014/main" id="{1C0432B5-3E50-49AE-B8AB-5088838C759A}"/>
              </a:ext>
            </a:extLst>
          </p:cNvPr>
          <p:cNvSpPr/>
          <p:nvPr/>
        </p:nvSpPr>
        <p:spPr>
          <a:xfrm>
            <a:off x="7437120" y="5019040"/>
            <a:ext cx="3505200" cy="122044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4 этап: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Презентационный</a:t>
            </a:r>
          </a:p>
          <a:p>
            <a:pPr algn="ctr"/>
            <a:endParaRPr lang="ru-RU" dirty="0"/>
          </a:p>
        </p:txBody>
      </p:sp>
      <p:sp>
        <p:nvSpPr>
          <p:cNvPr id="9" name="Шестиугольник 8">
            <a:extLst>
              <a:ext uri="{FF2B5EF4-FFF2-40B4-BE49-F238E27FC236}">
                <a16:creationId xmlns:a16="http://schemas.microsoft.com/office/drawing/2014/main" id="{B8100B5A-E8CA-4C6F-8726-7C0F93C4FA76}"/>
              </a:ext>
            </a:extLst>
          </p:cNvPr>
          <p:cNvSpPr/>
          <p:nvPr/>
        </p:nvSpPr>
        <p:spPr>
          <a:xfrm>
            <a:off x="7203440" y="2468880"/>
            <a:ext cx="3738880" cy="11176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2 этап: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Практический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1081547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4633F0-C8D1-4EA4-A7FC-DDA573A1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986D19-F7BD-4115-AB81-3E5ECDBBC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7959">
            <a:off x="439103" y="203201"/>
            <a:ext cx="3279457" cy="46352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923EA3-912F-41DD-8B69-1333CC35CA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469">
            <a:off x="4313497" y="680329"/>
            <a:ext cx="7162932" cy="537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1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FECD2D-D316-49CE-B374-C1C82B7A7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8DCB40-8B5F-4BE7-B219-D51B52A08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42458">
            <a:off x="6431584" y="565957"/>
            <a:ext cx="4491266" cy="649144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5B3654-84EF-40BF-9ECB-D4E6EDF40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1692">
            <a:off x="371150" y="526664"/>
            <a:ext cx="5963920" cy="447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94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194</TotalTime>
  <Words>203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Heavy</vt:lpstr>
      <vt:lpstr>Times New Roman</vt:lpstr>
      <vt:lpstr>Tw Cen MT</vt:lpstr>
      <vt:lpstr>Контур</vt:lpstr>
      <vt:lpstr>Проектная деятельность в экологическом воспитании детей с ОВЗ во внеурочной деятельности </vt:lpstr>
      <vt:lpstr>«Проектная деятельность учит школьников, а не презентует какие-то их достижения. Это деятельность обучающая, нацеленная на личностные результаты. Образно проектную деятельность можно определить так: "Проект – это дорога, и от точки А к точке B человек придёт другим"»   </vt:lpstr>
      <vt:lpstr>Исследователи</vt:lpstr>
      <vt:lpstr>Метод проектов</vt:lpstr>
      <vt:lpstr>типы проектов</vt:lpstr>
      <vt:lpstr>дети с ОВЗ приобретают умения:  • ставить цели; • планировать свою работу; • работать с разными источниками    информации; • перерабатывать информацию; • выбирать способы реализации целей; • выделять главное; • оценивать свою деятельность • общаться с другими детьми. 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экологическом воспитании детей с ОВЗ во внеурочной деятельности </dc:title>
  <dc:creator>HP</dc:creator>
  <cp:lastModifiedBy>HP</cp:lastModifiedBy>
  <cp:revision>2</cp:revision>
  <dcterms:created xsi:type="dcterms:W3CDTF">2023-03-27T08:38:21Z</dcterms:created>
  <dcterms:modified xsi:type="dcterms:W3CDTF">2023-03-28T01:32:57Z</dcterms:modified>
</cp:coreProperties>
</file>