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3" r:id="rId8"/>
    <p:sldId id="264" r:id="rId9"/>
    <p:sldId id="272" r:id="rId10"/>
    <p:sldId id="265" r:id="rId11"/>
    <p:sldId id="266" r:id="rId12"/>
    <p:sldId id="267" r:id="rId13"/>
    <p:sldId id="268" r:id="rId14"/>
    <p:sldId id="269" r:id="rId15"/>
    <p:sldId id="270" r:id="rId16"/>
    <p:sldId id="262" r:id="rId17"/>
    <p:sldId id="271"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2634" y="-8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2" Type="http://schemas.openxmlformats.org/officeDocument/2006/relationships/package" Target="../embeddings/_____Microsoft_Excel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ru-RU" dirty="0"/>
              <a:t>Итоги тестирования</a:t>
            </a:r>
          </a:p>
        </c:rich>
      </c:tx>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Лист1!$B$1</c:f>
              <c:strCache>
                <c:ptCount val="1"/>
                <c:pt idx="0">
                  <c:v>Продажи</c:v>
                </c:pt>
              </c:strCache>
            </c:strRef>
          </c:tx>
          <c:explosion val="25"/>
          <c:cat>
            <c:numRef>
              <c:f>Лист1!$A$2:$A$6</c:f>
              <c:numCache>
                <c:formatCode>General</c:formatCode>
                <c:ptCount val="5"/>
                <c:pt idx="0">
                  <c:v>15</c:v>
                </c:pt>
                <c:pt idx="1">
                  <c:v>17</c:v>
                </c:pt>
                <c:pt idx="2">
                  <c:v>5</c:v>
                </c:pt>
                <c:pt idx="3">
                  <c:v>3</c:v>
                </c:pt>
                <c:pt idx="4">
                  <c:v>13</c:v>
                </c:pt>
              </c:numCache>
            </c:numRef>
          </c:cat>
          <c:val>
            <c:numRef>
              <c:f>Лист1!$B$2:$B$6</c:f>
              <c:numCache>
                <c:formatCode>General</c:formatCode>
                <c:ptCount val="5"/>
                <c:pt idx="0">
                  <c:v>8.1999999999999993</c:v>
                </c:pt>
                <c:pt idx="1">
                  <c:v>3.2</c:v>
                </c:pt>
                <c:pt idx="2">
                  <c:v>1.4</c:v>
                </c:pt>
                <c:pt idx="3">
                  <c:v>1.2</c:v>
                </c:pt>
              </c:numCache>
            </c:numRef>
          </c:val>
        </c:ser>
        <c:dLbls>
          <c:showLegendKey val="0"/>
          <c:showVal val="0"/>
          <c:showCatName val="0"/>
          <c:showSerName val="0"/>
          <c:showPercent val="0"/>
          <c:showBubbleSize val="0"/>
          <c:showLeaderLines val="1"/>
        </c:dLbls>
      </c:pie3DChart>
    </c:plotArea>
    <c:legend>
      <c:legendPos val="r"/>
      <c:legendEntry>
        <c:idx val="4"/>
        <c:delete val="1"/>
      </c:legendEntry>
      <c:layout>
        <c:manualLayout>
          <c:xMode val="edge"/>
          <c:yMode val="edge"/>
          <c:x val="0.94354745296506426"/>
          <c:y val="0.1934721915416682"/>
          <c:w val="4.5208695186406682E-2"/>
          <c:h val="0.5514268001567677"/>
        </c:manualLayout>
      </c:layout>
      <c:overlay val="0"/>
    </c:legend>
    <c:plotVisOnly val="1"/>
    <c:dispBlanksAs val="gap"/>
    <c:showDLblsOverMax val="0"/>
  </c:chart>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C4D1F7E-6574-4BE3-9EA6-E889CA9E4B2B}" type="datetimeFigureOut">
              <a:rPr lang="ru-RU" smtClean="0"/>
              <a:t>25.08.2023</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C43356C-822C-4E94-BA62-67C0844C7A20}" type="slidenum">
              <a:rPr lang="ru-RU" smtClean="0"/>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C4D1F7E-6574-4BE3-9EA6-E889CA9E4B2B}" type="datetimeFigureOut">
              <a:rPr lang="ru-RU" smtClean="0"/>
              <a:t>25.08.2023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C43356C-822C-4E94-BA62-67C0844C7A2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C4D1F7E-6574-4BE3-9EA6-E889CA9E4B2B}" type="datetimeFigureOut">
              <a:rPr lang="ru-RU" smtClean="0"/>
              <a:t>25.08.2023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C43356C-822C-4E94-BA62-67C0844C7A2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C4D1F7E-6574-4BE3-9EA6-E889CA9E4B2B}" type="datetimeFigureOut">
              <a:rPr lang="ru-RU" smtClean="0"/>
              <a:t>25.08.2023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C43356C-822C-4E94-BA62-67C0844C7A2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C4D1F7E-6574-4BE3-9EA6-E889CA9E4B2B}" type="datetimeFigureOut">
              <a:rPr lang="ru-RU" smtClean="0"/>
              <a:t>25.08.2023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C43356C-822C-4E94-BA62-67C0844C7A2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7C4D1F7E-6574-4BE3-9EA6-E889CA9E4B2B}" type="datetimeFigureOut">
              <a:rPr lang="ru-RU" smtClean="0"/>
              <a:t>25.08.2023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C43356C-822C-4E94-BA62-67C0844C7A20}" type="slidenum">
              <a:rPr lang="ru-RU" smtClean="0"/>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C4D1F7E-6574-4BE3-9EA6-E889CA9E4B2B}" type="datetimeFigureOut">
              <a:rPr lang="ru-RU" smtClean="0"/>
              <a:t>25.08.2023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C43356C-822C-4E94-BA62-67C0844C7A2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7C4D1F7E-6574-4BE3-9EA6-E889CA9E4B2B}" type="datetimeFigureOut">
              <a:rPr lang="ru-RU" smtClean="0"/>
              <a:t>25.08.2023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C43356C-822C-4E94-BA62-67C0844C7A2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4D1F7E-6574-4BE3-9EA6-E889CA9E4B2B}" type="datetimeFigureOut">
              <a:rPr lang="ru-RU" smtClean="0"/>
              <a:t>25.08.2023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C43356C-822C-4E94-BA62-67C0844C7A2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C4D1F7E-6574-4BE3-9EA6-E889CA9E4B2B}" type="datetimeFigureOut">
              <a:rPr lang="ru-RU" smtClean="0"/>
              <a:t>25.08.2023</a:t>
            </a:fld>
            <a:endParaRPr lang="ru-RU"/>
          </a:p>
        </p:txBody>
      </p:sp>
      <p:sp>
        <p:nvSpPr>
          <p:cNvPr id="7" name="Slide Number Placeholder 6"/>
          <p:cNvSpPr>
            <a:spLocks noGrp="1"/>
          </p:cNvSpPr>
          <p:nvPr>
            <p:ph type="sldNum" sz="quarter" idx="12"/>
          </p:nvPr>
        </p:nvSpPr>
        <p:spPr/>
        <p:txBody>
          <a:bodyPr/>
          <a:lstStyle/>
          <a:p>
            <a:fld id="{6C43356C-822C-4E94-BA62-67C0844C7A20}" type="slidenum">
              <a:rPr lang="ru-RU" smtClean="0"/>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C4D1F7E-6574-4BE3-9EA6-E889CA9E4B2B}" type="datetimeFigureOut">
              <a:rPr lang="ru-RU" smtClean="0"/>
              <a:t>25.08.2023</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6C43356C-822C-4E94-BA62-67C0844C7A2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C4D1F7E-6574-4BE3-9EA6-E889CA9E4B2B}" type="datetimeFigureOut">
              <a:rPr lang="ru-RU" smtClean="0"/>
              <a:t>25.08.2023</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C43356C-822C-4E94-BA62-67C0844C7A2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i="1" dirty="0" smtClean="0">
                <a:solidFill>
                  <a:srgbClr val="00B050"/>
                </a:solidFill>
              </a:rPr>
              <a:t>В чем отличие зарубежных и русских баллад</a:t>
            </a:r>
            <a:endParaRPr lang="ru-RU" b="1" i="1" dirty="0">
              <a:solidFill>
                <a:srgbClr val="00B050"/>
              </a:solidFill>
            </a:endParaRPr>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42390034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Развитие жанра баллады в Германии </a:t>
            </a:r>
            <a:endParaRPr lang="ru-RU" b="1" dirty="0"/>
          </a:p>
        </p:txBody>
      </p:sp>
      <p:sp>
        <p:nvSpPr>
          <p:cNvPr id="3" name="Объект 2"/>
          <p:cNvSpPr>
            <a:spLocks noGrp="1"/>
          </p:cNvSpPr>
          <p:nvPr>
            <p:ph idx="1"/>
          </p:nvPr>
        </p:nvSpPr>
        <p:spPr>
          <a:xfrm>
            <a:off x="467544" y="2204864"/>
            <a:ext cx="7353265" cy="4248472"/>
          </a:xfrm>
        </p:spPr>
        <p:txBody>
          <a:bodyPr>
            <a:normAutofit/>
          </a:bodyPr>
          <a:lstStyle/>
          <a:p>
            <a:r>
              <a:rPr lang="ru-RU" b="1" dirty="0" smtClean="0"/>
              <a:t>Содержание немецкой баллады также носит мрачный характер; действие развивается эпизодично, восполнение недостающих или связывающих сюжет баллады частей, предоставляется фантазии слушателей. В Германии особенно в моде баллада была в конце XVIII века и первой четверти XIX века, в период расцвета романтизма, когда появились баллады Бюргера, Гёте, Уланда и Гейне.</a:t>
            </a:r>
            <a:endParaRPr lang="ru-RU"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64088" y="1988840"/>
            <a:ext cx="3012926" cy="3715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053471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nodeType="clickEffect">
                                  <p:stCondLst>
                                    <p:cond delay="0"/>
                                  </p:stCondLst>
                                  <p:childTnLst>
                                    <p:set>
                                      <p:cBhvr>
                                        <p:cTn id="17" dur="1" fill="hold">
                                          <p:stCondLst>
                                            <p:cond delay="0"/>
                                          </p:stCondLst>
                                        </p:cTn>
                                        <p:tgtEl>
                                          <p:spTgt spid="4098"/>
                                        </p:tgtEl>
                                        <p:attrNameLst>
                                          <p:attrName>style.visibility</p:attrName>
                                        </p:attrNameLst>
                                      </p:cBhvr>
                                      <p:to>
                                        <p:strVal val="visible"/>
                                      </p:to>
                                    </p:set>
                                    <p:animEffect transition="in" filter="wipe(down)">
                                      <p:cBhvr>
                                        <p:cTn id="18" dur="580">
                                          <p:stCondLst>
                                            <p:cond delay="0"/>
                                          </p:stCondLst>
                                        </p:cTn>
                                        <p:tgtEl>
                                          <p:spTgt spid="4098"/>
                                        </p:tgtEl>
                                      </p:cBhvr>
                                    </p:animEffect>
                                    <p:anim calcmode="lin" valueType="num">
                                      <p:cBhvr>
                                        <p:cTn id="19"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24" dur="26">
                                          <p:stCondLst>
                                            <p:cond delay="650"/>
                                          </p:stCondLst>
                                        </p:cTn>
                                        <p:tgtEl>
                                          <p:spTgt spid="4098"/>
                                        </p:tgtEl>
                                      </p:cBhvr>
                                      <p:to x="100000" y="60000"/>
                                    </p:animScale>
                                    <p:animScale>
                                      <p:cBhvr>
                                        <p:cTn id="25" dur="166" decel="50000">
                                          <p:stCondLst>
                                            <p:cond delay="676"/>
                                          </p:stCondLst>
                                        </p:cTn>
                                        <p:tgtEl>
                                          <p:spTgt spid="4098"/>
                                        </p:tgtEl>
                                      </p:cBhvr>
                                      <p:to x="100000" y="100000"/>
                                    </p:animScale>
                                    <p:animScale>
                                      <p:cBhvr>
                                        <p:cTn id="26" dur="26">
                                          <p:stCondLst>
                                            <p:cond delay="1312"/>
                                          </p:stCondLst>
                                        </p:cTn>
                                        <p:tgtEl>
                                          <p:spTgt spid="4098"/>
                                        </p:tgtEl>
                                      </p:cBhvr>
                                      <p:to x="100000" y="80000"/>
                                    </p:animScale>
                                    <p:animScale>
                                      <p:cBhvr>
                                        <p:cTn id="27" dur="166" decel="50000">
                                          <p:stCondLst>
                                            <p:cond delay="1338"/>
                                          </p:stCondLst>
                                        </p:cTn>
                                        <p:tgtEl>
                                          <p:spTgt spid="4098"/>
                                        </p:tgtEl>
                                      </p:cBhvr>
                                      <p:to x="100000" y="100000"/>
                                    </p:animScale>
                                    <p:animScale>
                                      <p:cBhvr>
                                        <p:cTn id="28" dur="26">
                                          <p:stCondLst>
                                            <p:cond delay="1642"/>
                                          </p:stCondLst>
                                        </p:cTn>
                                        <p:tgtEl>
                                          <p:spTgt spid="4098"/>
                                        </p:tgtEl>
                                      </p:cBhvr>
                                      <p:to x="100000" y="90000"/>
                                    </p:animScale>
                                    <p:animScale>
                                      <p:cBhvr>
                                        <p:cTn id="29" dur="166" decel="50000">
                                          <p:stCondLst>
                                            <p:cond delay="1668"/>
                                          </p:stCondLst>
                                        </p:cTn>
                                        <p:tgtEl>
                                          <p:spTgt spid="4098"/>
                                        </p:tgtEl>
                                      </p:cBhvr>
                                      <p:to x="100000" y="100000"/>
                                    </p:animScale>
                                    <p:animScale>
                                      <p:cBhvr>
                                        <p:cTn id="30" dur="26">
                                          <p:stCondLst>
                                            <p:cond delay="1808"/>
                                          </p:stCondLst>
                                        </p:cTn>
                                        <p:tgtEl>
                                          <p:spTgt spid="4098"/>
                                        </p:tgtEl>
                                      </p:cBhvr>
                                      <p:to x="100000" y="95000"/>
                                    </p:animScale>
                                    <p:animScale>
                                      <p:cBhvr>
                                        <p:cTn id="31" dur="166" decel="50000">
                                          <p:stCondLst>
                                            <p:cond delay="1834"/>
                                          </p:stCondLst>
                                        </p:cTn>
                                        <p:tgtEl>
                                          <p:spTgt spid="409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Художественные переводы баллад в России </a:t>
            </a:r>
            <a:br>
              <a:rPr lang="ru-RU" b="1" dirty="0" smtClean="0"/>
            </a:br>
            <a:endParaRPr lang="ru-RU" b="1" dirty="0"/>
          </a:p>
        </p:txBody>
      </p:sp>
      <p:sp>
        <p:nvSpPr>
          <p:cNvPr id="3" name="Объект 2"/>
          <p:cNvSpPr>
            <a:spLocks noGrp="1"/>
          </p:cNvSpPr>
          <p:nvPr>
            <p:ph idx="1"/>
          </p:nvPr>
        </p:nvSpPr>
        <p:spPr>
          <a:xfrm>
            <a:off x="467544" y="1688596"/>
            <a:ext cx="8208911" cy="4836747"/>
          </a:xfrm>
        </p:spPr>
        <p:txBody>
          <a:bodyPr>
            <a:normAutofit fontScale="25000" lnSpcReduction="20000"/>
          </a:bodyPr>
          <a:lstStyle/>
          <a:p>
            <a:pPr marL="0" indent="0">
              <a:buNone/>
            </a:pPr>
            <a:r>
              <a:rPr lang="ru-RU" dirty="0" smtClean="0"/>
              <a:t> </a:t>
            </a:r>
          </a:p>
          <a:p>
            <a:r>
              <a:rPr lang="ru-RU" sz="5600" b="1" dirty="0" smtClean="0"/>
              <a:t>Но главнейшим представителем этого рода поэзии в русской литературе был В. А. Жуковский (1783—1852), которому современники дали прозвище «балладника» (</a:t>
            </a:r>
            <a:r>
              <a:rPr lang="ru-RU" sz="5600" b="1" dirty="0" err="1" smtClean="0"/>
              <a:t>К.Батюшков</a:t>
            </a:r>
            <a:r>
              <a:rPr lang="ru-RU" sz="5600" b="1" dirty="0" smtClean="0"/>
              <a:t>), и который сам в шутку называл себя «родителем на Руси немецкого романтизма и поэтическим дядькой чертей и ведьм немецких и английских». Первая его баллада «Людмила» (1808) переделана из Бюргера («</a:t>
            </a:r>
            <a:r>
              <a:rPr lang="ru-RU" sz="5600" b="1" dirty="0" err="1" smtClean="0"/>
              <a:t>Lenore</a:t>
            </a:r>
            <a:r>
              <a:rPr lang="ru-RU" sz="5600" b="1" dirty="0" smtClean="0"/>
              <a:t>»). Она произвела сильное впечатление на современников. </a:t>
            </a:r>
          </a:p>
          <a:p>
            <a:r>
              <a:rPr lang="ru-RU" sz="5600" b="1" dirty="0" smtClean="0"/>
              <a:t>	</a:t>
            </a:r>
          </a:p>
          <a:p>
            <a:r>
              <a:rPr lang="ru-RU" sz="5600" b="1" dirty="0" smtClean="0"/>
              <a:t>«Было время, — говорит Белинский, — когда эта баллада доставляла нам какое-то сладостно-страшное удовольствие, и чем более ужасала нас, тем с большей страстью мы её читали. Она коротка казалась нам во время оно, несмотря на свои 252 стиха». Жуковский перевёл лучшие баллады Шиллера, Гёте, Уланда, Зейдлица, Соути, Мура, В. Скотта. Оригинальная его баллада «Светлана» (1813) была признана лучшим его произведением, так что критики и словесники того времени называли его «певцом Светланы».</a:t>
            </a:r>
          </a:p>
          <a:p>
            <a:r>
              <a:rPr lang="ru-RU" sz="5600" b="1" dirty="0" smtClean="0"/>
              <a:t>        Баллада как сюжетное стихотворное произведение представлено такими образцами, как «Песнь о вещем Олеге» Пушкина. Ему принадлежат также баллады «Бесы» и «Утопленник», Лермонтову — «Воздушный корабль» (из Зейдлица); Полонскому — «Солнце и месяц», «Лес» и др. Целые отделы баллад находим в стихотворениях графа А. К. Толстого (преимущественно — на древнерусские темы) и А. А. Фета.</a:t>
            </a:r>
          </a:p>
          <a:p>
            <a:endParaRPr lang="ru-RU" sz="5600" b="1"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00192" y="3072734"/>
            <a:ext cx="2520280" cy="37990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1560" y="21721"/>
            <a:ext cx="3048000" cy="3333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00063" y="391691"/>
            <a:ext cx="2080815" cy="3264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403648" y="3244045"/>
            <a:ext cx="2674448" cy="3456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27413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fade">
                                      <p:cBhvr>
                                        <p:cTn id="12" dur="2000"/>
                                        <p:tgtEl>
                                          <p:spTgt spid="6147"/>
                                        </p:tgtEl>
                                      </p:cBhvr>
                                    </p:animEffect>
                                    <p:anim calcmode="lin" valueType="num">
                                      <p:cBhvr>
                                        <p:cTn id="13" dur="2000" fill="hold"/>
                                        <p:tgtEl>
                                          <p:spTgt spid="6147"/>
                                        </p:tgtEl>
                                        <p:attrNameLst>
                                          <p:attrName>ppt_w</p:attrName>
                                        </p:attrNameLst>
                                      </p:cBhvr>
                                      <p:tavLst>
                                        <p:tav tm="0" fmla="#ppt_w*sin(2.5*pi*$)">
                                          <p:val>
                                            <p:fltVal val="0"/>
                                          </p:val>
                                        </p:tav>
                                        <p:tav tm="100000">
                                          <p:val>
                                            <p:fltVal val="1"/>
                                          </p:val>
                                        </p:tav>
                                      </p:tavLst>
                                    </p:anim>
                                    <p:anim calcmode="lin" valueType="num">
                                      <p:cBhvr>
                                        <p:cTn id="14" dur="2000" fill="hold"/>
                                        <p:tgtEl>
                                          <p:spTgt spid="6147"/>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6148"/>
                                        </p:tgtEl>
                                        <p:attrNameLst>
                                          <p:attrName>style.visibility</p:attrName>
                                        </p:attrNameLst>
                                      </p:cBhvr>
                                      <p:to>
                                        <p:strVal val="visible"/>
                                      </p:to>
                                    </p:set>
                                    <p:animEffect transition="in" filter="wipe(down)">
                                      <p:cBhvr>
                                        <p:cTn id="19" dur="580">
                                          <p:stCondLst>
                                            <p:cond delay="0"/>
                                          </p:stCondLst>
                                        </p:cTn>
                                        <p:tgtEl>
                                          <p:spTgt spid="6148"/>
                                        </p:tgtEl>
                                      </p:cBhvr>
                                    </p:animEffect>
                                    <p:anim calcmode="lin" valueType="num">
                                      <p:cBhvr>
                                        <p:cTn id="20" dur="1822" tmFilter="0,0; 0.14,0.36; 0.43,0.73; 0.71,0.91; 1.0,1.0">
                                          <p:stCondLst>
                                            <p:cond delay="0"/>
                                          </p:stCondLst>
                                        </p:cTn>
                                        <p:tgtEl>
                                          <p:spTgt spid="6148"/>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6148"/>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6148"/>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6148"/>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6148"/>
                                        </p:tgtEl>
                                        <p:attrNameLst>
                                          <p:attrName>ppt_y</p:attrName>
                                        </p:attrNameLst>
                                      </p:cBhvr>
                                      <p:tavLst>
                                        <p:tav tm="0" fmla="#ppt_y-sin(pi*$)/81">
                                          <p:val>
                                            <p:fltVal val="0"/>
                                          </p:val>
                                        </p:tav>
                                        <p:tav tm="100000">
                                          <p:val>
                                            <p:fltVal val="1"/>
                                          </p:val>
                                        </p:tav>
                                      </p:tavLst>
                                    </p:anim>
                                    <p:animScale>
                                      <p:cBhvr>
                                        <p:cTn id="25" dur="26">
                                          <p:stCondLst>
                                            <p:cond delay="650"/>
                                          </p:stCondLst>
                                        </p:cTn>
                                        <p:tgtEl>
                                          <p:spTgt spid="6148"/>
                                        </p:tgtEl>
                                      </p:cBhvr>
                                      <p:to x="100000" y="60000"/>
                                    </p:animScale>
                                    <p:animScale>
                                      <p:cBhvr>
                                        <p:cTn id="26" dur="166" decel="50000">
                                          <p:stCondLst>
                                            <p:cond delay="676"/>
                                          </p:stCondLst>
                                        </p:cTn>
                                        <p:tgtEl>
                                          <p:spTgt spid="6148"/>
                                        </p:tgtEl>
                                      </p:cBhvr>
                                      <p:to x="100000" y="100000"/>
                                    </p:animScale>
                                    <p:animScale>
                                      <p:cBhvr>
                                        <p:cTn id="27" dur="26">
                                          <p:stCondLst>
                                            <p:cond delay="1312"/>
                                          </p:stCondLst>
                                        </p:cTn>
                                        <p:tgtEl>
                                          <p:spTgt spid="6148"/>
                                        </p:tgtEl>
                                      </p:cBhvr>
                                      <p:to x="100000" y="80000"/>
                                    </p:animScale>
                                    <p:animScale>
                                      <p:cBhvr>
                                        <p:cTn id="28" dur="166" decel="50000">
                                          <p:stCondLst>
                                            <p:cond delay="1338"/>
                                          </p:stCondLst>
                                        </p:cTn>
                                        <p:tgtEl>
                                          <p:spTgt spid="6148"/>
                                        </p:tgtEl>
                                      </p:cBhvr>
                                      <p:to x="100000" y="100000"/>
                                    </p:animScale>
                                    <p:animScale>
                                      <p:cBhvr>
                                        <p:cTn id="29" dur="26">
                                          <p:stCondLst>
                                            <p:cond delay="1642"/>
                                          </p:stCondLst>
                                        </p:cTn>
                                        <p:tgtEl>
                                          <p:spTgt spid="6148"/>
                                        </p:tgtEl>
                                      </p:cBhvr>
                                      <p:to x="100000" y="90000"/>
                                    </p:animScale>
                                    <p:animScale>
                                      <p:cBhvr>
                                        <p:cTn id="30" dur="166" decel="50000">
                                          <p:stCondLst>
                                            <p:cond delay="1668"/>
                                          </p:stCondLst>
                                        </p:cTn>
                                        <p:tgtEl>
                                          <p:spTgt spid="6148"/>
                                        </p:tgtEl>
                                      </p:cBhvr>
                                      <p:to x="100000" y="100000"/>
                                    </p:animScale>
                                    <p:animScale>
                                      <p:cBhvr>
                                        <p:cTn id="31" dur="26">
                                          <p:stCondLst>
                                            <p:cond delay="1808"/>
                                          </p:stCondLst>
                                        </p:cTn>
                                        <p:tgtEl>
                                          <p:spTgt spid="6148"/>
                                        </p:tgtEl>
                                      </p:cBhvr>
                                      <p:to x="100000" y="95000"/>
                                    </p:animScale>
                                    <p:animScale>
                                      <p:cBhvr>
                                        <p:cTn id="32" dur="166" decel="50000">
                                          <p:stCondLst>
                                            <p:cond delay="1834"/>
                                          </p:stCondLst>
                                        </p:cTn>
                                        <p:tgtEl>
                                          <p:spTgt spid="6148"/>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6146"/>
                                        </p:tgtEl>
                                        <p:attrNameLst>
                                          <p:attrName>style.visibility</p:attrName>
                                        </p:attrNameLst>
                                      </p:cBhvr>
                                      <p:to>
                                        <p:strVal val="visible"/>
                                      </p:to>
                                    </p:set>
                                    <p:anim calcmode="lin" valueType="num">
                                      <p:cBhvr>
                                        <p:cTn id="37" dur="500" fill="hold"/>
                                        <p:tgtEl>
                                          <p:spTgt spid="6146"/>
                                        </p:tgtEl>
                                        <p:attrNameLst>
                                          <p:attrName>ppt_w</p:attrName>
                                        </p:attrNameLst>
                                      </p:cBhvr>
                                      <p:tavLst>
                                        <p:tav tm="0">
                                          <p:val>
                                            <p:fltVal val="0"/>
                                          </p:val>
                                        </p:tav>
                                        <p:tav tm="100000">
                                          <p:val>
                                            <p:strVal val="#ppt_w"/>
                                          </p:val>
                                        </p:tav>
                                      </p:tavLst>
                                    </p:anim>
                                    <p:anim calcmode="lin" valueType="num">
                                      <p:cBhvr>
                                        <p:cTn id="38" dur="500" fill="hold"/>
                                        <p:tgtEl>
                                          <p:spTgt spid="6146"/>
                                        </p:tgtEl>
                                        <p:attrNameLst>
                                          <p:attrName>ppt_h</p:attrName>
                                        </p:attrNameLst>
                                      </p:cBhvr>
                                      <p:tavLst>
                                        <p:tav tm="0">
                                          <p:val>
                                            <p:fltVal val="0"/>
                                          </p:val>
                                        </p:tav>
                                        <p:tav tm="100000">
                                          <p:val>
                                            <p:strVal val="#ppt_h"/>
                                          </p:val>
                                        </p:tav>
                                      </p:tavLst>
                                    </p:anim>
                                    <p:animEffect transition="in" filter="fade">
                                      <p:cBhvr>
                                        <p:cTn id="39" dur="500"/>
                                        <p:tgtEl>
                                          <p:spTgt spid="6146"/>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6149"/>
                                        </p:tgtEl>
                                        <p:attrNameLst>
                                          <p:attrName>style.visibility</p:attrName>
                                        </p:attrNameLst>
                                      </p:cBhvr>
                                      <p:to>
                                        <p:strVal val="visible"/>
                                      </p:to>
                                    </p:set>
                                    <p:anim calcmode="lin" valueType="num">
                                      <p:cBhvr>
                                        <p:cTn id="44" dur="500" fill="hold"/>
                                        <p:tgtEl>
                                          <p:spTgt spid="6149"/>
                                        </p:tgtEl>
                                        <p:attrNameLst>
                                          <p:attrName>ppt_w</p:attrName>
                                        </p:attrNameLst>
                                      </p:cBhvr>
                                      <p:tavLst>
                                        <p:tav tm="0">
                                          <p:val>
                                            <p:fltVal val="0"/>
                                          </p:val>
                                        </p:tav>
                                        <p:tav tm="100000">
                                          <p:val>
                                            <p:strVal val="#ppt_w"/>
                                          </p:val>
                                        </p:tav>
                                      </p:tavLst>
                                    </p:anim>
                                    <p:anim calcmode="lin" valueType="num">
                                      <p:cBhvr>
                                        <p:cTn id="45" dur="500" fill="hold"/>
                                        <p:tgtEl>
                                          <p:spTgt spid="6149"/>
                                        </p:tgtEl>
                                        <p:attrNameLst>
                                          <p:attrName>ppt_h</p:attrName>
                                        </p:attrNameLst>
                                      </p:cBhvr>
                                      <p:tavLst>
                                        <p:tav tm="0">
                                          <p:val>
                                            <p:fltVal val="0"/>
                                          </p:val>
                                        </p:tav>
                                        <p:tav tm="100000">
                                          <p:val>
                                            <p:strVal val="#ppt_h"/>
                                          </p:val>
                                        </p:tav>
                                      </p:tavLst>
                                    </p:anim>
                                    <p:animEffect transition="in" filter="fade">
                                      <p:cBhvr>
                                        <p:cTn id="46"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t>Сравнительный анализ зарубежной и русской баллад:</a:t>
            </a:r>
            <a:r>
              <a:rPr lang="en-US" sz="2400" b="1" dirty="0" smtClean="0"/>
              <a:t/>
            </a:r>
            <a:br>
              <a:rPr lang="en-US" sz="2400" b="1" dirty="0" smtClean="0"/>
            </a:br>
            <a:r>
              <a:rPr lang="ru-RU" sz="2400" b="1" dirty="0" smtClean="0"/>
              <a:t>Сходства</a:t>
            </a:r>
            <a:br>
              <a:rPr lang="ru-RU" sz="2400" b="1" dirty="0" smtClean="0"/>
            </a:br>
            <a:r>
              <a:rPr lang="ru-RU" sz="2400" b="1" dirty="0"/>
              <a:t>Б</a:t>
            </a:r>
            <a:r>
              <a:rPr lang="ru-RU" sz="2400" b="1" dirty="0" smtClean="0"/>
              <a:t>аллада «Ленора»</a:t>
            </a:r>
            <a:endParaRPr lang="ru-RU" sz="2400" b="1" dirty="0"/>
          </a:p>
        </p:txBody>
      </p:sp>
      <p:sp>
        <p:nvSpPr>
          <p:cNvPr id="3" name="Объект 2"/>
          <p:cNvSpPr>
            <a:spLocks noGrp="1"/>
          </p:cNvSpPr>
          <p:nvPr>
            <p:ph idx="1"/>
          </p:nvPr>
        </p:nvSpPr>
        <p:spPr/>
        <p:txBody>
          <a:bodyPr/>
          <a:lstStyle/>
          <a:p>
            <a:pPr marL="0" indent="0">
              <a:buNone/>
            </a:pPr>
            <a:r>
              <a:rPr lang="ru-RU" b="1" dirty="0" smtClean="0"/>
              <a:t>"Где милый? Что с ним? Жив ли он?</a:t>
            </a:r>
          </a:p>
          <a:p>
            <a:pPr marL="0" indent="0">
              <a:buNone/>
            </a:pPr>
            <a:r>
              <a:rPr lang="ru-RU" b="1" dirty="0" smtClean="0"/>
              <a:t>И верен ли подруге?"</a:t>
            </a:r>
          </a:p>
          <a:p>
            <a:pPr marL="0" indent="0">
              <a:buNone/>
            </a:pPr>
            <a:r>
              <a:rPr lang="ru-RU" b="1" dirty="0" smtClean="0"/>
              <a:t>Пошел в чужую он страну</a:t>
            </a:r>
          </a:p>
          <a:p>
            <a:pPr marL="0" indent="0">
              <a:buNone/>
            </a:pPr>
            <a:r>
              <a:rPr lang="ru-RU" b="1" dirty="0" smtClean="0"/>
              <a:t>За </a:t>
            </a:r>
            <a:r>
              <a:rPr lang="ru-RU" b="1" dirty="0" err="1" smtClean="0"/>
              <a:t>Фридериком</a:t>
            </a:r>
            <a:r>
              <a:rPr lang="ru-RU" b="1" dirty="0" smtClean="0"/>
              <a:t> на войну;</a:t>
            </a:r>
          </a:p>
          <a:p>
            <a:pPr marL="0" indent="0">
              <a:buNone/>
            </a:pPr>
            <a:r>
              <a:rPr lang="ru-RU" b="1" dirty="0" smtClean="0"/>
              <a:t>Никто об нем не слышит;</a:t>
            </a:r>
          </a:p>
          <a:p>
            <a:pPr marL="0" indent="0">
              <a:buNone/>
            </a:pPr>
            <a:r>
              <a:rPr lang="ru-RU" b="1" dirty="0" smtClean="0"/>
              <a:t>А сам он к ней не пишет</a:t>
            </a:r>
            <a:r>
              <a:rPr lang="ru-RU" dirty="0" smtClean="0"/>
              <a:t>.</a:t>
            </a:r>
            <a:endParaRPr lang="ru-RU" dirty="0"/>
          </a:p>
        </p:txBody>
      </p:sp>
    </p:spTree>
    <p:extLst>
      <p:ext uri="{BB962C8B-B14F-4D97-AF65-F5344CB8AC3E}">
        <p14:creationId xmlns:p14="http://schemas.microsoft.com/office/powerpoint/2010/main" val="3416657630"/>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980728"/>
            <a:ext cx="7024744" cy="1143000"/>
          </a:xfrm>
        </p:spPr>
        <p:txBody>
          <a:bodyPr/>
          <a:lstStyle/>
          <a:p>
            <a:r>
              <a:rPr lang="ru-RU" b="1" dirty="0" smtClean="0"/>
              <a:t>Баллада «Светлана»</a:t>
            </a:r>
            <a:endParaRPr lang="ru-RU" b="1" dirty="0"/>
          </a:p>
        </p:txBody>
      </p:sp>
      <p:sp>
        <p:nvSpPr>
          <p:cNvPr id="3" name="Объект 2"/>
          <p:cNvSpPr>
            <a:spLocks noGrp="1"/>
          </p:cNvSpPr>
          <p:nvPr>
            <p:ph idx="1"/>
          </p:nvPr>
        </p:nvSpPr>
        <p:spPr/>
        <p:txBody>
          <a:bodyPr>
            <a:normAutofit fontScale="70000" lnSpcReduction="20000"/>
          </a:bodyPr>
          <a:lstStyle/>
          <a:p>
            <a:r>
              <a:rPr lang="ru-RU" dirty="0" smtClean="0"/>
              <a:t> </a:t>
            </a:r>
            <a:r>
              <a:rPr lang="ru-RU" b="1" dirty="0" smtClean="0"/>
              <a:t>Милый друг далёко;</a:t>
            </a:r>
          </a:p>
          <a:p>
            <a:r>
              <a:rPr lang="ru-RU" b="1" dirty="0" smtClean="0"/>
              <a:t>Мне судьбина умереть</a:t>
            </a:r>
          </a:p>
          <a:p>
            <a:r>
              <a:rPr lang="ru-RU" b="1" dirty="0" smtClean="0"/>
              <a:t>    В грусти одинокой.</a:t>
            </a:r>
          </a:p>
          <a:p>
            <a:r>
              <a:rPr lang="ru-RU" b="1" dirty="0" smtClean="0"/>
              <a:t>Год промчался — вести нет;</a:t>
            </a:r>
          </a:p>
          <a:p>
            <a:r>
              <a:rPr lang="ru-RU" b="1" dirty="0" smtClean="0"/>
              <a:t>    Он ко мне не пишет;</a:t>
            </a:r>
          </a:p>
          <a:p>
            <a:r>
              <a:rPr lang="ru-RU" b="1" dirty="0" smtClean="0"/>
              <a:t>Ах! а им лишь красен свет,</a:t>
            </a:r>
          </a:p>
          <a:p>
            <a:r>
              <a:rPr lang="ru-RU" b="1" dirty="0" smtClean="0"/>
              <a:t>    Им лишь сердце дышит...</a:t>
            </a:r>
          </a:p>
          <a:p>
            <a:r>
              <a:rPr lang="ru-RU" b="1" dirty="0" smtClean="0"/>
              <a:t>Иль не вспомнишь обо мне?</a:t>
            </a:r>
          </a:p>
          <a:p>
            <a:r>
              <a:rPr lang="ru-RU" b="1" dirty="0" smtClean="0"/>
              <a:t>Где, в какой ты стороне?</a:t>
            </a:r>
          </a:p>
          <a:p>
            <a:r>
              <a:rPr lang="ru-RU" b="1" dirty="0" smtClean="0"/>
              <a:t>    Где твоя обитель?</a:t>
            </a:r>
          </a:p>
          <a:p>
            <a:r>
              <a:rPr lang="ru-RU" b="1" dirty="0" smtClean="0"/>
              <a:t>Я молюсь и слезы лью!</a:t>
            </a:r>
          </a:p>
          <a:p>
            <a:r>
              <a:rPr lang="ru-RU" b="1" dirty="0" smtClean="0"/>
              <a:t>Утоли печаль мою,</a:t>
            </a:r>
          </a:p>
          <a:p>
            <a:r>
              <a:rPr lang="ru-RU" b="1" dirty="0" smtClean="0"/>
              <a:t>    Ангел-утешитель».</a:t>
            </a:r>
            <a:endParaRPr lang="ru-RU" b="1" dirty="0"/>
          </a:p>
        </p:txBody>
      </p:sp>
    </p:spTree>
    <p:extLst>
      <p:ext uri="{BB962C8B-B14F-4D97-AF65-F5344CB8AC3E}">
        <p14:creationId xmlns:p14="http://schemas.microsoft.com/office/powerpoint/2010/main" val="229351364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Различия</a:t>
            </a:r>
            <a:br>
              <a:rPr lang="ru-RU" b="1" dirty="0" smtClean="0"/>
            </a:br>
            <a:r>
              <a:rPr lang="ru-RU" b="1" dirty="0" smtClean="0"/>
              <a:t>Баллада «Ленора</a:t>
            </a:r>
            <a:r>
              <a:rPr lang="ru-RU" dirty="0" smtClean="0"/>
              <a:t>»</a:t>
            </a:r>
            <a:endParaRPr lang="ru-RU" dirty="0"/>
          </a:p>
        </p:txBody>
      </p:sp>
      <p:sp>
        <p:nvSpPr>
          <p:cNvPr id="3" name="Объект 2"/>
          <p:cNvSpPr>
            <a:spLocks noGrp="1"/>
          </p:cNvSpPr>
          <p:nvPr>
            <p:ph idx="1"/>
          </p:nvPr>
        </p:nvSpPr>
        <p:spPr/>
        <p:txBody>
          <a:bodyPr>
            <a:normAutofit/>
          </a:bodyPr>
          <a:lstStyle/>
          <a:p>
            <a:r>
              <a:rPr lang="ru-RU" b="1" i="0" dirty="0" smtClean="0">
                <a:solidFill>
                  <a:srgbClr val="000000"/>
                </a:solidFill>
                <a:effectLst/>
                <a:latin typeface="Verdana"/>
              </a:rPr>
              <a:t>И в блеске месячных лучей,</a:t>
            </a:r>
            <a:r>
              <a:rPr lang="ru-RU" b="1" dirty="0" smtClean="0"/>
              <a:t/>
            </a:r>
            <a:br>
              <a:rPr lang="ru-RU" b="1" dirty="0" smtClean="0"/>
            </a:br>
            <a:r>
              <a:rPr lang="ru-RU" b="1" i="0" dirty="0" smtClean="0">
                <a:solidFill>
                  <a:srgbClr val="000000"/>
                </a:solidFill>
                <a:effectLst/>
                <a:latin typeface="Verdana"/>
              </a:rPr>
              <a:t>Рука с рукой, летает,</a:t>
            </a:r>
            <a:r>
              <a:rPr lang="ru-RU" b="1" dirty="0" smtClean="0"/>
              <a:t/>
            </a:r>
            <a:br>
              <a:rPr lang="ru-RU" b="1" dirty="0" smtClean="0"/>
            </a:br>
            <a:r>
              <a:rPr lang="ru-RU" b="1" i="0" dirty="0" smtClean="0">
                <a:solidFill>
                  <a:srgbClr val="000000"/>
                </a:solidFill>
                <a:effectLst/>
                <a:latin typeface="Verdana"/>
              </a:rPr>
              <a:t>Виясь над ней, толпа теней</a:t>
            </a:r>
            <a:r>
              <a:rPr lang="ru-RU" b="1" dirty="0" smtClean="0"/>
              <a:t/>
            </a:r>
            <a:br>
              <a:rPr lang="ru-RU" b="1" dirty="0" smtClean="0"/>
            </a:br>
            <a:r>
              <a:rPr lang="ru-RU" b="1" i="0" dirty="0" smtClean="0">
                <a:solidFill>
                  <a:srgbClr val="000000"/>
                </a:solidFill>
                <a:effectLst/>
                <a:latin typeface="Verdana"/>
              </a:rPr>
              <a:t>И так ей припевает:</a:t>
            </a:r>
            <a:r>
              <a:rPr lang="ru-RU" b="1" dirty="0" smtClean="0"/>
              <a:t/>
            </a:r>
            <a:br>
              <a:rPr lang="ru-RU" b="1" dirty="0" smtClean="0"/>
            </a:br>
            <a:r>
              <a:rPr lang="ru-RU" b="1" i="0" dirty="0" smtClean="0">
                <a:solidFill>
                  <a:srgbClr val="000000"/>
                </a:solidFill>
                <a:effectLst/>
                <a:latin typeface="Verdana"/>
              </a:rPr>
              <a:t>"Терпи, терпи, хоть ноет грудь;</a:t>
            </a:r>
            <a:r>
              <a:rPr lang="ru-RU" b="1" dirty="0" smtClean="0"/>
              <a:t/>
            </a:r>
            <a:br>
              <a:rPr lang="ru-RU" b="1" dirty="0" smtClean="0"/>
            </a:br>
            <a:r>
              <a:rPr lang="ru-RU" b="1" i="0" dirty="0" smtClean="0">
                <a:solidFill>
                  <a:srgbClr val="000000"/>
                </a:solidFill>
                <a:effectLst/>
                <a:latin typeface="Verdana"/>
              </a:rPr>
              <a:t>Творцу в бедах покорна будь;</a:t>
            </a:r>
            <a:r>
              <a:rPr lang="ru-RU" b="1" dirty="0" smtClean="0"/>
              <a:t/>
            </a:r>
            <a:br>
              <a:rPr lang="ru-RU" b="1" dirty="0" smtClean="0"/>
            </a:br>
            <a:r>
              <a:rPr lang="ru-RU" b="1" i="0" dirty="0" smtClean="0">
                <a:solidFill>
                  <a:srgbClr val="000000"/>
                </a:solidFill>
                <a:effectLst/>
                <a:latin typeface="Verdana"/>
              </a:rPr>
              <a:t>Твой труп сойди в могилу!</a:t>
            </a:r>
            <a:r>
              <a:rPr lang="ru-RU" b="1" dirty="0" smtClean="0"/>
              <a:t/>
            </a:r>
            <a:br>
              <a:rPr lang="ru-RU" b="1" dirty="0" smtClean="0"/>
            </a:br>
            <a:r>
              <a:rPr lang="ru-RU" b="1" i="0" dirty="0" smtClean="0">
                <a:solidFill>
                  <a:srgbClr val="000000"/>
                </a:solidFill>
                <a:effectLst/>
                <a:latin typeface="Verdana"/>
              </a:rPr>
              <a:t>А душу бог помилуй!"</a:t>
            </a:r>
            <a:r>
              <a:rPr lang="ru-RU" b="1" dirty="0" smtClean="0"/>
              <a:t/>
            </a:r>
            <a:br>
              <a:rPr lang="ru-RU" b="1" dirty="0" smtClean="0"/>
            </a:br>
            <a:endParaRPr lang="ru-RU" b="1" dirty="0"/>
          </a:p>
        </p:txBody>
      </p:sp>
      <p:pic>
        <p:nvPicPr>
          <p:cNvPr id="819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07904" y="764704"/>
            <a:ext cx="4392488" cy="5378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5973813"/>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nodeType="clickEffect">
                                  <p:stCondLst>
                                    <p:cond delay="0"/>
                                  </p:stCondLst>
                                  <p:childTnLst>
                                    <p:set>
                                      <p:cBhvr>
                                        <p:cTn id="19" dur="1" fill="hold">
                                          <p:stCondLst>
                                            <p:cond delay="0"/>
                                          </p:stCondLst>
                                        </p:cTn>
                                        <p:tgtEl>
                                          <p:spTgt spid="8194"/>
                                        </p:tgtEl>
                                        <p:attrNameLst>
                                          <p:attrName>style.visibility</p:attrName>
                                        </p:attrNameLst>
                                      </p:cBhvr>
                                      <p:to>
                                        <p:strVal val="visible"/>
                                      </p:to>
                                    </p:set>
                                    <p:animEffect transition="in" filter="wipe(down)">
                                      <p:cBhvr>
                                        <p:cTn id="20" dur="580">
                                          <p:stCondLst>
                                            <p:cond delay="0"/>
                                          </p:stCondLst>
                                        </p:cTn>
                                        <p:tgtEl>
                                          <p:spTgt spid="8194"/>
                                        </p:tgtEl>
                                      </p:cBhvr>
                                    </p:animEffect>
                                    <p:anim calcmode="lin" valueType="num">
                                      <p:cBhvr>
                                        <p:cTn id="21" dur="1822" tmFilter="0,0; 0.14,0.36; 0.43,0.73; 0.71,0.91; 1.0,1.0">
                                          <p:stCondLst>
                                            <p:cond delay="0"/>
                                          </p:stCondLst>
                                        </p:cTn>
                                        <p:tgtEl>
                                          <p:spTgt spid="8194"/>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8194"/>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8194"/>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8194"/>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8194"/>
                                        </p:tgtEl>
                                        <p:attrNameLst>
                                          <p:attrName>ppt_y</p:attrName>
                                        </p:attrNameLst>
                                      </p:cBhvr>
                                      <p:tavLst>
                                        <p:tav tm="0" fmla="#ppt_y-sin(pi*$)/81">
                                          <p:val>
                                            <p:fltVal val="0"/>
                                          </p:val>
                                        </p:tav>
                                        <p:tav tm="100000">
                                          <p:val>
                                            <p:fltVal val="1"/>
                                          </p:val>
                                        </p:tav>
                                      </p:tavLst>
                                    </p:anim>
                                    <p:animScale>
                                      <p:cBhvr>
                                        <p:cTn id="26" dur="26">
                                          <p:stCondLst>
                                            <p:cond delay="650"/>
                                          </p:stCondLst>
                                        </p:cTn>
                                        <p:tgtEl>
                                          <p:spTgt spid="8194"/>
                                        </p:tgtEl>
                                      </p:cBhvr>
                                      <p:to x="100000" y="60000"/>
                                    </p:animScale>
                                    <p:animScale>
                                      <p:cBhvr>
                                        <p:cTn id="27" dur="166" decel="50000">
                                          <p:stCondLst>
                                            <p:cond delay="676"/>
                                          </p:stCondLst>
                                        </p:cTn>
                                        <p:tgtEl>
                                          <p:spTgt spid="8194"/>
                                        </p:tgtEl>
                                      </p:cBhvr>
                                      <p:to x="100000" y="100000"/>
                                    </p:animScale>
                                    <p:animScale>
                                      <p:cBhvr>
                                        <p:cTn id="28" dur="26">
                                          <p:stCondLst>
                                            <p:cond delay="1312"/>
                                          </p:stCondLst>
                                        </p:cTn>
                                        <p:tgtEl>
                                          <p:spTgt spid="8194"/>
                                        </p:tgtEl>
                                      </p:cBhvr>
                                      <p:to x="100000" y="80000"/>
                                    </p:animScale>
                                    <p:animScale>
                                      <p:cBhvr>
                                        <p:cTn id="29" dur="166" decel="50000">
                                          <p:stCondLst>
                                            <p:cond delay="1338"/>
                                          </p:stCondLst>
                                        </p:cTn>
                                        <p:tgtEl>
                                          <p:spTgt spid="8194"/>
                                        </p:tgtEl>
                                      </p:cBhvr>
                                      <p:to x="100000" y="100000"/>
                                    </p:animScale>
                                    <p:animScale>
                                      <p:cBhvr>
                                        <p:cTn id="30" dur="26">
                                          <p:stCondLst>
                                            <p:cond delay="1642"/>
                                          </p:stCondLst>
                                        </p:cTn>
                                        <p:tgtEl>
                                          <p:spTgt spid="8194"/>
                                        </p:tgtEl>
                                      </p:cBhvr>
                                      <p:to x="100000" y="90000"/>
                                    </p:animScale>
                                    <p:animScale>
                                      <p:cBhvr>
                                        <p:cTn id="31" dur="166" decel="50000">
                                          <p:stCondLst>
                                            <p:cond delay="1668"/>
                                          </p:stCondLst>
                                        </p:cTn>
                                        <p:tgtEl>
                                          <p:spTgt spid="8194"/>
                                        </p:tgtEl>
                                      </p:cBhvr>
                                      <p:to x="100000" y="100000"/>
                                    </p:animScale>
                                    <p:animScale>
                                      <p:cBhvr>
                                        <p:cTn id="32" dur="26">
                                          <p:stCondLst>
                                            <p:cond delay="1808"/>
                                          </p:stCondLst>
                                        </p:cTn>
                                        <p:tgtEl>
                                          <p:spTgt spid="8194"/>
                                        </p:tgtEl>
                                      </p:cBhvr>
                                      <p:to x="100000" y="95000"/>
                                    </p:animScale>
                                    <p:animScale>
                                      <p:cBhvr>
                                        <p:cTn id="33" dur="166" decel="50000">
                                          <p:stCondLst>
                                            <p:cond delay="1834"/>
                                          </p:stCondLst>
                                        </p:cTn>
                                        <p:tgtEl>
                                          <p:spTgt spid="819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Баллада «Светлана»</a:t>
            </a:r>
            <a:endParaRPr lang="ru-RU" b="1" dirty="0"/>
          </a:p>
        </p:txBody>
      </p:sp>
      <p:sp>
        <p:nvSpPr>
          <p:cNvPr id="3" name="Объект 2"/>
          <p:cNvSpPr>
            <a:spLocks noGrp="1"/>
          </p:cNvSpPr>
          <p:nvPr>
            <p:ph idx="1"/>
          </p:nvPr>
        </p:nvSpPr>
        <p:spPr/>
        <p:txBody>
          <a:bodyPr>
            <a:normAutofit fontScale="62500" lnSpcReduction="20000"/>
          </a:bodyPr>
          <a:lstStyle/>
          <a:p>
            <a:pPr marL="0" indent="0">
              <a:buNone/>
            </a:pPr>
            <a:r>
              <a:rPr lang="ru-RU" b="1" dirty="0" smtClean="0"/>
              <a:t>Что же твой, Светлана, сон,</a:t>
            </a:r>
          </a:p>
          <a:p>
            <a:pPr marL="0" indent="0">
              <a:buNone/>
            </a:pPr>
            <a:r>
              <a:rPr lang="ru-RU" b="1" dirty="0" smtClean="0"/>
              <a:t>Прорицатель муки?</a:t>
            </a:r>
          </a:p>
          <a:p>
            <a:pPr marL="0" indent="0">
              <a:buNone/>
            </a:pPr>
            <a:r>
              <a:rPr lang="ru-RU" b="1" dirty="0" smtClean="0"/>
              <a:t>Друг с тобой; все тот же он</a:t>
            </a:r>
          </a:p>
          <a:p>
            <a:pPr marL="0" indent="0">
              <a:buNone/>
            </a:pPr>
            <a:r>
              <a:rPr lang="ru-RU" b="1" dirty="0" smtClean="0"/>
              <a:t>В опыте разлуки;</a:t>
            </a:r>
          </a:p>
          <a:p>
            <a:pPr marL="0" indent="0">
              <a:buNone/>
            </a:pPr>
            <a:r>
              <a:rPr lang="ru-RU" b="1" dirty="0" smtClean="0"/>
              <a:t>Та ж любовь в его очах,</a:t>
            </a:r>
          </a:p>
          <a:p>
            <a:pPr marL="0" indent="0">
              <a:buNone/>
            </a:pPr>
            <a:r>
              <a:rPr lang="ru-RU" b="1" dirty="0" smtClean="0"/>
              <a:t>Те ж приятны взоры;</a:t>
            </a:r>
          </a:p>
          <a:p>
            <a:pPr marL="0" indent="0">
              <a:buNone/>
            </a:pPr>
            <a:r>
              <a:rPr lang="ru-RU" b="1" dirty="0" smtClean="0"/>
              <a:t>То ж на сладостных устах</a:t>
            </a:r>
          </a:p>
          <a:p>
            <a:pPr marL="0" indent="0">
              <a:buNone/>
            </a:pPr>
            <a:r>
              <a:rPr lang="ru-RU" b="1" dirty="0" smtClean="0"/>
              <a:t>Милы разговоры.</a:t>
            </a:r>
          </a:p>
          <a:p>
            <a:pPr marL="0" indent="0">
              <a:buNone/>
            </a:pPr>
            <a:r>
              <a:rPr lang="ru-RU" b="1" dirty="0" smtClean="0"/>
              <a:t>Отворяйся ж, божий храм;</a:t>
            </a:r>
          </a:p>
          <a:p>
            <a:pPr marL="0" indent="0">
              <a:buNone/>
            </a:pPr>
            <a:r>
              <a:rPr lang="ru-RU" b="1" dirty="0" smtClean="0"/>
              <a:t>Вы летите к небесам,</a:t>
            </a:r>
          </a:p>
          <a:p>
            <a:pPr marL="0" indent="0">
              <a:buNone/>
            </a:pPr>
            <a:r>
              <a:rPr lang="ru-RU" b="1" dirty="0" smtClean="0"/>
              <a:t> Верные обеты;</a:t>
            </a:r>
          </a:p>
          <a:p>
            <a:pPr marL="0" indent="0">
              <a:buNone/>
            </a:pPr>
            <a:r>
              <a:rPr lang="ru-RU" b="1" dirty="0" smtClean="0"/>
              <a:t>Соберитесь, стар и млад;</a:t>
            </a:r>
          </a:p>
          <a:p>
            <a:pPr marL="0" indent="0">
              <a:buNone/>
            </a:pPr>
            <a:r>
              <a:rPr lang="ru-RU" b="1" dirty="0" smtClean="0"/>
              <a:t>Сдвинув звонки чаши, в лад</a:t>
            </a:r>
          </a:p>
          <a:p>
            <a:pPr marL="0" indent="0">
              <a:buNone/>
            </a:pPr>
            <a:r>
              <a:rPr lang="ru-RU" b="1" dirty="0" smtClean="0"/>
              <a:t> Пойте: </a:t>
            </a:r>
            <a:r>
              <a:rPr lang="ru-RU" b="1" dirty="0" err="1" smtClean="0"/>
              <a:t>многи</a:t>
            </a:r>
            <a:r>
              <a:rPr lang="ru-RU" b="1" dirty="0" smtClean="0"/>
              <a:t> </a:t>
            </a:r>
            <a:r>
              <a:rPr lang="ru-RU" b="1" dirty="0" err="1" smtClean="0"/>
              <a:t>леты</a:t>
            </a:r>
            <a:r>
              <a:rPr lang="ru-RU" b="1" dirty="0" smtClean="0"/>
              <a:t>!</a:t>
            </a:r>
            <a:endParaRPr lang="ru-RU" b="1" dirty="0"/>
          </a:p>
        </p:txBody>
      </p:sp>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30030" y="2780928"/>
            <a:ext cx="5636889" cy="3645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71600" y="332656"/>
            <a:ext cx="4572000" cy="292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8896" y="3393207"/>
            <a:ext cx="2133600" cy="273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849656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500" fill="hold"/>
                                        <p:tgtEl>
                                          <p:spTgt spid="7171"/>
                                        </p:tgtEl>
                                        <p:attrNameLst>
                                          <p:attrName>ppt_x</p:attrName>
                                        </p:attrNameLst>
                                      </p:cBhvr>
                                      <p:tavLst>
                                        <p:tav tm="0">
                                          <p:val>
                                            <p:strVal val="#ppt_x"/>
                                          </p:val>
                                        </p:tav>
                                        <p:tav tm="100000">
                                          <p:val>
                                            <p:strVal val="#ppt_x"/>
                                          </p:val>
                                        </p:tav>
                                      </p:tavLst>
                                    </p:anim>
                                    <p:anim calcmode="lin" valueType="num">
                                      <p:cBhvr additive="base">
                                        <p:cTn id="8" dur="500" fill="hold"/>
                                        <p:tgtEl>
                                          <p:spTgt spid="717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7172"/>
                                        </p:tgtEl>
                                        <p:attrNameLst>
                                          <p:attrName>style.visibility</p:attrName>
                                        </p:attrNameLst>
                                      </p:cBhvr>
                                      <p:to>
                                        <p:strVal val="visible"/>
                                      </p:to>
                                    </p:set>
                                    <p:animEffect transition="in" filter="wipe(down)">
                                      <p:cBhvr>
                                        <p:cTn id="13" dur="580">
                                          <p:stCondLst>
                                            <p:cond delay="0"/>
                                          </p:stCondLst>
                                        </p:cTn>
                                        <p:tgtEl>
                                          <p:spTgt spid="7172"/>
                                        </p:tgtEl>
                                      </p:cBhvr>
                                    </p:animEffect>
                                    <p:anim calcmode="lin" valueType="num">
                                      <p:cBhvr>
                                        <p:cTn id="14" dur="1822" tmFilter="0,0; 0.14,0.36; 0.43,0.73; 0.71,0.91; 1.0,1.0">
                                          <p:stCondLst>
                                            <p:cond delay="0"/>
                                          </p:stCondLst>
                                        </p:cTn>
                                        <p:tgtEl>
                                          <p:spTgt spid="7172"/>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7172"/>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7172"/>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7172"/>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7172"/>
                                        </p:tgtEl>
                                        <p:attrNameLst>
                                          <p:attrName>ppt_y</p:attrName>
                                        </p:attrNameLst>
                                      </p:cBhvr>
                                      <p:tavLst>
                                        <p:tav tm="0" fmla="#ppt_y-sin(pi*$)/81">
                                          <p:val>
                                            <p:fltVal val="0"/>
                                          </p:val>
                                        </p:tav>
                                        <p:tav tm="100000">
                                          <p:val>
                                            <p:fltVal val="1"/>
                                          </p:val>
                                        </p:tav>
                                      </p:tavLst>
                                    </p:anim>
                                    <p:animScale>
                                      <p:cBhvr>
                                        <p:cTn id="19" dur="26">
                                          <p:stCondLst>
                                            <p:cond delay="650"/>
                                          </p:stCondLst>
                                        </p:cTn>
                                        <p:tgtEl>
                                          <p:spTgt spid="7172"/>
                                        </p:tgtEl>
                                      </p:cBhvr>
                                      <p:to x="100000" y="60000"/>
                                    </p:animScale>
                                    <p:animScale>
                                      <p:cBhvr>
                                        <p:cTn id="20" dur="166" decel="50000">
                                          <p:stCondLst>
                                            <p:cond delay="676"/>
                                          </p:stCondLst>
                                        </p:cTn>
                                        <p:tgtEl>
                                          <p:spTgt spid="7172"/>
                                        </p:tgtEl>
                                      </p:cBhvr>
                                      <p:to x="100000" y="100000"/>
                                    </p:animScale>
                                    <p:animScale>
                                      <p:cBhvr>
                                        <p:cTn id="21" dur="26">
                                          <p:stCondLst>
                                            <p:cond delay="1312"/>
                                          </p:stCondLst>
                                        </p:cTn>
                                        <p:tgtEl>
                                          <p:spTgt spid="7172"/>
                                        </p:tgtEl>
                                      </p:cBhvr>
                                      <p:to x="100000" y="80000"/>
                                    </p:animScale>
                                    <p:animScale>
                                      <p:cBhvr>
                                        <p:cTn id="22" dur="166" decel="50000">
                                          <p:stCondLst>
                                            <p:cond delay="1338"/>
                                          </p:stCondLst>
                                        </p:cTn>
                                        <p:tgtEl>
                                          <p:spTgt spid="7172"/>
                                        </p:tgtEl>
                                      </p:cBhvr>
                                      <p:to x="100000" y="100000"/>
                                    </p:animScale>
                                    <p:animScale>
                                      <p:cBhvr>
                                        <p:cTn id="23" dur="26">
                                          <p:stCondLst>
                                            <p:cond delay="1642"/>
                                          </p:stCondLst>
                                        </p:cTn>
                                        <p:tgtEl>
                                          <p:spTgt spid="7172"/>
                                        </p:tgtEl>
                                      </p:cBhvr>
                                      <p:to x="100000" y="90000"/>
                                    </p:animScale>
                                    <p:animScale>
                                      <p:cBhvr>
                                        <p:cTn id="24" dur="166" decel="50000">
                                          <p:stCondLst>
                                            <p:cond delay="1668"/>
                                          </p:stCondLst>
                                        </p:cTn>
                                        <p:tgtEl>
                                          <p:spTgt spid="7172"/>
                                        </p:tgtEl>
                                      </p:cBhvr>
                                      <p:to x="100000" y="100000"/>
                                    </p:animScale>
                                    <p:animScale>
                                      <p:cBhvr>
                                        <p:cTn id="25" dur="26">
                                          <p:stCondLst>
                                            <p:cond delay="1808"/>
                                          </p:stCondLst>
                                        </p:cTn>
                                        <p:tgtEl>
                                          <p:spTgt spid="7172"/>
                                        </p:tgtEl>
                                      </p:cBhvr>
                                      <p:to x="100000" y="95000"/>
                                    </p:animScale>
                                    <p:animScale>
                                      <p:cBhvr>
                                        <p:cTn id="26" dur="166" decel="50000">
                                          <p:stCondLst>
                                            <p:cond delay="1834"/>
                                          </p:stCondLst>
                                        </p:cTn>
                                        <p:tgtEl>
                                          <p:spTgt spid="7172"/>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45" presetClass="entr" presetSubtype="0" fill="hold" nodeType="clickEffect">
                                  <p:stCondLst>
                                    <p:cond delay="0"/>
                                  </p:stCondLst>
                                  <p:childTnLst>
                                    <p:set>
                                      <p:cBhvr>
                                        <p:cTn id="30" dur="1" fill="hold">
                                          <p:stCondLst>
                                            <p:cond delay="0"/>
                                          </p:stCondLst>
                                        </p:cTn>
                                        <p:tgtEl>
                                          <p:spTgt spid="7170"/>
                                        </p:tgtEl>
                                        <p:attrNameLst>
                                          <p:attrName>style.visibility</p:attrName>
                                        </p:attrNameLst>
                                      </p:cBhvr>
                                      <p:to>
                                        <p:strVal val="visible"/>
                                      </p:to>
                                    </p:set>
                                    <p:animEffect transition="in" filter="fade">
                                      <p:cBhvr>
                                        <p:cTn id="31" dur="2000"/>
                                        <p:tgtEl>
                                          <p:spTgt spid="7170"/>
                                        </p:tgtEl>
                                      </p:cBhvr>
                                    </p:animEffect>
                                    <p:anim calcmode="lin" valueType="num">
                                      <p:cBhvr>
                                        <p:cTn id="32" dur="2000" fill="hold"/>
                                        <p:tgtEl>
                                          <p:spTgt spid="7170"/>
                                        </p:tgtEl>
                                        <p:attrNameLst>
                                          <p:attrName>ppt_w</p:attrName>
                                        </p:attrNameLst>
                                      </p:cBhvr>
                                      <p:tavLst>
                                        <p:tav tm="0" fmla="#ppt_w*sin(2.5*pi*$)">
                                          <p:val>
                                            <p:fltVal val="0"/>
                                          </p:val>
                                        </p:tav>
                                        <p:tav tm="100000">
                                          <p:val>
                                            <p:fltVal val="1"/>
                                          </p:val>
                                        </p:tav>
                                      </p:tavLst>
                                    </p:anim>
                                    <p:anim calcmode="lin" valueType="num">
                                      <p:cBhvr>
                                        <p:cTn id="33" dur="2000" fill="hold"/>
                                        <p:tgtEl>
                                          <p:spTgt spid="717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027664"/>
            <a:ext cx="7168642" cy="529128"/>
          </a:xfrm>
        </p:spPr>
        <p:txBody>
          <a:bodyPr>
            <a:normAutofit fontScale="90000"/>
          </a:bodyPr>
          <a:lstStyle/>
          <a:p>
            <a:r>
              <a:rPr lang="ru-RU" b="1" dirty="0" smtClean="0"/>
              <a:t>Вывод</a:t>
            </a:r>
            <a:endParaRPr lang="ru-RU" b="1" dirty="0"/>
          </a:p>
        </p:txBody>
      </p:sp>
      <p:sp>
        <p:nvSpPr>
          <p:cNvPr id="3" name="Объект 2"/>
          <p:cNvSpPr>
            <a:spLocks noGrp="1"/>
          </p:cNvSpPr>
          <p:nvPr>
            <p:ph idx="1"/>
          </p:nvPr>
        </p:nvSpPr>
        <p:spPr>
          <a:xfrm>
            <a:off x="539552" y="1556792"/>
            <a:ext cx="7992888" cy="4896544"/>
          </a:xfrm>
        </p:spPr>
        <p:txBody>
          <a:bodyPr>
            <a:normAutofit/>
          </a:bodyPr>
          <a:lstStyle/>
          <a:p>
            <a:r>
              <a:rPr lang="ru-RU" b="1" dirty="0" smtClean="0"/>
              <a:t>У Бюгера все страшное, мистическое и неприятное. От сцены к сцене автор нагнетает ощущение чего-то ужасного: хриплый зов жениха, вой ветра над полями, постоянные упоминания о смерти, могиле, сцена похорон, адский конь, духи, кружащие между виселиц, наконец, превращение всадника в мертвеца. </a:t>
            </a:r>
          </a:p>
          <a:p>
            <a:r>
              <a:rPr lang="ru-RU" b="1" dirty="0" smtClean="0"/>
              <a:t>Ленора наказана за отступничество от Бога.</a:t>
            </a:r>
          </a:p>
          <a:p>
            <a:r>
              <a:rPr lang="ru-RU" b="1" dirty="0" smtClean="0"/>
              <a:t>Баллада заканчивается трагически.</a:t>
            </a:r>
            <a:endParaRPr lang="ru-RU" b="1" dirty="0"/>
          </a:p>
        </p:txBody>
      </p:sp>
    </p:spTree>
    <p:extLst>
      <p:ext uri="{BB962C8B-B14F-4D97-AF65-F5344CB8AC3E}">
        <p14:creationId xmlns:p14="http://schemas.microsoft.com/office/powerpoint/2010/main" val="19097357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04664"/>
            <a:ext cx="7024744" cy="576064"/>
          </a:xfrm>
        </p:spPr>
        <p:txBody>
          <a:bodyPr>
            <a:normAutofit fontScale="90000"/>
          </a:bodyPr>
          <a:lstStyle/>
          <a:p>
            <a:r>
              <a:rPr lang="ru-RU" b="1" dirty="0" smtClean="0"/>
              <a:t>Вывод</a:t>
            </a:r>
            <a:endParaRPr lang="ru-RU" b="1" dirty="0"/>
          </a:p>
        </p:txBody>
      </p:sp>
      <p:sp>
        <p:nvSpPr>
          <p:cNvPr id="3" name="Объект 2"/>
          <p:cNvSpPr>
            <a:spLocks noGrp="1"/>
          </p:cNvSpPr>
          <p:nvPr>
            <p:ph idx="1"/>
          </p:nvPr>
        </p:nvSpPr>
        <p:spPr>
          <a:xfrm>
            <a:off x="251520" y="980728"/>
            <a:ext cx="8712968" cy="5472608"/>
          </a:xfrm>
        </p:spPr>
        <p:txBody>
          <a:bodyPr>
            <a:normAutofit/>
          </a:bodyPr>
          <a:lstStyle/>
          <a:p>
            <a:r>
              <a:rPr lang="ru-RU" b="1" dirty="0" smtClean="0"/>
              <a:t>Жуковский  придает балладе жизнеутверждающий характер! Он любит свою героиню, ему интересен её внутренний мир. </a:t>
            </a:r>
          </a:p>
          <a:p>
            <a:r>
              <a:rPr lang="ru-RU" b="1" dirty="0" smtClean="0"/>
              <a:t>В конце баллады фантастическое сменяется реальностью: Жуковский желает ей не видеть подобных снов: пусть жизнь ее будет наполнена весельем и счастьем. </a:t>
            </a:r>
          </a:p>
          <a:p>
            <a:r>
              <a:rPr lang="ru-RU" b="1" dirty="0" smtClean="0"/>
              <a:t>Может быть, подобный сон - укор героине за то, что она осмелилась гадать, вопрошать судьбу, но ее ангел хранит ее даже во сне, и Светлана, в отличии от Леноры, во всем полагается на защиту и милость бога. </a:t>
            </a:r>
          </a:p>
          <a:p>
            <a:r>
              <a:rPr lang="ru-RU" b="1" dirty="0" smtClean="0"/>
              <a:t>Даже имя своей героине Жуковский дает в духе своей баллады: Светлана - светлая, чистая.</a:t>
            </a:r>
            <a:endParaRPr lang="ru-RU" b="1" dirty="0"/>
          </a:p>
        </p:txBody>
      </p:sp>
    </p:spTree>
    <p:extLst>
      <p:ext uri="{BB962C8B-B14F-4D97-AF65-F5344CB8AC3E}">
        <p14:creationId xmlns:p14="http://schemas.microsoft.com/office/powerpoint/2010/main" val="1802106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arn(inVertical)">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arn(inVertical)">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barn(inVertical)">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Апробация</a:t>
            </a:r>
            <a:br>
              <a:rPr lang="ru-RU" b="1" dirty="0" smtClean="0"/>
            </a:br>
            <a:endParaRPr lang="ru-RU" b="1" dirty="0"/>
          </a:p>
        </p:txBody>
      </p:sp>
      <p:sp>
        <p:nvSpPr>
          <p:cNvPr id="3" name="Объект 2"/>
          <p:cNvSpPr>
            <a:spLocks noGrp="1"/>
          </p:cNvSpPr>
          <p:nvPr>
            <p:ph idx="1"/>
          </p:nvPr>
        </p:nvSpPr>
        <p:spPr>
          <a:xfrm>
            <a:off x="1043608" y="1556792"/>
            <a:ext cx="6777201" cy="4896544"/>
          </a:xfrm>
        </p:spPr>
        <p:txBody>
          <a:bodyPr>
            <a:normAutofit lnSpcReduction="10000"/>
          </a:bodyPr>
          <a:lstStyle/>
          <a:p>
            <a:r>
              <a:rPr lang="ru-RU" b="1" dirty="0" smtClean="0"/>
              <a:t>1.Тестирование: </a:t>
            </a:r>
          </a:p>
          <a:p>
            <a:r>
              <a:rPr lang="ru-RU" b="1" dirty="0" smtClean="0"/>
              <a:t>Тест</a:t>
            </a:r>
          </a:p>
          <a:p>
            <a:r>
              <a:rPr lang="ru-RU" b="1" dirty="0" smtClean="0"/>
              <a:t>1.Кто написал балладу «Людмила»?</a:t>
            </a:r>
          </a:p>
          <a:p>
            <a:r>
              <a:rPr lang="ru-RU" b="1" dirty="0" smtClean="0"/>
              <a:t>2. Кто написал балладу «Ленора»?</a:t>
            </a:r>
          </a:p>
          <a:p>
            <a:r>
              <a:rPr lang="ru-RU" b="1" dirty="0" smtClean="0"/>
              <a:t>3. В чем различия между русской и зарубежной балладой?</a:t>
            </a:r>
          </a:p>
          <a:p>
            <a:r>
              <a:rPr lang="ru-RU" b="1" dirty="0" smtClean="0"/>
              <a:t>4. В чем сходство русской и зарубежной баллад?</a:t>
            </a:r>
          </a:p>
          <a:p>
            <a:endParaRPr lang="ru-RU" b="1" dirty="0" smtClean="0"/>
          </a:p>
          <a:p>
            <a:endParaRPr lang="ru-RU" b="1" dirty="0" smtClean="0"/>
          </a:p>
          <a:p>
            <a:r>
              <a:rPr lang="ru-RU" b="1" dirty="0" smtClean="0"/>
              <a:t>Итоги тестирования</a:t>
            </a:r>
          </a:p>
          <a:p>
            <a:r>
              <a:rPr lang="ru-RU" b="1" dirty="0" smtClean="0"/>
              <a:t>Диаграмма</a:t>
            </a:r>
          </a:p>
          <a:p>
            <a:endParaRPr lang="ru-RU" dirty="0"/>
          </a:p>
        </p:txBody>
      </p:sp>
    </p:spTree>
    <p:extLst>
      <p:ext uri="{BB962C8B-B14F-4D97-AF65-F5344CB8AC3E}">
        <p14:creationId xmlns:p14="http://schemas.microsoft.com/office/powerpoint/2010/main" val="94121196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2000"/>
                                        <p:tgtEl>
                                          <p:spTgt spid="3">
                                            <p:txEl>
                                              <p:pRg st="1" end="1"/>
                                            </p:txEl>
                                          </p:spTgt>
                                        </p:tgtEl>
                                      </p:cBhvr>
                                    </p:animEffect>
                                    <p:anim calcmode="lin" valueType="num">
                                      <p:cBhvr>
                                        <p:cTn id="22"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2000"/>
                                        <p:tgtEl>
                                          <p:spTgt spid="3">
                                            <p:txEl>
                                              <p:pRg st="3" end="3"/>
                                            </p:txEl>
                                          </p:spTgt>
                                        </p:tgtEl>
                                      </p:cBhvr>
                                    </p:animEffect>
                                    <p:anim calcmode="lin" valueType="num">
                                      <p:cBhvr>
                                        <p:cTn id="36"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7"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2000"/>
                                        <p:tgtEl>
                                          <p:spTgt spid="3">
                                            <p:txEl>
                                              <p:pRg st="4" end="4"/>
                                            </p:txEl>
                                          </p:spTgt>
                                        </p:tgtEl>
                                      </p:cBhvr>
                                    </p:animEffect>
                                    <p:anim calcmode="lin" valueType="num">
                                      <p:cBhvr>
                                        <p:cTn id="43"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44"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2000"/>
                                        <p:tgtEl>
                                          <p:spTgt spid="3">
                                            <p:txEl>
                                              <p:pRg st="5" end="5"/>
                                            </p:txEl>
                                          </p:spTgt>
                                        </p:tgtEl>
                                      </p:cBhvr>
                                    </p:animEffect>
                                    <p:anim calcmode="lin" valueType="num">
                                      <p:cBhvr>
                                        <p:cTn id="50"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51" dur="20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45"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2000"/>
                                        <p:tgtEl>
                                          <p:spTgt spid="3">
                                            <p:txEl>
                                              <p:pRg st="8" end="8"/>
                                            </p:txEl>
                                          </p:spTgt>
                                        </p:tgtEl>
                                      </p:cBhvr>
                                    </p:animEffect>
                                    <p:anim calcmode="lin" valueType="num">
                                      <p:cBhvr>
                                        <p:cTn id="57" dur="2000" fill="hold"/>
                                        <p:tgtEl>
                                          <p:spTgt spid="3">
                                            <p:txEl>
                                              <p:pRg st="8" end="8"/>
                                            </p:txEl>
                                          </p:spTgt>
                                        </p:tgtEl>
                                        <p:attrNameLst>
                                          <p:attrName>ppt_w</p:attrName>
                                        </p:attrNameLst>
                                      </p:cBhvr>
                                      <p:tavLst>
                                        <p:tav tm="0" fmla="#ppt_w*sin(2.5*pi*$)">
                                          <p:val>
                                            <p:fltVal val="0"/>
                                          </p:val>
                                        </p:tav>
                                        <p:tav tm="100000">
                                          <p:val>
                                            <p:fltVal val="1"/>
                                          </p:val>
                                        </p:tav>
                                      </p:tavLst>
                                    </p:anim>
                                    <p:anim calcmode="lin" valueType="num">
                                      <p:cBhvr>
                                        <p:cTn id="58" dur="2000" fill="hold"/>
                                        <p:tgtEl>
                                          <p:spTgt spid="3">
                                            <p:txEl>
                                              <p:pRg st="8" end="8"/>
                                            </p:txEl>
                                          </p:spTgt>
                                        </p:tgtEl>
                                        <p:attrNameLst>
                                          <p:attrName>ppt_h</p:attrName>
                                        </p:attrNameLst>
                                      </p:cBhvr>
                                      <p:tavLst>
                                        <p:tav tm="0">
                                          <p:val>
                                            <p:strVal val="#ppt_h"/>
                                          </p:val>
                                        </p:tav>
                                        <p:tav tm="100000">
                                          <p:val>
                                            <p:strVal val="#ppt_h"/>
                                          </p:val>
                                        </p:tav>
                                      </p:tavLst>
                                    </p:anim>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grpId="0"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Effect transition="in" filter="fade">
                                      <p:cBhvr>
                                        <p:cTn id="63" dur="2000"/>
                                        <p:tgtEl>
                                          <p:spTgt spid="3">
                                            <p:txEl>
                                              <p:pRg st="9" end="9"/>
                                            </p:txEl>
                                          </p:spTgt>
                                        </p:tgtEl>
                                      </p:cBhvr>
                                    </p:animEffect>
                                    <p:anim calcmode="lin" valueType="num">
                                      <p:cBhvr>
                                        <p:cTn id="64" dur="2000" fill="hold"/>
                                        <p:tgtEl>
                                          <p:spTgt spid="3">
                                            <p:txEl>
                                              <p:pRg st="9" end="9"/>
                                            </p:txEl>
                                          </p:spTgt>
                                        </p:tgtEl>
                                        <p:attrNameLst>
                                          <p:attrName>ppt_w</p:attrName>
                                        </p:attrNameLst>
                                      </p:cBhvr>
                                      <p:tavLst>
                                        <p:tav tm="0" fmla="#ppt_w*sin(2.5*pi*$)">
                                          <p:val>
                                            <p:fltVal val="0"/>
                                          </p:val>
                                        </p:tav>
                                        <p:tav tm="100000">
                                          <p:val>
                                            <p:fltVal val="1"/>
                                          </p:val>
                                        </p:tav>
                                      </p:tavLst>
                                    </p:anim>
                                    <p:anim calcmode="lin" valueType="num">
                                      <p:cBhvr>
                                        <p:cTn id="65" dur="2000" fill="hold"/>
                                        <p:tgtEl>
                                          <p:spTgt spid="3">
                                            <p:txEl>
                                              <p:pRg st="9" end="9"/>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412776"/>
            <a:ext cx="8229600" cy="1143000"/>
          </a:xfrm>
        </p:spPr>
        <p:txBody>
          <a:bodyPr>
            <a:normAutofit fontScale="90000"/>
          </a:bodyPr>
          <a:lstStyle/>
          <a:p>
            <a:r>
              <a:rPr lang="ru-RU" b="1" dirty="0" smtClean="0"/>
              <a:t>Итоги тестирования</a:t>
            </a:r>
            <a:r>
              <a:rPr lang="ru-RU" dirty="0" smtClean="0"/>
              <a:t/>
            </a:r>
            <a:br>
              <a:rPr lang="ru-RU" dirty="0" smtClean="0"/>
            </a:br>
            <a:r>
              <a:rPr lang="ru-RU" dirty="0" smtClean="0"/>
              <a:t/>
            </a:r>
            <a:br>
              <a:rPr lang="ru-RU" dirty="0" smtClean="0"/>
            </a:br>
            <a:endParaRPr lang="ru-RU" dirty="0"/>
          </a:p>
        </p:txBody>
      </p:sp>
      <p:sp>
        <p:nvSpPr>
          <p:cNvPr id="3" name="Объект 2"/>
          <p:cNvSpPr>
            <a:spLocks noGrp="1"/>
          </p:cNvSpPr>
          <p:nvPr>
            <p:ph idx="1"/>
          </p:nvPr>
        </p:nvSpPr>
        <p:spPr/>
        <p:txBody>
          <a:bodyPr>
            <a:normAutofit lnSpcReduction="10000"/>
          </a:bodyPr>
          <a:lstStyle/>
          <a:p>
            <a:r>
              <a:rPr lang="ru-RU" b="1" dirty="0" smtClean="0"/>
              <a:t>Кто написал балладу «Ленора» знает 15 человек из 25.</a:t>
            </a:r>
          </a:p>
          <a:p>
            <a:r>
              <a:rPr lang="ru-RU" b="1" dirty="0" smtClean="0"/>
              <a:t>Кто написал балладу «Светлана» знает 17 человек из 25.</a:t>
            </a:r>
          </a:p>
          <a:p>
            <a:r>
              <a:rPr lang="ru-RU" b="1" dirty="0" smtClean="0"/>
              <a:t>В чем различия между русской и зарубежной балладой знает 5 человека из 25.</a:t>
            </a:r>
          </a:p>
          <a:p>
            <a:r>
              <a:rPr lang="ru-RU" b="1" dirty="0" smtClean="0"/>
              <a:t>В чем сходство русской и зарубежной баллад знает 3 человека из 25.</a:t>
            </a:r>
          </a:p>
          <a:p>
            <a:endParaRPr lang="ru-RU" b="1" dirty="0" smtClean="0"/>
          </a:p>
          <a:p>
            <a:endParaRPr lang="ru-RU" dirty="0" smtClean="0"/>
          </a:p>
          <a:p>
            <a:endParaRPr lang="ru-RU" dirty="0"/>
          </a:p>
        </p:txBody>
      </p:sp>
    </p:spTree>
    <p:extLst>
      <p:ext uri="{BB962C8B-B14F-4D97-AF65-F5344CB8AC3E}">
        <p14:creationId xmlns:p14="http://schemas.microsoft.com/office/powerpoint/2010/main" val="335019517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908720"/>
            <a:ext cx="7024744" cy="1080120"/>
          </a:xfrm>
        </p:spPr>
        <p:txBody>
          <a:bodyPr>
            <a:normAutofit fontScale="90000"/>
          </a:bodyPr>
          <a:lstStyle/>
          <a:p>
            <a:r>
              <a:rPr lang="ru-RU" b="1" dirty="0" smtClean="0"/>
              <a:t>Актуальность исследования:</a:t>
            </a:r>
            <a:br>
              <a:rPr lang="ru-RU" b="1" dirty="0" smtClean="0"/>
            </a:br>
            <a:endParaRPr lang="ru-RU" b="1" dirty="0"/>
          </a:p>
        </p:txBody>
      </p:sp>
      <p:sp>
        <p:nvSpPr>
          <p:cNvPr id="3" name="Объект 2"/>
          <p:cNvSpPr>
            <a:spLocks noGrp="1"/>
          </p:cNvSpPr>
          <p:nvPr>
            <p:ph idx="1"/>
          </p:nvPr>
        </p:nvSpPr>
        <p:spPr>
          <a:xfrm>
            <a:off x="539552" y="1628800"/>
            <a:ext cx="7920880" cy="4824536"/>
          </a:xfrm>
        </p:spPr>
        <p:txBody>
          <a:bodyPr>
            <a:normAutofit/>
          </a:bodyPr>
          <a:lstStyle/>
          <a:p>
            <a:pPr marL="0" indent="0">
              <a:buNone/>
            </a:pPr>
            <a:r>
              <a:rPr lang="ru-RU" sz="2800" b="1" dirty="0" smtClean="0"/>
              <a:t>На уроке литературы, знакомясь с новой темой: «Баллада как лиро-эпический жанр», в учебнике я прочитала вопрос:  </a:t>
            </a:r>
          </a:p>
          <a:p>
            <a:pPr marL="0" indent="0">
              <a:buNone/>
            </a:pPr>
            <a:r>
              <a:rPr lang="ru-RU" sz="2800" b="1" dirty="0" smtClean="0"/>
              <a:t>« Как ты думаешь, в чем отличие и сходство  баллад в России и зарубежных странах?». Пришлось серьёзно задуматься, и, правда, что отличает и чем похожи эти баллады... </a:t>
            </a:r>
            <a:endParaRPr lang="ru-RU" sz="2800" b="1" dirty="0"/>
          </a:p>
        </p:txBody>
      </p:sp>
    </p:spTree>
    <p:extLst>
      <p:ext uri="{BB962C8B-B14F-4D97-AF65-F5344CB8AC3E}">
        <p14:creationId xmlns:p14="http://schemas.microsoft.com/office/powerpoint/2010/main" val="17193780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Диаграмма</a:t>
            </a:r>
            <a:endParaRPr lang="ru-RU"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550626721"/>
              </p:ext>
            </p:extLst>
          </p:nvPr>
        </p:nvGraphicFramePr>
        <p:xfrm>
          <a:off x="1042988" y="2324100"/>
          <a:ext cx="6777037" cy="35083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5430710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solidFill>
            <a:srgbClr val="92D050"/>
          </a:solidFill>
          <a:scene3d>
            <a:camera prst="orthographicFront"/>
            <a:lightRig rig="threePt" dir="t"/>
          </a:scene3d>
          <a:sp3d>
            <a:bevelT prst="relaxedInset"/>
          </a:sp3d>
        </p:spPr>
        <p:txBody>
          <a:bodyPr>
            <a:normAutofit/>
          </a:bodyPr>
          <a:lstStyle/>
          <a:p>
            <a:pPr marL="68580" indent="0" algn="ctr">
              <a:buNone/>
            </a:pPr>
            <a:r>
              <a:rPr lang="ru-RU" sz="6600" smtClean="0">
                <a:solidFill>
                  <a:srgbClr val="C00000"/>
                </a:solidFill>
              </a:rPr>
              <a:t>Спасибо </a:t>
            </a:r>
          </a:p>
          <a:p>
            <a:pPr marL="68580" indent="0" algn="ctr">
              <a:buNone/>
            </a:pPr>
            <a:r>
              <a:rPr lang="ru-RU" sz="6600" smtClean="0">
                <a:solidFill>
                  <a:srgbClr val="C00000"/>
                </a:solidFill>
              </a:rPr>
              <a:t>за </a:t>
            </a:r>
            <a:r>
              <a:rPr lang="ru-RU" sz="6600" dirty="0" smtClean="0">
                <a:solidFill>
                  <a:srgbClr val="C00000"/>
                </a:solidFill>
              </a:rPr>
              <a:t>внимание!</a:t>
            </a:r>
            <a:endParaRPr lang="ru-RU" sz="6600" dirty="0">
              <a:solidFill>
                <a:srgbClr val="C00000"/>
              </a:solidFill>
            </a:endParaRPr>
          </a:p>
        </p:txBody>
      </p:sp>
    </p:spTree>
    <p:extLst>
      <p:ext uri="{BB962C8B-B14F-4D97-AF65-F5344CB8AC3E}">
        <p14:creationId xmlns:p14="http://schemas.microsoft.com/office/powerpoint/2010/main" val="29919201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Гипотеза:</a:t>
            </a:r>
            <a:r>
              <a:rPr lang="ru-RU" dirty="0" smtClean="0"/>
              <a:t> </a:t>
            </a:r>
            <a:br>
              <a:rPr lang="ru-RU" dirty="0" smtClean="0"/>
            </a:br>
            <a:endParaRPr lang="ru-RU" dirty="0"/>
          </a:p>
        </p:txBody>
      </p:sp>
      <p:sp>
        <p:nvSpPr>
          <p:cNvPr id="3" name="Объект 2"/>
          <p:cNvSpPr>
            <a:spLocks noGrp="1"/>
          </p:cNvSpPr>
          <p:nvPr>
            <p:ph idx="1"/>
          </p:nvPr>
        </p:nvSpPr>
        <p:spPr/>
        <p:txBody>
          <a:bodyPr>
            <a:normAutofit/>
          </a:bodyPr>
          <a:lstStyle/>
          <a:p>
            <a:r>
              <a:rPr lang="ru-RU" sz="3200" b="1" dirty="0" smtClean="0"/>
              <a:t>Я думаю, что, несмотря на сходство сюжетов и даже картин и героев,  русская баллада отличается от зарубежной народной поэтикой оптимистическим началом</a:t>
            </a:r>
            <a:r>
              <a:rPr lang="ru-RU" sz="3200" dirty="0" smtClean="0"/>
              <a:t>.</a:t>
            </a:r>
          </a:p>
          <a:p>
            <a:endParaRPr lang="ru-RU" sz="3200" dirty="0"/>
          </a:p>
        </p:txBody>
      </p:sp>
    </p:spTree>
    <p:extLst>
      <p:ext uri="{BB962C8B-B14F-4D97-AF65-F5344CB8AC3E}">
        <p14:creationId xmlns:p14="http://schemas.microsoft.com/office/powerpoint/2010/main" val="230798443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Цель исследования: </a:t>
            </a:r>
            <a:br>
              <a:rPr lang="ru-RU" b="1" dirty="0" smtClean="0"/>
            </a:br>
            <a:endParaRPr lang="ru-RU" b="1" dirty="0"/>
          </a:p>
        </p:txBody>
      </p:sp>
      <p:sp>
        <p:nvSpPr>
          <p:cNvPr id="3" name="Объект 2"/>
          <p:cNvSpPr>
            <a:spLocks noGrp="1"/>
          </p:cNvSpPr>
          <p:nvPr>
            <p:ph idx="1"/>
          </p:nvPr>
        </p:nvSpPr>
        <p:spPr/>
        <p:txBody>
          <a:bodyPr/>
          <a:lstStyle/>
          <a:p>
            <a:r>
              <a:rPr lang="ru-RU" sz="3200" b="1" dirty="0" smtClean="0"/>
              <a:t>1.Выяснить, какие отличия и сходства между зарубежной  и русской балладами.</a:t>
            </a:r>
          </a:p>
          <a:p>
            <a:r>
              <a:rPr lang="ru-RU" sz="3200" b="1" dirty="0" smtClean="0"/>
              <a:t>2.Доказать или опровергнуть свою гипотезу.</a:t>
            </a:r>
          </a:p>
          <a:p>
            <a:endParaRPr lang="ru-RU" dirty="0"/>
          </a:p>
        </p:txBody>
      </p:sp>
    </p:spTree>
    <p:extLst>
      <p:ext uri="{BB962C8B-B14F-4D97-AF65-F5344CB8AC3E}">
        <p14:creationId xmlns:p14="http://schemas.microsoft.com/office/powerpoint/2010/main" val="1230090332"/>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44824"/>
            <a:ext cx="8291264" cy="1008112"/>
          </a:xfrm>
        </p:spPr>
        <p:txBody>
          <a:bodyPr>
            <a:normAutofit fontScale="90000"/>
          </a:bodyPr>
          <a:lstStyle/>
          <a:p>
            <a:r>
              <a:rPr lang="ru-RU" b="1" dirty="0" smtClean="0"/>
              <a:t>    Задачи исследования</a:t>
            </a:r>
            <a:r>
              <a:rPr lang="ru-RU" dirty="0" smtClean="0"/>
              <a:t>:</a:t>
            </a:r>
            <a:br>
              <a:rPr lang="ru-RU" dirty="0" smtClean="0"/>
            </a:br>
            <a:r>
              <a:rPr lang="ru-RU" dirty="0" smtClean="0"/>
              <a:t/>
            </a:r>
            <a:br>
              <a:rPr lang="ru-RU" dirty="0" smtClean="0"/>
            </a:br>
            <a:r>
              <a:rPr lang="ru-RU" dirty="0" smtClean="0"/>
              <a:t/>
            </a:r>
            <a:br>
              <a:rPr lang="ru-RU" dirty="0" smtClean="0"/>
            </a:br>
            <a:endParaRPr lang="ru-RU" dirty="0"/>
          </a:p>
        </p:txBody>
      </p:sp>
      <p:sp>
        <p:nvSpPr>
          <p:cNvPr id="3" name="Объект 2"/>
          <p:cNvSpPr>
            <a:spLocks noGrp="1"/>
          </p:cNvSpPr>
          <p:nvPr>
            <p:ph idx="1"/>
          </p:nvPr>
        </p:nvSpPr>
        <p:spPr>
          <a:xfrm>
            <a:off x="827584" y="1412776"/>
            <a:ext cx="6993225" cy="4419853"/>
          </a:xfrm>
        </p:spPr>
        <p:txBody>
          <a:bodyPr>
            <a:normAutofit fontScale="92500" lnSpcReduction="10000"/>
          </a:bodyPr>
          <a:lstStyle/>
          <a:p>
            <a:r>
              <a:rPr lang="ru-RU" sz="2600" b="1" dirty="0" smtClean="0"/>
              <a:t>Задачи исследования:</a:t>
            </a:r>
          </a:p>
          <a:p>
            <a:r>
              <a:rPr lang="ru-RU" sz="2600" b="1" dirty="0" smtClean="0"/>
              <a:t>- Изучить литературу и другие источники информации в поисках ответа.</a:t>
            </a:r>
          </a:p>
          <a:p>
            <a:r>
              <a:rPr lang="ru-RU" sz="2600" b="1" dirty="0" smtClean="0"/>
              <a:t>- Аргументировать свою точку зрения.</a:t>
            </a:r>
          </a:p>
          <a:p>
            <a:r>
              <a:rPr lang="ru-RU" sz="2600" b="1" dirty="0" smtClean="0"/>
              <a:t>- Сделать правильные выводы.</a:t>
            </a:r>
          </a:p>
          <a:p>
            <a:r>
              <a:rPr lang="ru-RU" sz="3900" b="1" dirty="0" smtClean="0">
                <a:solidFill>
                  <a:srgbClr val="92D050"/>
                </a:solidFill>
              </a:rPr>
              <a:t>Методы исследования:</a:t>
            </a:r>
          </a:p>
          <a:p>
            <a:r>
              <a:rPr lang="ru-RU" sz="2600" b="1" dirty="0" smtClean="0"/>
              <a:t>Изучение информационных источников (Интернет, научно-популярная литература), наблюдение, сравнение и   анализ, обобщение, тестирование учащихся шестых классов.</a:t>
            </a:r>
          </a:p>
          <a:p>
            <a:endParaRPr lang="ru-RU" dirty="0"/>
          </a:p>
        </p:txBody>
      </p:sp>
    </p:spTree>
    <p:extLst>
      <p:ext uri="{BB962C8B-B14F-4D97-AF65-F5344CB8AC3E}">
        <p14:creationId xmlns:p14="http://schemas.microsoft.com/office/powerpoint/2010/main" val="101980088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Вступление. Что такое баллада как жанр </a:t>
            </a:r>
            <a:r>
              <a:rPr lang="ru-RU" dirty="0" smtClean="0"/>
              <a:t>литературы</a:t>
            </a:r>
            <a:endParaRPr lang="ru-RU" dirty="0"/>
          </a:p>
        </p:txBody>
      </p:sp>
      <p:sp>
        <p:nvSpPr>
          <p:cNvPr id="3" name="Объект 2"/>
          <p:cNvSpPr>
            <a:spLocks noGrp="1"/>
          </p:cNvSpPr>
          <p:nvPr>
            <p:ph idx="1"/>
          </p:nvPr>
        </p:nvSpPr>
        <p:spPr/>
        <p:txBody>
          <a:bodyPr>
            <a:normAutofit lnSpcReduction="10000"/>
          </a:bodyPr>
          <a:lstStyle/>
          <a:p>
            <a:r>
              <a:rPr lang="ru-RU" b="1" dirty="0" smtClean="0"/>
              <a:t>Слово «баллада» пришло к нам из итальянского языка  ("</a:t>
            </a:r>
            <a:r>
              <a:rPr lang="ru-RU" b="1" dirty="0" err="1" smtClean="0"/>
              <a:t>ballare</a:t>
            </a:r>
            <a:r>
              <a:rPr lang="ru-RU" b="1" dirty="0" smtClean="0"/>
              <a:t>"  - "плясать"). Так в старину назывались танцевальные  песни. Баллады писались в стихотворной форме, куплетов было много, и  исполняли их под  какой-нибудь инструмент. Со временем, когда под балладу перестали плясать, она стала носить серьезный, эпический </a:t>
            </a:r>
            <a:r>
              <a:rPr lang="ru-RU" dirty="0" smtClean="0"/>
              <a:t>смысл.</a:t>
            </a:r>
            <a:endParaRPr lang="ru-RU" dirty="0"/>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92080" y="1412776"/>
            <a:ext cx="4047450" cy="511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31640" y="2043705"/>
            <a:ext cx="3838575" cy="476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67915" y="331792"/>
            <a:ext cx="2952328" cy="36372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7699301"/>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1027"/>
                                        </p:tgtEl>
                                        <p:attrNameLst>
                                          <p:attrName>style.visibility</p:attrName>
                                        </p:attrNameLst>
                                      </p:cBhvr>
                                      <p:to>
                                        <p:strVal val="visible"/>
                                      </p:to>
                                    </p:set>
                                    <p:animEffect transition="in" filter="wheel(1)">
                                      <p:cBhvr>
                                        <p:cTn id="19" dur="2000"/>
                                        <p:tgtEl>
                                          <p:spTgt spid="1027"/>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nodeType="clickEffect">
                                  <p:stCondLst>
                                    <p:cond delay="0"/>
                                  </p:stCondLst>
                                  <p:childTnLst>
                                    <p:set>
                                      <p:cBhvr>
                                        <p:cTn id="23" dur="1" fill="hold">
                                          <p:stCondLst>
                                            <p:cond delay="0"/>
                                          </p:stCondLst>
                                        </p:cTn>
                                        <p:tgtEl>
                                          <p:spTgt spid="1028"/>
                                        </p:tgtEl>
                                        <p:attrNameLst>
                                          <p:attrName>style.visibility</p:attrName>
                                        </p:attrNameLst>
                                      </p:cBhvr>
                                      <p:to>
                                        <p:strVal val="visible"/>
                                      </p:to>
                                    </p:set>
                                    <p:animEffect transition="in" filter="circle(in)">
                                      <p:cBhvr>
                                        <p:cTn id="24" dur="2000"/>
                                        <p:tgtEl>
                                          <p:spTgt spid="1028"/>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1026"/>
                                        </p:tgtEl>
                                        <p:attrNameLst>
                                          <p:attrName>style.visibility</p:attrName>
                                        </p:attrNameLst>
                                      </p:cBhvr>
                                      <p:to>
                                        <p:strVal val="visible"/>
                                      </p:to>
                                    </p:set>
                                    <p:animEffect transition="in" filter="barn(inVertical)">
                                      <p:cBhvr>
                                        <p:cTn id="2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43808" y="996166"/>
            <a:ext cx="5296434" cy="792088"/>
          </a:xfrm>
        </p:spPr>
        <p:txBody>
          <a:bodyPr>
            <a:normAutofit fontScale="90000"/>
          </a:bodyPr>
          <a:lstStyle/>
          <a:p>
            <a:r>
              <a:rPr lang="ru-RU" b="1" dirty="0" smtClean="0"/>
              <a:t>Биография </a:t>
            </a:r>
            <a:br>
              <a:rPr lang="ru-RU" b="1" dirty="0" smtClean="0"/>
            </a:br>
            <a:r>
              <a:rPr lang="ru-RU" b="1" dirty="0" err="1" smtClean="0"/>
              <a:t>В.А.Жуковского</a:t>
            </a:r>
            <a:endParaRPr lang="ru-RU" b="1" dirty="0"/>
          </a:p>
        </p:txBody>
      </p:sp>
      <p:sp>
        <p:nvSpPr>
          <p:cNvPr id="3" name="Объект 2"/>
          <p:cNvSpPr>
            <a:spLocks noGrp="1"/>
          </p:cNvSpPr>
          <p:nvPr>
            <p:ph idx="1"/>
          </p:nvPr>
        </p:nvSpPr>
        <p:spPr>
          <a:xfrm>
            <a:off x="611560" y="2309664"/>
            <a:ext cx="8073345" cy="4143672"/>
          </a:xfrm>
        </p:spPr>
        <p:txBody>
          <a:bodyPr>
            <a:normAutofit fontScale="92500" lnSpcReduction="20000"/>
          </a:bodyPr>
          <a:lstStyle/>
          <a:p>
            <a:r>
              <a:rPr lang="ru-RU" b="1" dirty="0" smtClean="0"/>
              <a:t>Василий Андреевич Жуковский родился 9 февраля (по новому стилю) 1783 года в с. </a:t>
            </a:r>
            <a:r>
              <a:rPr lang="ru-RU" b="1" dirty="0" err="1" smtClean="0"/>
              <a:t>Мишенском</a:t>
            </a:r>
            <a:r>
              <a:rPr lang="ru-RU" b="1" dirty="0" smtClean="0"/>
              <a:t>, Белевского уезда. Отец поэта — Афанасий Иванович Бунин, тульский помещик. Мать — пленная турчанка </a:t>
            </a:r>
            <a:r>
              <a:rPr lang="ru-RU" b="1" dirty="0" err="1" smtClean="0"/>
              <a:t>Сальха</a:t>
            </a:r>
            <a:r>
              <a:rPr lang="ru-RU" b="1" dirty="0" smtClean="0"/>
              <a:t>, которую в 1770 году, в возрасте шестнадцати лет, русские крестьяне-маркитанты привезли из-под турецкой крепости Бендеры в «подарок» А. И. Бунину. При крещении </a:t>
            </a:r>
            <a:r>
              <a:rPr lang="ru-RU" b="1" dirty="0" err="1" smtClean="0"/>
              <a:t>Сальху</a:t>
            </a:r>
            <a:r>
              <a:rPr lang="ru-RU" b="1" dirty="0" smtClean="0"/>
              <a:t> назвали Елизаветой </a:t>
            </a:r>
            <a:r>
              <a:rPr lang="ru-RU" b="1" dirty="0" err="1" smtClean="0"/>
              <a:t>Дементьевной</a:t>
            </a:r>
            <a:r>
              <a:rPr lang="ru-RU" b="1" dirty="0" smtClean="0"/>
              <a:t>. Ребенок был усыновлен, по желанию Бунина, жившим в его доме бедным дворянином Андреем Григорьевичем Жуковским. Таким образом будущий поэт получил дворянство и избежал уготованной столь многим побочным помещичьим детям участи крепостного.</a:t>
            </a:r>
            <a:endParaRPr lang="ru-RU" b="1"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7070" y="439710"/>
            <a:ext cx="19050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877490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027664"/>
            <a:ext cx="7096634" cy="673144"/>
          </a:xfrm>
        </p:spPr>
        <p:txBody>
          <a:bodyPr>
            <a:normAutofit fontScale="90000"/>
          </a:bodyPr>
          <a:lstStyle/>
          <a:p>
            <a:r>
              <a:rPr lang="ru-RU" b="1" dirty="0" smtClean="0"/>
              <a:t>Биография </a:t>
            </a:r>
            <a:r>
              <a:rPr lang="ru-RU" b="1" dirty="0" err="1" smtClean="0"/>
              <a:t>Г.А.Бюргера</a:t>
            </a:r>
            <a:r>
              <a:rPr lang="ru-RU" b="1" dirty="0" smtClean="0"/>
              <a:t/>
            </a:r>
            <a:br>
              <a:rPr lang="ru-RU" b="1" dirty="0" smtClean="0"/>
            </a:br>
            <a:endParaRPr lang="ru-RU" b="1" dirty="0"/>
          </a:p>
        </p:txBody>
      </p:sp>
      <p:sp>
        <p:nvSpPr>
          <p:cNvPr id="3" name="Объект 2"/>
          <p:cNvSpPr>
            <a:spLocks noGrp="1"/>
          </p:cNvSpPr>
          <p:nvPr>
            <p:ph idx="1"/>
          </p:nvPr>
        </p:nvSpPr>
        <p:spPr>
          <a:xfrm>
            <a:off x="611560" y="1268760"/>
            <a:ext cx="7209249" cy="5112568"/>
          </a:xfrm>
        </p:spPr>
        <p:txBody>
          <a:bodyPr>
            <a:normAutofit lnSpcReduction="10000"/>
          </a:bodyPr>
          <a:lstStyle/>
          <a:p>
            <a:r>
              <a:rPr lang="ru-RU" b="1" dirty="0" smtClean="0"/>
              <a:t>Го́тфрид А́вгуст Бю́ргер (нем. Gottfried August </a:t>
            </a:r>
            <a:r>
              <a:rPr lang="ru-RU" b="1" dirty="0" err="1" smtClean="0"/>
              <a:t>Bürger</a:t>
            </a:r>
            <a:r>
              <a:rPr lang="ru-RU" b="1" dirty="0" smtClean="0"/>
              <a:t>; 31 декабря 1747, </a:t>
            </a:r>
            <a:r>
              <a:rPr lang="ru-RU" b="1" dirty="0" err="1" smtClean="0"/>
              <a:t>Мольмерсвенде</a:t>
            </a:r>
            <a:r>
              <a:rPr lang="ru-RU" b="1" dirty="0" smtClean="0"/>
              <a:t> — 8 июня 1794, Гёттинген) — немецкий поэт.</a:t>
            </a:r>
          </a:p>
          <a:p>
            <a:r>
              <a:rPr lang="ru-RU" b="1" dirty="0" smtClean="0"/>
              <a:t> Сын пастора. Получил юридическое образование. Один из выразителей идей «Бури и натиска». В литературной деятельности вначале подражал поэтам рококо. Опираясь на фольклорные традиции, создал новый для немецкой литературы жанр серьёзной баллады, введя элементы чудесного, таинственного, иррационального. В его балладах действуют мертвецы, привидения, оборотни.</a:t>
            </a:r>
          </a:p>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04048" y="1772816"/>
            <a:ext cx="3672408" cy="44068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370015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3074"/>
                                        </p:tgtEl>
                                        <p:attrNameLst>
                                          <p:attrName>style.visibility</p:attrName>
                                        </p:attrNameLst>
                                      </p:cBhvr>
                                      <p:to>
                                        <p:strVal val="visible"/>
                                      </p:to>
                                    </p:set>
                                    <p:animEffect transition="in" filter="wipe(down)">
                                      <p:cBhvr>
                                        <p:cTn id="26" dur="580">
                                          <p:stCondLst>
                                            <p:cond delay="0"/>
                                          </p:stCondLst>
                                        </p:cTn>
                                        <p:tgtEl>
                                          <p:spTgt spid="3074"/>
                                        </p:tgtEl>
                                      </p:cBhvr>
                                    </p:animEffect>
                                    <p:anim calcmode="lin" valueType="num">
                                      <p:cBhvr>
                                        <p:cTn id="27" dur="1822" tmFilter="0,0; 0.14,0.36; 0.43,0.73; 0.71,0.91; 1.0,1.0">
                                          <p:stCondLst>
                                            <p:cond delay="0"/>
                                          </p:stCondLst>
                                        </p:cTn>
                                        <p:tgtEl>
                                          <p:spTgt spid="3074"/>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3074"/>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3074"/>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3074"/>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3074"/>
                                        </p:tgtEl>
                                        <p:attrNameLst>
                                          <p:attrName>ppt_y</p:attrName>
                                        </p:attrNameLst>
                                      </p:cBhvr>
                                      <p:tavLst>
                                        <p:tav tm="0" fmla="#ppt_y-sin(pi*$)/81">
                                          <p:val>
                                            <p:fltVal val="0"/>
                                          </p:val>
                                        </p:tav>
                                        <p:tav tm="100000">
                                          <p:val>
                                            <p:fltVal val="1"/>
                                          </p:val>
                                        </p:tav>
                                      </p:tavLst>
                                    </p:anim>
                                    <p:animScale>
                                      <p:cBhvr>
                                        <p:cTn id="32" dur="26">
                                          <p:stCondLst>
                                            <p:cond delay="650"/>
                                          </p:stCondLst>
                                        </p:cTn>
                                        <p:tgtEl>
                                          <p:spTgt spid="3074"/>
                                        </p:tgtEl>
                                      </p:cBhvr>
                                      <p:to x="100000" y="60000"/>
                                    </p:animScale>
                                    <p:animScale>
                                      <p:cBhvr>
                                        <p:cTn id="33" dur="166" decel="50000">
                                          <p:stCondLst>
                                            <p:cond delay="676"/>
                                          </p:stCondLst>
                                        </p:cTn>
                                        <p:tgtEl>
                                          <p:spTgt spid="3074"/>
                                        </p:tgtEl>
                                      </p:cBhvr>
                                      <p:to x="100000" y="100000"/>
                                    </p:animScale>
                                    <p:animScale>
                                      <p:cBhvr>
                                        <p:cTn id="34" dur="26">
                                          <p:stCondLst>
                                            <p:cond delay="1312"/>
                                          </p:stCondLst>
                                        </p:cTn>
                                        <p:tgtEl>
                                          <p:spTgt spid="3074"/>
                                        </p:tgtEl>
                                      </p:cBhvr>
                                      <p:to x="100000" y="80000"/>
                                    </p:animScale>
                                    <p:animScale>
                                      <p:cBhvr>
                                        <p:cTn id="35" dur="166" decel="50000">
                                          <p:stCondLst>
                                            <p:cond delay="1338"/>
                                          </p:stCondLst>
                                        </p:cTn>
                                        <p:tgtEl>
                                          <p:spTgt spid="3074"/>
                                        </p:tgtEl>
                                      </p:cBhvr>
                                      <p:to x="100000" y="100000"/>
                                    </p:animScale>
                                    <p:animScale>
                                      <p:cBhvr>
                                        <p:cTn id="36" dur="26">
                                          <p:stCondLst>
                                            <p:cond delay="1642"/>
                                          </p:stCondLst>
                                        </p:cTn>
                                        <p:tgtEl>
                                          <p:spTgt spid="3074"/>
                                        </p:tgtEl>
                                      </p:cBhvr>
                                      <p:to x="100000" y="90000"/>
                                    </p:animScale>
                                    <p:animScale>
                                      <p:cBhvr>
                                        <p:cTn id="37" dur="166" decel="50000">
                                          <p:stCondLst>
                                            <p:cond delay="1668"/>
                                          </p:stCondLst>
                                        </p:cTn>
                                        <p:tgtEl>
                                          <p:spTgt spid="3074"/>
                                        </p:tgtEl>
                                      </p:cBhvr>
                                      <p:to x="100000" y="100000"/>
                                    </p:animScale>
                                    <p:animScale>
                                      <p:cBhvr>
                                        <p:cTn id="38" dur="26">
                                          <p:stCondLst>
                                            <p:cond delay="1808"/>
                                          </p:stCondLst>
                                        </p:cTn>
                                        <p:tgtEl>
                                          <p:spTgt spid="3074"/>
                                        </p:tgtEl>
                                      </p:cBhvr>
                                      <p:to x="100000" y="95000"/>
                                    </p:animScale>
                                    <p:animScale>
                                      <p:cBhvr>
                                        <p:cTn id="39" dur="166" decel="50000">
                                          <p:stCondLst>
                                            <p:cond delay="1834"/>
                                          </p:stCondLst>
                                        </p:cTn>
                                        <p:tgtEl>
                                          <p:spTgt spid="307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Особенности английских баллад </a:t>
            </a:r>
            <a:r>
              <a:rPr lang="ru-RU" dirty="0" smtClean="0"/>
              <a:t/>
            </a:r>
            <a:br>
              <a:rPr lang="ru-RU" dirty="0" smtClean="0"/>
            </a:br>
            <a:endParaRPr lang="ru-RU" dirty="0"/>
          </a:p>
        </p:txBody>
      </p:sp>
      <p:sp>
        <p:nvSpPr>
          <p:cNvPr id="3" name="Объект 2"/>
          <p:cNvSpPr>
            <a:spLocks noGrp="1"/>
          </p:cNvSpPr>
          <p:nvPr>
            <p:ph idx="1"/>
          </p:nvPr>
        </p:nvSpPr>
        <p:spPr>
          <a:xfrm>
            <a:off x="539552" y="1700808"/>
            <a:ext cx="7281257" cy="4752528"/>
          </a:xfrm>
        </p:spPr>
        <p:txBody>
          <a:bodyPr>
            <a:normAutofit fontScale="92500" lnSpcReduction="20000"/>
          </a:bodyPr>
          <a:lstStyle/>
          <a:p>
            <a:r>
              <a:rPr lang="ru-RU" b="1" dirty="0" smtClean="0"/>
              <a:t>В Англии баллада известна издавна. В XIX веке находили основания предполагать, что баллада принесена норманнскими завоевателями, а здесь получила  колорит мрачной таинственности. Сама природа Англии, в особенности в Шотландии, внушала бардам этих стран настроение, сказывавшееся в изображении кровавых битв и ужасных бурь. Потому что в балладах воспевали битвы и пиры Одина и его товарищей; позднее поэты этого рода воспевали подвиги Дугласа, Перси и других героев Шотландии. Известны   баллады о Робине Гуде, о прекрасной е, столь популярные в Англии и Шотландии, равно как и баллады о короле Эдуарде IV.</a:t>
            </a:r>
          </a:p>
          <a:p>
            <a:endParaRPr lang="ru-RU" b="1" dirty="0"/>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35696" y="1628800"/>
            <a:ext cx="3769732" cy="2827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68144" y="1052736"/>
            <a:ext cx="2895788" cy="4787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567022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nodeType="clickEffect">
                                  <p:stCondLst>
                                    <p:cond delay="0"/>
                                  </p:stCondLst>
                                  <p:childTnLst>
                                    <p:set>
                                      <p:cBhvr>
                                        <p:cTn id="19" dur="1" fill="hold">
                                          <p:stCondLst>
                                            <p:cond delay="0"/>
                                          </p:stCondLst>
                                        </p:cTn>
                                        <p:tgtEl>
                                          <p:spTgt spid="5122"/>
                                        </p:tgtEl>
                                        <p:attrNameLst>
                                          <p:attrName>style.visibility</p:attrName>
                                        </p:attrNameLst>
                                      </p:cBhvr>
                                      <p:to>
                                        <p:strVal val="visible"/>
                                      </p:to>
                                    </p:set>
                                    <p:animEffect transition="in" filter="wipe(down)">
                                      <p:cBhvr>
                                        <p:cTn id="20" dur="580">
                                          <p:stCondLst>
                                            <p:cond delay="0"/>
                                          </p:stCondLst>
                                        </p:cTn>
                                        <p:tgtEl>
                                          <p:spTgt spid="5122"/>
                                        </p:tgtEl>
                                      </p:cBhvr>
                                    </p:animEffect>
                                    <p:anim calcmode="lin" valueType="num">
                                      <p:cBhvr>
                                        <p:cTn id="21" dur="1822" tmFilter="0,0; 0.14,0.36; 0.43,0.73; 0.71,0.91; 1.0,1.0">
                                          <p:stCondLst>
                                            <p:cond delay="0"/>
                                          </p:stCondLst>
                                        </p:cTn>
                                        <p:tgtEl>
                                          <p:spTgt spid="5122"/>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5122"/>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5122"/>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5122"/>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5122"/>
                                        </p:tgtEl>
                                        <p:attrNameLst>
                                          <p:attrName>ppt_y</p:attrName>
                                        </p:attrNameLst>
                                      </p:cBhvr>
                                      <p:tavLst>
                                        <p:tav tm="0" fmla="#ppt_y-sin(pi*$)/81">
                                          <p:val>
                                            <p:fltVal val="0"/>
                                          </p:val>
                                        </p:tav>
                                        <p:tav tm="100000">
                                          <p:val>
                                            <p:fltVal val="1"/>
                                          </p:val>
                                        </p:tav>
                                      </p:tavLst>
                                    </p:anim>
                                    <p:animScale>
                                      <p:cBhvr>
                                        <p:cTn id="26" dur="26">
                                          <p:stCondLst>
                                            <p:cond delay="650"/>
                                          </p:stCondLst>
                                        </p:cTn>
                                        <p:tgtEl>
                                          <p:spTgt spid="5122"/>
                                        </p:tgtEl>
                                      </p:cBhvr>
                                      <p:to x="100000" y="60000"/>
                                    </p:animScale>
                                    <p:animScale>
                                      <p:cBhvr>
                                        <p:cTn id="27" dur="166" decel="50000">
                                          <p:stCondLst>
                                            <p:cond delay="676"/>
                                          </p:stCondLst>
                                        </p:cTn>
                                        <p:tgtEl>
                                          <p:spTgt spid="5122"/>
                                        </p:tgtEl>
                                      </p:cBhvr>
                                      <p:to x="100000" y="100000"/>
                                    </p:animScale>
                                    <p:animScale>
                                      <p:cBhvr>
                                        <p:cTn id="28" dur="26">
                                          <p:stCondLst>
                                            <p:cond delay="1312"/>
                                          </p:stCondLst>
                                        </p:cTn>
                                        <p:tgtEl>
                                          <p:spTgt spid="5122"/>
                                        </p:tgtEl>
                                      </p:cBhvr>
                                      <p:to x="100000" y="80000"/>
                                    </p:animScale>
                                    <p:animScale>
                                      <p:cBhvr>
                                        <p:cTn id="29" dur="166" decel="50000">
                                          <p:stCondLst>
                                            <p:cond delay="1338"/>
                                          </p:stCondLst>
                                        </p:cTn>
                                        <p:tgtEl>
                                          <p:spTgt spid="5122"/>
                                        </p:tgtEl>
                                      </p:cBhvr>
                                      <p:to x="100000" y="100000"/>
                                    </p:animScale>
                                    <p:animScale>
                                      <p:cBhvr>
                                        <p:cTn id="30" dur="26">
                                          <p:stCondLst>
                                            <p:cond delay="1642"/>
                                          </p:stCondLst>
                                        </p:cTn>
                                        <p:tgtEl>
                                          <p:spTgt spid="5122"/>
                                        </p:tgtEl>
                                      </p:cBhvr>
                                      <p:to x="100000" y="90000"/>
                                    </p:animScale>
                                    <p:animScale>
                                      <p:cBhvr>
                                        <p:cTn id="31" dur="166" decel="50000">
                                          <p:stCondLst>
                                            <p:cond delay="1668"/>
                                          </p:stCondLst>
                                        </p:cTn>
                                        <p:tgtEl>
                                          <p:spTgt spid="5122"/>
                                        </p:tgtEl>
                                      </p:cBhvr>
                                      <p:to x="100000" y="100000"/>
                                    </p:animScale>
                                    <p:animScale>
                                      <p:cBhvr>
                                        <p:cTn id="32" dur="26">
                                          <p:stCondLst>
                                            <p:cond delay="1808"/>
                                          </p:stCondLst>
                                        </p:cTn>
                                        <p:tgtEl>
                                          <p:spTgt spid="5122"/>
                                        </p:tgtEl>
                                      </p:cBhvr>
                                      <p:to x="100000" y="95000"/>
                                    </p:animScale>
                                    <p:animScale>
                                      <p:cBhvr>
                                        <p:cTn id="33" dur="166" decel="50000">
                                          <p:stCondLst>
                                            <p:cond delay="1834"/>
                                          </p:stCondLst>
                                        </p:cTn>
                                        <p:tgtEl>
                                          <p:spTgt spid="5122"/>
                                        </p:tgtEl>
                                      </p:cBhvr>
                                      <p:to x="100000" y="100000"/>
                                    </p:animScale>
                                  </p:childTnLst>
                                </p:cTn>
                              </p:par>
                            </p:childTnLst>
                          </p:cTn>
                        </p:par>
                      </p:childTnLst>
                    </p:cTn>
                  </p:par>
                  <p:par>
                    <p:cTn id="34" fill="hold">
                      <p:stCondLst>
                        <p:cond delay="indefinite"/>
                      </p:stCondLst>
                      <p:childTnLst>
                        <p:par>
                          <p:cTn id="35" fill="hold">
                            <p:stCondLst>
                              <p:cond delay="0"/>
                            </p:stCondLst>
                            <p:childTnLst>
                              <p:par>
                                <p:cTn id="36" presetID="45" presetClass="entr" presetSubtype="0" fill="hold" nodeType="clickEffect">
                                  <p:stCondLst>
                                    <p:cond delay="0"/>
                                  </p:stCondLst>
                                  <p:childTnLst>
                                    <p:set>
                                      <p:cBhvr>
                                        <p:cTn id="37" dur="1" fill="hold">
                                          <p:stCondLst>
                                            <p:cond delay="0"/>
                                          </p:stCondLst>
                                        </p:cTn>
                                        <p:tgtEl>
                                          <p:spTgt spid="5123"/>
                                        </p:tgtEl>
                                        <p:attrNameLst>
                                          <p:attrName>style.visibility</p:attrName>
                                        </p:attrNameLst>
                                      </p:cBhvr>
                                      <p:to>
                                        <p:strVal val="visible"/>
                                      </p:to>
                                    </p:set>
                                    <p:animEffect transition="in" filter="fade">
                                      <p:cBhvr>
                                        <p:cTn id="38" dur="2000"/>
                                        <p:tgtEl>
                                          <p:spTgt spid="5123"/>
                                        </p:tgtEl>
                                      </p:cBhvr>
                                    </p:animEffect>
                                    <p:anim calcmode="lin" valueType="num">
                                      <p:cBhvr>
                                        <p:cTn id="39" dur="2000" fill="hold"/>
                                        <p:tgtEl>
                                          <p:spTgt spid="5123"/>
                                        </p:tgtEl>
                                        <p:attrNameLst>
                                          <p:attrName>ppt_w</p:attrName>
                                        </p:attrNameLst>
                                      </p:cBhvr>
                                      <p:tavLst>
                                        <p:tav tm="0" fmla="#ppt_w*sin(2.5*pi*$)">
                                          <p:val>
                                            <p:fltVal val="0"/>
                                          </p:val>
                                        </p:tav>
                                        <p:tav tm="100000">
                                          <p:val>
                                            <p:fltVal val="1"/>
                                          </p:val>
                                        </p:tav>
                                      </p:tavLst>
                                    </p:anim>
                                    <p:anim calcmode="lin" valueType="num">
                                      <p:cBhvr>
                                        <p:cTn id="40" dur="2000" fill="hold"/>
                                        <p:tgtEl>
                                          <p:spTgt spid="51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Austin</Template>
  <TotalTime>486</TotalTime>
  <Words>1153</Words>
  <Application>Microsoft Office PowerPoint</Application>
  <PresentationFormat>Экран (4:3)</PresentationFormat>
  <Paragraphs>101</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Остин</vt:lpstr>
      <vt:lpstr>В чем отличие зарубежных и русских баллад</vt:lpstr>
      <vt:lpstr>Актуальность исследования: </vt:lpstr>
      <vt:lpstr>Гипотеза:  </vt:lpstr>
      <vt:lpstr>Цель исследования:  </vt:lpstr>
      <vt:lpstr>    Задачи исследования:   </vt:lpstr>
      <vt:lpstr>Вступление. Что такое баллада как жанр литературы</vt:lpstr>
      <vt:lpstr>Биография  В.А.Жуковского</vt:lpstr>
      <vt:lpstr>Биография Г.А.Бюргера </vt:lpstr>
      <vt:lpstr>Особенности английских баллад  </vt:lpstr>
      <vt:lpstr>Развитие жанра баллады в Германии </vt:lpstr>
      <vt:lpstr>Художественные переводы баллад в России  </vt:lpstr>
      <vt:lpstr>Сравнительный анализ зарубежной и русской баллад: Сходства Баллада «Ленора»</vt:lpstr>
      <vt:lpstr>Баллада «Светлана»</vt:lpstr>
      <vt:lpstr>Различия Баллада «Ленора»</vt:lpstr>
      <vt:lpstr>Баллада «Светлана»</vt:lpstr>
      <vt:lpstr>Вывод</vt:lpstr>
      <vt:lpstr>Вывод</vt:lpstr>
      <vt:lpstr>Апробация </vt:lpstr>
      <vt:lpstr>Итоги тестирования  </vt:lpstr>
      <vt:lpstr>Диаграмма</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 чем отличие зарубежных и русских баллад</dc:title>
  <dc:creator>Khalil</dc:creator>
  <cp:lastModifiedBy>Пользователь Windows</cp:lastModifiedBy>
  <cp:revision>16</cp:revision>
  <dcterms:created xsi:type="dcterms:W3CDTF">2014-04-09T09:23:13Z</dcterms:created>
  <dcterms:modified xsi:type="dcterms:W3CDTF">2023-08-25T06:56:35Z</dcterms:modified>
</cp:coreProperties>
</file>