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7" r:id="rId3"/>
    <p:sldId id="262" r:id="rId4"/>
    <p:sldId id="286" r:id="rId5"/>
    <p:sldId id="270" r:id="rId6"/>
    <p:sldId id="265" r:id="rId7"/>
    <p:sldId id="274" r:id="rId8"/>
    <p:sldId id="283" r:id="rId9"/>
    <p:sldId id="284" r:id="rId10"/>
    <p:sldId id="287" r:id="rId11"/>
    <p:sldId id="278" r:id="rId12"/>
    <p:sldId id="256" r:id="rId13"/>
    <p:sldId id="266" r:id="rId14"/>
    <p:sldId id="269" r:id="rId15"/>
    <p:sldId id="272" r:id="rId16"/>
    <p:sldId id="271" r:id="rId17"/>
    <p:sldId id="259" r:id="rId18"/>
    <p:sldId id="277" r:id="rId19"/>
    <p:sldId id="279" r:id="rId20"/>
    <p:sldId id="285" r:id="rId21"/>
  </p:sldIdLst>
  <p:sldSz cx="9144000" cy="6858000" type="screen4x3"/>
  <p:notesSz cx="6797675" cy="987266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636" autoAdjust="0"/>
    <p:restoredTop sz="94660"/>
  </p:normalViewPr>
  <p:slideViewPr>
    <p:cSldViewPr>
      <p:cViewPr varScale="1">
        <p:scale>
          <a:sx n="81" d="100"/>
          <a:sy n="81" d="100"/>
        </p:scale>
        <p:origin x="1589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27.08.2023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27.08.2023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27.08.2023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27.08.2023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27.08.2023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27.08.2023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27.08.2023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27.08.2023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27.08.2023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27.08.2023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27.08.2023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27.08.2023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http://img-fotki.yandex.ru/get/6310/145608931.0/0_6d498_564e4bc1_XL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2708920"/>
            <a:ext cx="5160573" cy="38704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06397" y="260648"/>
            <a:ext cx="8883266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u="sng" dirty="0">
                <a:solidFill>
                  <a:srgbClr val="7030A0"/>
                </a:solidFill>
              </a:rPr>
              <a:t>Моющие (мыльные) средства:</a:t>
            </a:r>
          </a:p>
          <a:p>
            <a:endParaRPr lang="ru-RU" sz="3600" b="1" u="sng" dirty="0">
              <a:solidFill>
                <a:srgbClr val="7030A0"/>
              </a:solidFill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ru-RU" sz="3600" dirty="0">
                <a:solidFill>
                  <a:srgbClr val="7030A0"/>
                </a:solidFill>
              </a:rPr>
              <a:t>Бытовые (для хозяйства)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3600" dirty="0">
                <a:solidFill>
                  <a:srgbClr val="7030A0"/>
                </a:solidFill>
              </a:rPr>
              <a:t>Косметические (по уходу  за  кожей  тела)</a:t>
            </a:r>
          </a:p>
        </p:txBody>
      </p:sp>
    </p:spTree>
    <p:extLst>
      <p:ext uri="{BB962C8B-B14F-4D97-AF65-F5344CB8AC3E}">
        <p14:creationId xmlns:p14="http://schemas.microsoft.com/office/powerpoint/2010/main" val="277945017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C7852E11-D2E9-4904-A162-4797555B6B5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518455"/>
            <a:ext cx="9144000" cy="38210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318009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67544" y="-171400"/>
            <a:ext cx="8229600" cy="1143000"/>
          </a:xfrm>
        </p:spPr>
        <p:txBody>
          <a:bodyPr/>
          <a:lstStyle/>
          <a:p>
            <a:r>
              <a:rPr lang="ru-RU" b="1" dirty="0">
                <a:solidFill>
                  <a:srgbClr val="C00000"/>
                </a:solidFill>
              </a:rPr>
              <a:t>Косметологи советуют</a:t>
            </a: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50809669"/>
              </p:ext>
            </p:extLst>
          </p:nvPr>
        </p:nvGraphicFramePr>
        <p:xfrm>
          <a:off x="251520" y="980728"/>
          <a:ext cx="8676458" cy="5751883"/>
        </p:xfrm>
        <a:graphic>
          <a:graphicData uri="http://schemas.openxmlformats.org/drawingml/2006/table">
            <a:tbl>
              <a:tblPr/>
              <a:tblGrid>
                <a:gridCol w="354929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40635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72080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6111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C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Тип кожи</a:t>
                      </a:r>
                      <a:endParaRPr lang="ru-RU" sz="1800" dirty="0">
                        <a:solidFill>
                          <a:srgbClr val="C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082" marR="490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C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Свойство кожи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solidFill>
                          <a:srgbClr val="C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082" marR="490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C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Уход за кожей</a:t>
                      </a:r>
                      <a:endParaRPr lang="ru-RU" sz="1800" dirty="0">
                        <a:solidFill>
                          <a:srgbClr val="C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082" marR="490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2789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Calibri"/>
                          <a:cs typeface="Times New Roman"/>
                        </a:rPr>
                        <a:t>Нормальная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082" marR="490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Это чистая и гладкая, кожа. 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На кожу не влияют плохие погодные условия.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082" marR="490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Calibri"/>
                          <a:cs typeface="Times New Roman"/>
                        </a:rPr>
                        <a:t>Прохладной водой и любым туалетным мылом 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рН=7-8, нейтральная и слабо-щелочная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082" marR="490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02789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Calibri"/>
                          <a:cs typeface="Times New Roman"/>
                        </a:rPr>
                        <a:t>Раздражительная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082" marR="490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Кожа быстро реагирует на погодные условия. На такую кожу влияет общее состояние здоровья.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082" marR="490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Calibri"/>
                          <a:cs typeface="Times New Roman"/>
                        </a:rPr>
                        <a:t>Туалетной водой, отварами крапивы, череды, ромашки.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рН=7, нейтральная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082" marR="490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6678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Calibri"/>
                          <a:cs typeface="Times New Roman"/>
                        </a:rPr>
                        <a:t>Жирная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082" marR="490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Это блестящая, рыхлая кожа.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082" marR="490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Calibri"/>
                          <a:cs typeface="Times New Roman"/>
                        </a:rPr>
                        <a:t>Любым туалетным мылом слабощелочной реакции, </a:t>
                      </a: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рН=8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082" marR="490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28901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Calibri"/>
                          <a:cs typeface="Times New Roman"/>
                        </a:rPr>
                        <a:t>Сухая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082" marR="490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Это нежная, гладкая, бархатистая кожа. Очень сильно подвергается влиянию погодных условий.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082" marR="490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Calibri"/>
                          <a:cs typeface="Times New Roman"/>
                        </a:rPr>
                        <a:t>Только нейтральное косметическое средство (нейтральная реакция раствора), </a:t>
                      </a: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рН=7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082" marR="490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02789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Calibri"/>
                          <a:cs typeface="Times New Roman"/>
                        </a:rPr>
                        <a:t>Комбинированная 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082" marR="490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Это жирная кожа на лбу, подбородке, крыльях носа. Это сухая кожа на щеках и веках.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082" marR="490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Каждому участку такой кожи соответствует отдельный уход согласно типу кожи этого участка.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9082" marR="490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6989368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-209922" y="-99392"/>
            <a:ext cx="9484712" cy="87716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endParaRPr lang="ru-RU" sz="4000" b="1" dirty="0">
              <a:solidFill>
                <a:srgbClr val="7030A0"/>
              </a:solidFill>
            </a:endParaRPr>
          </a:p>
          <a:p>
            <a:pPr algn="ctr"/>
            <a:r>
              <a:rPr lang="ru-RU" sz="4000" b="1" dirty="0">
                <a:solidFill>
                  <a:srgbClr val="7030A0"/>
                </a:solidFill>
              </a:rPr>
              <a:t>Мини проект</a:t>
            </a:r>
          </a:p>
          <a:p>
            <a:pPr algn="ctr"/>
            <a:r>
              <a:rPr lang="ru-RU" sz="3800" b="1" dirty="0">
                <a:solidFill>
                  <a:srgbClr val="C00000"/>
                </a:solidFill>
              </a:rPr>
              <a:t>Тема: Условие выбора моющего средства.</a:t>
            </a:r>
          </a:p>
          <a:p>
            <a:endParaRPr lang="ru-RU" sz="3200" dirty="0"/>
          </a:p>
          <a:p>
            <a:pPr marL="514350" indent="-514350" algn="ctr"/>
            <a:r>
              <a:rPr lang="ru-RU" sz="3200" b="1" dirty="0">
                <a:solidFill>
                  <a:srgbClr val="7030A0"/>
                </a:solidFill>
              </a:rPr>
              <a:t>Цель проекта: </a:t>
            </a:r>
            <a:r>
              <a:rPr lang="ru-RU" sz="3200" dirty="0">
                <a:solidFill>
                  <a:srgbClr val="7030A0"/>
                </a:solidFill>
              </a:rPr>
              <a:t>научиться выбирать</a:t>
            </a:r>
          </a:p>
          <a:p>
            <a:pPr marL="514350" indent="-514350" algn="ctr"/>
            <a:r>
              <a:rPr lang="ru-RU" sz="3200" dirty="0">
                <a:solidFill>
                  <a:srgbClr val="7030A0"/>
                </a:solidFill>
              </a:rPr>
              <a:t> безопасное для кожи моющее средство.</a:t>
            </a:r>
          </a:p>
          <a:p>
            <a:pPr marL="514350" indent="-514350" algn="ctr"/>
            <a:endParaRPr lang="ru-RU" sz="3200" b="1" dirty="0">
              <a:solidFill>
                <a:srgbClr val="7030A0"/>
              </a:solidFill>
            </a:endParaRPr>
          </a:p>
          <a:p>
            <a:pPr marL="514350" indent="-514350" algn="ctr"/>
            <a:endParaRPr lang="ru-RU" sz="3200" dirty="0">
              <a:solidFill>
                <a:srgbClr val="7030A0"/>
              </a:solidFill>
            </a:endParaRPr>
          </a:p>
          <a:p>
            <a:endParaRPr lang="ru-RU" sz="3600" dirty="0">
              <a:solidFill>
                <a:srgbClr val="7030A0"/>
              </a:solidFill>
            </a:endParaRPr>
          </a:p>
          <a:p>
            <a:endParaRPr lang="ru-RU" sz="3200" b="1" dirty="0">
              <a:solidFill>
                <a:srgbClr val="7030A0"/>
              </a:solidFill>
            </a:endParaRPr>
          </a:p>
          <a:p>
            <a:endParaRPr lang="ru-RU" sz="3200" b="1" dirty="0">
              <a:solidFill>
                <a:srgbClr val="7030A0"/>
              </a:solidFill>
            </a:endParaRPr>
          </a:p>
          <a:p>
            <a:endParaRPr lang="ru-RU" sz="3200" dirty="0">
              <a:solidFill>
                <a:srgbClr val="7030A0"/>
              </a:solidFill>
            </a:endParaRPr>
          </a:p>
          <a:p>
            <a:pPr marL="514350" indent="-514350" algn="ctr"/>
            <a:endParaRPr lang="ru-RU" sz="2600" b="1" dirty="0">
              <a:solidFill>
                <a:srgbClr val="7030A0"/>
              </a:solidFill>
            </a:endParaRPr>
          </a:p>
          <a:p>
            <a:endParaRPr lang="ru-RU" sz="3200" dirty="0">
              <a:solidFill>
                <a:srgbClr val="7030A0"/>
              </a:solidFill>
            </a:endParaRPr>
          </a:p>
          <a:p>
            <a:pPr algn="ctr"/>
            <a:endParaRPr lang="ru-RU" sz="3200" dirty="0"/>
          </a:p>
          <a:p>
            <a:pPr algn="ctr"/>
            <a:endParaRPr lang="ru-RU" sz="3200" dirty="0"/>
          </a:p>
          <a:p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380537065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3" name="Picture 5" descr="https://shkolazhizni.ru/img/content/i116/116968_o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284984"/>
            <a:ext cx="5362875" cy="3573016"/>
          </a:xfrm>
          <a:prstGeom prst="rect">
            <a:avLst/>
          </a:prstGeom>
          <a:noFill/>
        </p:spPr>
      </p:pic>
      <p:pic>
        <p:nvPicPr>
          <p:cNvPr id="22535" name="Picture 7" descr="http://www.nail-of-design.ru/blog/uploads/posts/2016-02/1455728862_kemerovo0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81500" y="2384647"/>
            <a:ext cx="4762500" cy="3276601"/>
          </a:xfrm>
          <a:prstGeom prst="rect">
            <a:avLst/>
          </a:prstGeom>
          <a:noFill/>
        </p:spPr>
      </p:pic>
      <p:sp>
        <p:nvSpPr>
          <p:cNvPr id="22530" name="Rectangle 2"/>
          <p:cNvSpPr>
            <a:spLocks noChangeArrowheads="1"/>
          </p:cNvSpPr>
          <p:nvPr/>
        </p:nvSpPr>
        <p:spPr bwMode="auto">
          <a:xfrm>
            <a:off x="0" y="0"/>
            <a:ext cx="8892480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Перед </a:t>
            </a:r>
            <a:r>
              <a:rPr kumimoji="0" lang="ru-RU" sz="3200" b="0" i="0" u="sng" strike="noStrike" cap="none" normalizeH="0" baseline="0" dirty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химиками и косметологами</a:t>
            </a:r>
            <a:r>
              <a:rPr kumimoji="0" lang="ru-RU" sz="3200" b="0" i="0" u="none" strike="noStrike" cap="none" normalizeH="0" baseline="0" dirty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3200" b="0" i="0" u="none" strike="noStrike" cap="none" normalizeH="0" baseline="0" dirty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стоит задача – добиться наилучшей очистки кожи,</a:t>
            </a: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то есть подобрать оптимальный (правильный) уровень </a:t>
            </a:r>
            <a:r>
              <a:rPr kumimoji="0" lang="ru-RU" sz="3200" b="1" i="0" u="none" strike="noStrike" cap="none" normalizeH="0" baseline="0" dirty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щёлочности</a:t>
            </a:r>
            <a:r>
              <a:rPr kumimoji="0" lang="ru-RU" sz="3200" b="0" i="0" u="none" strike="noStrike" cap="none" normalizeH="0" baseline="0" dirty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моющего</a:t>
            </a:r>
            <a:r>
              <a:rPr lang="ru-RU" sz="3200" dirty="0">
                <a:solidFill>
                  <a:srgbClr val="7030A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3200" b="0" i="0" u="none" strike="noStrike" cap="none" normalizeH="0" baseline="0" dirty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средства.</a:t>
            </a:r>
            <a:endParaRPr kumimoji="0" lang="ru-RU" sz="3200" b="0" i="0" u="none" strike="noStrike" cap="none" normalizeH="0" baseline="0" dirty="0">
              <a:ln>
                <a:noFill/>
              </a:ln>
              <a:solidFill>
                <a:srgbClr val="7030A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200" b="0" i="0" u="none" strike="noStrike" cap="none" normalizeH="0" baseline="0" dirty="0">
              <a:ln>
                <a:noFill/>
              </a:ln>
              <a:solidFill>
                <a:srgbClr val="7030A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2531" name="Rectangle 3"/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" y="-459432"/>
            <a:ext cx="9144000" cy="123726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3200" dirty="0"/>
          </a:p>
          <a:p>
            <a:pPr marL="514350" indent="-514350" algn="ctr"/>
            <a:endParaRPr lang="ru-RU" sz="3200" b="1" dirty="0">
              <a:solidFill>
                <a:srgbClr val="7030A0"/>
              </a:solidFill>
            </a:endParaRPr>
          </a:p>
          <a:p>
            <a:pPr marL="514350" indent="-514350" algn="ctr"/>
            <a:r>
              <a:rPr lang="ru-RU" sz="3200" b="1" dirty="0">
                <a:solidFill>
                  <a:srgbClr val="C00000"/>
                </a:solidFill>
              </a:rPr>
              <a:t>Задание: </a:t>
            </a:r>
          </a:p>
          <a:p>
            <a:pPr marL="514350" indent="-514350" algn="ctr"/>
            <a:r>
              <a:rPr lang="ru-RU" sz="3200" dirty="0">
                <a:solidFill>
                  <a:srgbClr val="C00000"/>
                </a:solidFill>
              </a:rPr>
              <a:t>подготовить памятку </a:t>
            </a:r>
          </a:p>
          <a:p>
            <a:pPr marL="514350" indent="-514350" algn="ctr"/>
            <a:r>
              <a:rPr lang="ru-RU" sz="3200" dirty="0">
                <a:solidFill>
                  <a:srgbClr val="C00000"/>
                </a:solidFill>
              </a:rPr>
              <a:t>с рекомендациями</a:t>
            </a:r>
          </a:p>
          <a:p>
            <a:pPr marL="514350" indent="-514350" algn="ctr"/>
            <a:r>
              <a:rPr lang="ru-RU" sz="3200" dirty="0">
                <a:solidFill>
                  <a:srgbClr val="C00000"/>
                </a:solidFill>
              </a:rPr>
              <a:t> по выбору моющего средства</a:t>
            </a:r>
          </a:p>
          <a:p>
            <a:pPr marL="514350" indent="-514350" algn="ctr"/>
            <a:endParaRPr lang="ru-RU" sz="3200" b="1" dirty="0">
              <a:solidFill>
                <a:srgbClr val="7030A0"/>
              </a:solidFill>
            </a:endParaRPr>
          </a:p>
          <a:p>
            <a:pPr marL="514350" indent="-514350" algn="ctr"/>
            <a:endParaRPr lang="ru-RU" sz="3200" b="1" dirty="0">
              <a:solidFill>
                <a:srgbClr val="7030A0"/>
              </a:solidFill>
            </a:endParaRPr>
          </a:p>
          <a:p>
            <a:pPr marL="514350" indent="-514350" algn="ctr"/>
            <a:r>
              <a:rPr lang="ru-RU" sz="3200" b="1" dirty="0">
                <a:solidFill>
                  <a:srgbClr val="7030A0"/>
                </a:solidFill>
              </a:rPr>
              <a:t>План действий</a:t>
            </a:r>
          </a:p>
          <a:p>
            <a:pPr marL="514350" indent="-514350" algn="ctr">
              <a:buFont typeface="+mj-lt"/>
              <a:buAutoNum type="arabicPeriod"/>
            </a:pPr>
            <a:r>
              <a:rPr lang="ru-RU" sz="3200" dirty="0">
                <a:solidFill>
                  <a:srgbClr val="7030A0"/>
                </a:solidFill>
              </a:rPr>
              <a:t>Выбрать моющие средства для исследования</a:t>
            </a:r>
          </a:p>
          <a:p>
            <a:pPr marL="514350" indent="-514350" algn="ctr">
              <a:buFont typeface="+mj-lt"/>
              <a:buAutoNum type="arabicPeriod"/>
            </a:pPr>
            <a:r>
              <a:rPr lang="ru-RU" sz="3200" dirty="0">
                <a:solidFill>
                  <a:srgbClr val="7030A0"/>
                </a:solidFill>
              </a:rPr>
              <a:t>Приготовить водные растворы этих средств</a:t>
            </a:r>
          </a:p>
          <a:p>
            <a:pPr marL="514350" indent="-514350" algn="ctr">
              <a:buFont typeface="+mj-lt"/>
              <a:buAutoNum type="arabicPeriod"/>
            </a:pPr>
            <a:r>
              <a:rPr lang="ru-RU" sz="3200" dirty="0">
                <a:solidFill>
                  <a:srgbClr val="7030A0"/>
                </a:solidFill>
              </a:rPr>
              <a:t>Определить щёлочность моющих средств</a:t>
            </a:r>
          </a:p>
          <a:p>
            <a:pPr marL="514350" indent="-514350" algn="ctr">
              <a:buFont typeface="+mj-lt"/>
              <a:buAutoNum type="arabicPeriod"/>
            </a:pPr>
            <a:r>
              <a:rPr lang="ru-RU" sz="3200" dirty="0">
                <a:solidFill>
                  <a:srgbClr val="7030A0"/>
                </a:solidFill>
              </a:rPr>
              <a:t> Сделать вывод и составить рекомендации</a:t>
            </a:r>
          </a:p>
          <a:p>
            <a:pPr marL="514350" indent="-514350" algn="ctr">
              <a:buFont typeface="+mj-lt"/>
              <a:buAutoNum type="arabicPeriod"/>
            </a:pPr>
            <a:r>
              <a:rPr lang="ru-RU" sz="3200" dirty="0">
                <a:solidFill>
                  <a:srgbClr val="7030A0"/>
                </a:solidFill>
              </a:rPr>
              <a:t>Изготовить памятку</a:t>
            </a:r>
          </a:p>
          <a:p>
            <a:pPr marL="514350" indent="-514350" algn="ctr">
              <a:buFont typeface="+mj-lt"/>
              <a:buAutoNum type="arabicPeriod"/>
            </a:pPr>
            <a:endParaRPr lang="ru-RU" sz="3200" dirty="0">
              <a:solidFill>
                <a:srgbClr val="7030A0"/>
              </a:solidFill>
            </a:endParaRPr>
          </a:p>
          <a:p>
            <a:pPr marL="514350" indent="-514350" algn="ctr">
              <a:buFont typeface="+mj-lt"/>
              <a:buAutoNum type="arabicPeriod"/>
            </a:pPr>
            <a:endParaRPr lang="ru-RU" sz="3200" dirty="0">
              <a:solidFill>
                <a:srgbClr val="7030A0"/>
              </a:solidFill>
            </a:endParaRPr>
          </a:p>
          <a:p>
            <a:endParaRPr lang="ru-RU" sz="3600" dirty="0">
              <a:solidFill>
                <a:srgbClr val="7030A0"/>
              </a:solidFill>
            </a:endParaRPr>
          </a:p>
          <a:p>
            <a:endParaRPr lang="ru-RU" sz="3200" b="1" dirty="0">
              <a:solidFill>
                <a:srgbClr val="7030A0"/>
              </a:solidFill>
            </a:endParaRPr>
          </a:p>
          <a:p>
            <a:endParaRPr lang="ru-RU" sz="3200" b="1" dirty="0">
              <a:solidFill>
                <a:srgbClr val="7030A0"/>
              </a:solidFill>
            </a:endParaRPr>
          </a:p>
          <a:p>
            <a:endParaRPr lang="ru-RU" sz="3200" dirty="0">
              <a:solidFill>
                <a:srgbClr val="7030A0"/>
              </a:solidFill>
            </a:endParaRPr>
          </a:p>
          <a:p>
            <a:pPr marL="514350" indent="-514350" algn="ctr"/>
            <a:endParaRPr lang="ru-RU" sz="2600" b="1" dirty="0">
              <a:solidFill>
                <a:srgbClr val="7030A0"/>
              </a:solidFill>
            </a:endParaRPr>
          </a:p>
          <a:p>
            <a:endParaRPr lang="ru-RU" sz="3200" dirty="0">
              <a:solidFill>
                <a:srgbClr val="7030A0"/>
              </a:solidFill>
            </a:endParaRPr>
          </a:p>
          <a:p>
            <a:pPr algn="ctr"/>
            <a:endParaRPr lang="ru-RU" sz="3200" dirty="0"/>
          </a:p>
          <a:p>
            <a:pPr algn="ctr"/>
            <a:endParaRPr lang="ru-RU" sz="3200" dirty="0"/>
          </a:p>
          <a:p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380537065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https://conrad.ru/upload/iblock/cb5/9e7755a4_df02_11e1_82a1_6cf04912d9d0_bc04607e_f0a5_11e3_9ff4_000c2915f72c.jpeg"/>
          <p:cNvPicPr>
            <a:picLocks noChangeAspect="1" noChangeArrowheads="1"/>
          </p:cNvPicPr>
          <p:nvPr/>
        </p:nvPicPr>
        <p:blipFill>
          <a:blip r:embed="rId2" cstate="print"/>
          <a:srcRect l="30461" t="4569" r="8616" b="4047"/>
          <a:stretch>
            <a:fillRect/>
          </a:stretch>
        </p:blipFill>
        <p:spPr bwMode="auto">
          <a:xfrm>
            <a:off x="6012160" y="188640"/>
            <a:ext cx="2880320" cy="4320480"/>
          </a:xfrm>
          <a:prstGeom prst="rect">
            <a:avLst/>
          </a:prstGeom>
          <a:noFill/>
        </p:spPr>
      </p:pic>
      <p:pic>
        <p:nvPicPr>
          <p:cNvPr id="25604" name="Picture 4" descr="http://st21.stpulscen.ru/images/product/091/099/288_big.jpg"/>
          <p:cNvPicPr>
            <a:picLocks noChangeAspect="1" noChangeArrowheads="1"/>
          </p:cNvPicPr>
          <p:nvPr/>
        </p:nvPicPr>
        <p:blipFill>
          <a:blip r:embed="rId3" cstate="print"/>
          <a:srcRect l="23405" t="5906" r="11060" b="9439"/>
          <a:stretch>
            <a:fillRect/>
          </a:stretch>
        </p:blipFill>
        <p:spPr bwMode="auto">
          <a:xfrm>
            <a:off x="251520" y="404664"/>
            <a:ext cx="4032448" cy="6192688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63888" y="5013176"/>
            <a:ext cx="6141368" cy="1143000"/>
          </a:xfrm>
        </p:spPr>
        <p:txBody>
          <a:bodyPr>
            <a:normAutofit fontScale="90000"/>
          </a:bodyPr>
          <a:lstStyle/>
          <a:p>
            <a:r>
              <a:rPr lang="ru-RU" sz="5400" b="1" dirty="0">
                <a:solidFill>
                  <a:srgbClr val="C00000"/>
                </a:solidFill>
              </a:rPr>
              <a:t>рН-метр</a:t>
            </a:r>
            <a:br>
              <a:rPr lang="ru-RU" sz="5400" b="1" dirty="0">
                <a:solidFill>
                  <a:srgbClr val="C00000"/>
                </a:solidFill>
              </a:rPr>
            </a:br>
            <a:r>
              <a:rPr lang="ru-RU" sz="5400" b="1" dirty="0">
                <a:solidFill>
                  <a:srgbClr val="C00000"/>
                </a:solidFill>
              </a:rPr>
              <a:t>для определения  щёлочности</a:t>
            </a: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-828600" y="0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50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Команда «ХИМИКИ»</a:t>
            </a:r>
            <a:br>
              <a:rPr kumimoji="0" lang="ru-RU" sz="50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ru-RU" sz="5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uatrava.com/image/cache/catalog/products/izmer-pribori/ph-test-poloski-600x6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64088" y="980728"/>
            <a:ext cx="3456384" cy="3456384"/>
          </a:xfrm>
          <a:prstGeom prst="rect">
            <a:avLst/>
          </a:prstGeom>
          <a:noFill/>
        </p:spPr>
      </p:pic>
      <p:pic>
        <p:nvPicPr>
          <p:cNvPr id="1030" name="Picture 6" descr="http://elementum.kz/d/403247/d/pr__01__7150__max.png"/>
          <p:cNvPicPr>
            <a:picLocks noChangeAspect="1" noChangeArrowheads="1"/>
          </p:cNvPicPr>
          <p:nvPr/>
        </p:nvPicPr>
        <p:blipFill>
          <a:blip r:embed="rId3" cstate="print"/>
          <a:srcRect l="4586" t="7329" b="13177"/>
          <a:stretch>
            <a:fillRect/>
          </a:stretch>
        </p:blipFill>
        <p:spPr bwMode="auto">
          <a:xfrm>
            <a:off x="251520" y="980728"/>
            <a:ext cx="4494312" cy="3744416"/>
          </a:xfrm>
          <a:prstGeom prst="rect">
            <a:avLst/>
          </a:prstGeom>
          <a:noFill/>
        </p:spPr>
      </p:pic>
      <p:pic>
        <p:nvPicPr>
          <p:cNvPr id="1026" name="Picture 2" descr="http://www.getholistichealth.com/wp-content/uploads/2016/08/PH_Indicator_Paper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4008" y="4149080"/>
            <a:ext cx="4082854" cy="2592288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-91168" y="5103674"/>
            <a:ext cx="5179688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600" b="1" dirty="0">
                <a:solidFill>
                  <a:srgbClr val="7030A0"/>
                </a:solidFill>
              </a:rPr>
              <a:t>Индикаторные полоски, </a:t>
            </a:r>
          </a:p>
          <a:p>
            <a:pPr algn="ctr"/>
            <a:r>
              <a:rPr lang="ru-RU" sz="3600" b="1" dirty="0">
                <a:solidFill>
                  <a:srgbClr val="7030A0"/>
                </a:solidFill>
              </a:rPr>
              <a:t>для определения</a:t>
            </a:r>
            <a:r>
              <a:rPr lang="ru-RU" sz="3600" b="1" dirty="0">
                <a:solidFill>
                  <a:srgbClr val="C00000"/>
                </a:solidFill>
              </a:rPr>
              <a:t> </a:t>
            </a:r>
          </a:p>
          <a:p>
            <a:pPr algn="ctr"/>
            <a:r>
              <a:rPr lang="ru-RU" sz="3600" b="1" dirty="0">
                <a:solidFill>
                  <a:srgbClr val="C00000"/>
                </a:solidFill>
              </a:rPr>
              <a:t>среды  раствора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331640" y="188640"/>
            <a:ext cx="8424936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dirty="0">
                <a:solidFill>
                  <a:srgbClr val="C00000"/>
                </a:solidFill>
              </a:rPr>
              <a:t>Команда «КОСМЕТОЛОГИ»</a:t>
            </a:r>
            <a:br>
              <a:rPr lang="ru-RU" sz="4400" b="1" dirty="0">
                <a:solidFill>
                  <a:srgbClr val="C00000"/>
                </a:solidFill>
              </a:rPr>
            </a:br>
            <a:endParaRPr lang="ru-RU" sz="4400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A6F73C2F-AC9E-428F-B876-3DBA6B475434}"/>
              </a:ext>
            </a:extLst>
          </p:cNvPr>
          <p:cNvSpPr/>
          <p:nvPr/>
        </p:nvSpPr>
        <p:spPr>
          <a:xfrm>
            <a:off x="729698" y="1124744"/>
            <a:ext cx="7992509" cy="34163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РЕЗУЛЬТАТЫ</a:t>
            </a:r>
          </a:p>
          <a:p>
            <a:pPr algn="ctr"/>
            <a:r>
              <a:rPr lang="ru-RU" sz="54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определения щёлочности</a:t>
            </a:r>
          </a:p>
          <a:p>
            <a:pPr algn="ctr"/>
            <a:r>
              <a:rPr lang="ru-RU" sz="54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р</a:t>
            </a:r>
            <a:r>
              <a:rPr lang="ru-RU" sz="5400" b="1" cap="none" spc="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астворов моющих</a:t>
            </a:r>
          </a:p>
          <a:p>
            <a:pPr algn="ctr"/>
            <a:r>
              <a:rPr lang="ru-RU" sz="54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мыльных</a:t>
            </a:r>
            <a:r>
              <a:rPr lang="ru-RU" sz="5400" b="1" cap="none" spc="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 средств </a:t>
            </a:r>
          </a:p>
        </p:txBody>
      </p:sp>
    </p:spTree>
    <p:extLst>
      <p:ext uri="{BB962C8B-B14F-4D97-AF65-F5344CB8AC3E}">
        <p14:creationId xmlns:p14="http://schemas.microsoft.com/office/powerpoint/2010/main" val="49208147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80058124"/>
              </p:ext>
            </p:extLst>
          </p:nvPr>
        </p:nvGraphicFramePr>
        <p:xfrm>
          <a:off x="0" y="0"/>
          <a:ext cx="9144000" cy="7802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048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048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879479">
                <a:tc>
                  <a:txBody>
                    <a:bodyPr/>
                    <a:lstStyle/>
                    <a:p>
                      <a:pPr algn="ctr"/>
                      <a:r>
                        <a:rPr lang="ru-RU" sz="3000" b="1" dirty="0">
                          <a:solidFill>
                            <a:schemeClr val="bg1"/>
                          </a:solidFill>
                        </a:rPr>
                        <a:t>Моющее средство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400" dirty="0"/>
                        <a:t>Среда, </a:t>
                      </a:r>
                      <a:r>
                        <a:rPr lang="ru-RU" sz="3400" dirty="0" err="1"/>
                        <a:t>рН</a:t>
                      </a:r>
                      <a:endParaRPr lang="ru-RU" sz="3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400" dirty="0"/>
                        <a:t>Как влияет</a:t>
                      </a:r>
                    </a:p>
                    <a:p>
                      <a:pPr algn="ctr"/>
                      <a:r>
                        <a:rPr lang="ru-RU" sz="3400" dirty="0"/>
                        <a:t> на кожу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635089">
                <a:tc>
                  <a:txBody>
                    <a:bodyPr/>
                    <a:lstStyle/>
                    <a:p>
                      <a:endParaRPr lang="ru-RU" sz="2400" b="1" dirty="0">
                        <a:solidFill>
                          <a:srgbClr val="7030A0"/>
                        </a:solidFill>
                      </a:endParaRPr>
                    </a:p>
                    <a:p>
                      <a:pPr algn="ctr"/>
                      <a:r>
                        <a:rPr lang="ru-RU" sz="2400" b="1" dirty="0">
                          <a:solidFill>
                            <a:srgbClr val="7030A0"/>
                          </a:solidFill>
                        </a:rPr>
                        <a:t>1. Стиральный</a:t>
                      </a:r>
                      <a:r>
                        <a:rPr lang="ru-RU" sz="2400" b="1" baseline="0" dirty="0">
                          <a:solidFill>
                            <a:srgbClr val="7030A0"/>
                          </a:solidFill>
                        </a:rPr>
                        <a:t> порошок (химики)</a:t>
                      </a:r>
                      <a:endParaRPr lang="ru-RU" sz="2400" b="1" dirty="0">
                        <a:solidFill>
                          <a:srgbClr val="7030A0"/>
                        </a:solidFill>
                      </a:endParaRPr>
                    </a:p>
                    <a:p>
                      <a:pPr algn="ctr"/>
                      <a:endParaRPr lang="ru-RU" sz="2400" b="1" dirty="0">
                        <a:solidFill>
                          <a:srgbClr val="7030A0"/>
                        </a:solidFill>
                      </a:endParaRPr>
                    </a:p>
                    <a:p>
                      <a:pPr algn="ctr"/>
                      <a:endParaRPr lang="ru-RU" sz="2400" b="1" dirty="0">
                        <a:solidFill>
                          <a:srgbClr val="7030A0"/>
                        </a:solidFill>
                      </a:endParaRPr>
                    </a:p>
                    <a:p>
                      <a:pPr algn="ctr"/>
                      <a:r>
                        <a:rPr lang="ru-RU" sz="2400" b="1" dirty="0">
                          <a:solidFill>
                            <a:srgbClr val="7030A0"/>
                          </a:solidFill>
                        </a:rPr>
                        <a:t>2. Гель для мытья посуды (химики)</a:t>
                      </a:r>
                    </a:p>
                    <a:p>
                      <a:pPr algn="ctr"/>
                      <a:endParaRPr lang="ru-RU" sz="2400" b="1" dirty="0">
                        <a:solidFill>
                          <a:srgbClr val="7030A0"/>
                        </a:solidFill>
                      </a:endParaRPr>
                    </a:p>
                    <a:p>
                      <a:pPr algn="ctr"/>
                      <a:endParaRPr lang="ru-RU" sz="2400" b="1" dirty="0">
                        <a:solidFill>
                          <a:srgbClr val="7030A0"/>
                        </a:solidFill>
                      </a:endParaRPr>
                    </a:p>
                    <a:p>
                      <a:pPr algn="ctr"/>
                      <a:r>
                        <a:rPr lang="ru-RU" sz="2400" b="1" dirty="0">
                          <a:solidFill>
                            <a:srgbClr val="7030A0"/>
                          </a:solidFill>
                        </a:rPr>
                        <a:t>3. Туалетное мыло (косметологи)</a:t>
                      </a:r>
                    </a:p>
                    <a:p>
                      <a:pPr algn="ctr"/>
                      <a:endParaRPr lang="ru-RU" sz="2400" b="1" dirty="0">
                        <a:solidFill>
                          <a:srgbClr val="7030A0"/>
                        </a:solidFill>
                      </a:endParaRPr>
                    </a:p>
                    <a:p>
                      <a:pPr algn="ctr"/>
                      <a:endParaRPr lang="ru-RU" sz="2400" b="1" dirty="0">
                        <a:solidFill>
                          <a:srgbClr val="7030A0"/>
                        </a:solidFill>
                      </a:endParaRPr>
                    </a:p>
                    <a:p>
                      <a:pPr algn="ctr"/>
                      <a:r>
                        <a:rPr lang="ru-RU" sz="2400" b="1" dirty="0">
                          <a:solidFill>
                            <a:srgbClr val="7030A0"/>
                          </a:solidFill>
                        </a:rPr>
                        <a:t>4. Гель</a:t>
                      </a:r>
                      <a:r>
                        <a:rPr lang="ru-RU" sz="2400" b="1" baseline="0" dirty="0">
                          <a:solidFill>
                            <a:srgbClr val="7030A0"/>
                          </a:solidFill>
                        </a:rPr>
                        <a:t> для душа (косметологи)</a:t>
                      </a:r>
                      <a:endParaRPr lang="ru-RU" sz="2400" b="1" dirty="0">
                        <a:solidFill>
                          <a:srgbClr val="7030A0"/>
                        </a:solidFill>
                      </a:endParaRPr>
                    </a:p>
                    <a:p>
                      <a:endParaRPr lang="ru-RU" sz="2400" b="1" dirty="0">
                        <a:solidFill>
                          <a:srgbClr val="7030A0"/>
                        </a:solidFill>
                      </a:endParaRPr>
                    </a:p>
                    <a:p>
                      <a:endParaRPr lang="ru-RU" sz="2400" b="1" dirty="0">
                        <a:solidFill>
                          <a:srgbClr val="7030A0"/>
                        </a:solidFill>
                      </a:endParaRPr>
                    </a:p>
                    <a:p>
                      <a:endParaRPr lang="ru-RU" sz="2400" b="1" dirty="0">
                        <a:solidFill>
                          <a:srgbClr val="7030A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 b="1" dirty="0">
                        <a:solidFill>
                          <a:srgbClr val="7030A0"/>
                        </a:solidFill>
                      </a:endParaRPr>
                    </a:p>
                    <a:p>
                      <a:endParaRPr lang="ru-RU" sz="2400" b="1" dirty="0">
                        <a:solidFill>
                          <a:srgbClr val="7030A0"/>
                        </a:solidFill>
                      </a:endParaRPr>
                    </a:p>
                    <a:p>
                      <a:r>
                        <a:rPr lang="ru-RU" sz="2400" b="1" dirty="0">
                          <a:solidFill>
                            <a:srgbClr val="7030A0"/>
                          </a:solidFill>
                        </a:rPr>
                        <a:t>Щелочная, рН=9,7</a:t>
                      </a:r>
                    </a:p>
                    <a:p>
                      <a:endParaRPr lang="ru-RU" sz="2400" b="1" dirty="0">
                        <a:solidFill>
                          <a:srgbClr val="7030A0"/>
                        </a:solidFill>
                      </a:endParaRPr>
                    </a:p>
                    <a:p>
                      <a:endParaRPr lang="ru-RU" sz="2400" b="1" dirty="0">
                        <a:solidFill>
                          <a:srgbClr val="7030A0"/>
                        </a:solidFill>
                      </a:endParaRPr>
                    </a:p>
                    <a:p>
                      <a:r>
                        <a:rPr lang="ru-RU" sz="2400" b="1" dirty="0">
                          <a:solidFill>
                            <a:srgbClr val="7030A0"/>
                          </a:solidFill>
                        </a:rPr>
                        <a:t>Слабощелочная, рН=8,2</a:t>
                      </a:r>
                    </a:p>
                    <a:p>
                      <a:endParaRPr lang="ru-RU" sz="2400" b="1" dirty="0">
                        <a:solidFill>
                          <a:srgbClr val="7030A0"/>
                        </a:solidFill>
                      </a:endParaRPr>
                    </a:p>
                    <a:p>
                      <a:endParaRPr lang="ru-RU" sz="2400" b="1" dirty="0">
                        <a:solidFill>
                          <a:srgbClr val="7030A0"/>
                        </a:solidFill>
                      </a:endParaRPr>
                    </a:p>
                    <a:p>
                      <a:r>
                        <a:rPr lang="ru-RU" sz="2400" b="1" dirty="0">
                          <a:solidFill>
                            <a:srgbClr val="7030A0"/>
                          </a:solidFill>
                        </a:rPr>
                        <a:t>Слабощелочная,</a:t>
                      </a:r>
                      <a:r>
                        <a:rPr lang="ru-RU" sz="2400" b="1" baseline="0" dirty="0">
                          <a:solidFill>
                            <a:srgbClr val="7030A0"/>
                          </a:solidFill>
                        </a:rPr>
                        <a:t> рН=7,9</a:t>
                      </a:r>
                    </a:p>
                    <a:p>
                      <a:endParaRPr lang="ru-RU" sz="2400" b="1" baseline="0" dirty="0">
                        <a:solidFill>
                          <a:srgbClr val="7030A0"/>
                        </a:solidFill>
                      </a:endParaRPr>
                    </a:p>
                    <a:p>
                      <a:endParaRPr lang="ru-RU" sz="2400" b="1" baseline="0" dirty="0">
                        <a:solidFill>
                          <a:srgbClr val="7030A0"/>
                        </a:solidFill>
                      </a:endParaRPr>
                    </a:p>
                    <a:p>
                      <a:r>
                        <a:rPr lang="ru-RU" sz="2400" b="1" baseline="0" dirty="0">
                          <a:solidFill>
                            <a:srgbClr val="7030A0"/>
                          </a:solidFill>
                        </a:rPr>
                        <a:t>Нейтральная, рН=6,7</a:t>
                      </a:r>
                      <a:endParaRPr lang="ru-RU" sz="2400" b="1" dirty="0">
                        <a:solidFill>
                          <a:srgbClr val="7030A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 b="1" dirty="0">
                        <a:solidFill>
                          <a:srgbClr val="7030A0"/>
                        </a:solidFill>
                      </a:endParaRPr>
                    </a:p>
                    <a:p>
                      <a:endParaRPr lang="ru-RU" sz="2400" b="1" dirty="0">
                        <a:solidFill>
                          <a:srgbClr val="7030A0"/>
                        </a:solidFill>
                      </a:endParaRPr>
                    </a:p>
                    <a:p>
                      <a:r>
                        <a:rPr lang="ru-RU" sz="2400" b="1" dirty="0">
                          <a:solidFill>
                            <a:srgbClr val="7030A0"/>
                          </a:solidFill>
                        </a:rPr>
                        <a:t>Раздражает кожу</a:t>
                      </a:r>
                    </a:p>
                    <a:p>
                      <a:endParaRPr lang="ru-RU" sz="2400" b="1" dirty="0">
                        <a:solidFill>
                          <a:srgbClr val="7030A0"/>
                        </a:solidFill>
                      </a:endParaRPr>
                    </a:p>
                    <a:p>
                      <a:endParaRPr lang="ru-RU" sz="2400" b="1" dirty="0">
                        <a:solidFill>
                          <a:srgbClr val="7030A0"/>
                        </a:solidFill>
                      </a:endParaRPr>
                    </a:p>
                    <a:p>
                      <a:r>
                        <a:rPr lang="ru-RU" sz="2400" b="1" dirty="0">
                          <a:solidFill>
                            <a:srgbClr val="7030A0"/>
                          </a:solidFill>
                        </a:rPr>
                        <a:t>Может раздражать кожу</a:t>
                      </a:r>
                    </a:p>
                    <a:p>
                      <a:endParaRPr lang="ru-RU" sz="2400" b="1" dirty="0">
                        <a:solidFill>
                          <a:srgbClr val="7030A0"/>
                        </a:solidFill>
                      </a:endParaRPr>
                    </a:p>
                    <a:p>
                      <a:endParaRPr lang="ru-RU" sz="2400" b="1" dirty="0">
                        <a:solidFill>
                          <a:srgbClr val="7030A0"/>
                        </a:solidFill>
                      </a:endParaRPr>
                    </a:p>
                    <a:p>
                      <a:r>
                        <a:rPr lang="ru-RU" sz="2400" b="1" dirty="0">
                          <a:solidFill>
                            <a:srgbClr val="7030A0"/>
                          </a:solidFill>
                        </a:rPr>
                        <a:t>Может раздражать кожу</a:t>
                      </a:r>
                    </a:p>
                    <a:p>
                      <a:endParaRPr lang="ru-RU" sz="2400" b="1" dirty="0">
                        <a:solidFill>
                          <a:srgbClr val="7030A0"/>
                        </a:solidFill>
                      </a:endParaRPr>
                    </a:p>
                    <a:p>
                      <a:endParaRPr lang="ru-RU" sz="2400" b="1" dirty="0">
                        <a:solidFill>
                          <a:srgbClr val="7030A0"/>
                        </a:solidFill>
                      </a:endParaRPr>
                    </a:p>
                    <a:p>
                      <a:r>
                        <a:rPr lang="ru-RU" sz="2400" b="1" dirty="0">
                          <a:solidFill>
                            <a:srgbClr val="7030A0"/>
                          </a:solidFill>
                        </a:rPr>
                        <a:t>Не раздражает кожу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9208147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4891"/>
            <a:ext cx="8229600" cy="1143000"/>
          </a:xfrm>
        </p:spPr>
        <p:txBody>
          <a:bodyPr>
            <a:normAutofit/>
          </a:bodyPr>
          <a:lstStyle/>
          <a:p>
            <a:r>
              <a:rPr lang="ru-RU" sz="5600" b="1" dirty="0">
                <a:solidFill>
                  <a:srgbClr val="C00000"/>
                </a:solidFill>
              </a:rPr>
              <a:t>Выводы по проекту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848635"/>
            <a:ext cx="9324528" cy="4525963"/>
          </a:xfrm>
        </p:spPr>
        <p:txBody>
          <a:bodyPr>
            <a:normAutofit/>
          </a:bodyPr>
          <a:lstStyle/>
          <a:p>
            <a:pPr lvl="0"/>
            <a:r>
              <a:rPr lang="ru-RU" sz="3400" b="1" dirty="0">
                <a:solidFill>
                  <a:srgbClr val="7030A0"/>
                </a:solidFill>
              </a:rPr>
              <a:t>Для кожи - безопасный уровень рН тот, который соответствует Вашему типу кожи.</a:t>
            </a:r>
          </a:p>
          <a:p>
            <a:pPr lvl="0"/>
            <a:r>
              <a:rPr lang="ru-RU" sz="3400" b="1" dirty="0">
                <a:solidFill>
                  <a:srgbClr val="7030A0"/>
                </a:solidFill>
              </a:rPr>
              <a:t>Исследуемые растворы 1, 2, 3 моющих мыльных средств будут раздражать кожу.</a:t>
            </a:r>
          </a:p>
          <a:p>
            <a:pPr lvl="0"/>
            <a:r>
              <a:rPr lang="ru-RU" sz="3400" b="1" dirty="0">
                <a:solidFill>
                  <a:srgbClr val="7030A0"/>
                </a:solidFill>
              </a:rPr>
              <a:t>Согласно рекомендациям косметологов гель для душа (раствор 4) подходит жирному типу кожи и не будет раздражать её.</a:t>
            </a:r>
          </a:p>
          <a:p>
            <a:pPr lvl="0"/>
            <a:endParaRPr lang="ru-RU" sz="3400" b="1" dirty="0">
              <a:solidFill>
                <a:srgbClr val="7030A0"/>
              </a:solidFill>
            </a:endParaRPr>
          </a:p>
          <a:p>
            <a:pPr lvl="0"/>
            <a:endParaRPr lang="ru-RU" sz="3400" b="1" dirty="0">
              <a:solidFill>
                <a:srgbClr val="7030A0"/>
              </a:solidFill>
            </a:endParaRPr>
          </a:p>
          <a:p>
            <a:pPr lvl="0"/>
            <a:endParaRPr lang="ru-RU" sz="3400" b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images.tiu.ru/1202948_w640_h640_bytovaya_himiya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116632"/>
            <a:ext cx="4002552" cy="40025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2" descr="http://sandbox.restoranoff.ru/images/Novosti_otrasli/clean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880" y="4217535"/>
            <a:ext cx="3024336" cy="24194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xn--80abwjbrdke8j.xn--p1ai/sites/default/files/pictures/product/Mindal%20-%20gel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3402" y="4293095"/>
            <a:ext cx="1680873" cy="24135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395536" y="260648"/>
            <a:ext cx="3896708" cy="535531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000" b="1" u="sng" dirty="0">
                <a:solidFill>
                  <a:srgbClr val="7030A0"/>
                </a:solidFill>
              </a:rPr>
              <a:t>Словарь </a:t>
            </a:r>
          </a:p>
          <a:p>
            <a:r>
              <a:rPr lang="ru-RU" sz="2600" b="1" dirty="0">
                <a:solidFill>
                  <a:srgbClr val="7030A0"/>
                </a:solidFill>
              </a:rPr>
              <a:t>Моющее средство:</a:t>
            </a:r>
          </a:p>
          <a:p>
            <a:r>
              <a:rPr lang="ru-RU" sz="2600" dirty="0">
                <a:solidFill>
                  <a:srgbClr val="7030A0"/>
                </a:solidFill>
              </a:rPr>
              <a:t>Стиральный порошок</a:t>
            </a:r>
          </a:p>
          <a:p>
            <a:r>
              <a:rPr lang="ru-RU" sz="2600" dirty="0">
                <a:solidFill>
                  <a:srgbClr val="7030A0"/>
                </a:solidFill>
              </a:rPr>
              <a:t>Шампунь для автомобиля</a:t>
            </a:r>
          </a:p>
          <a:p>
            <a:r>
              <a:rPr lang="ru-RU" sz="2600" dirty="0">
                <a:solidFill>
                  <a:srgbClr val="7030A0"/>
                </a:solidFill>
              </a:rPr>
              <a:t>Гель для мытья посуды</a:t>
            </a:r>
          </a:p>
          <a:p>
            <a:r>
              <a:rPr lang="ru-RU" sz="2600" dirty="0">
                <a:solidFill>
                  <a:srgbClr val="7030A0"/>
                </a:solidFill>
              </a:rPr>
              <a:t>Пена для ванны</a:t>
            </a:r>
          </a:p>
          <a:p>
            <a:r>
              <a:rPr lang="ru-RU" sz="2600" dirty="0">
                <a:solidFill>
                  <a:srgbClr val="7030A0"/>
                </a:solidFill>
              </a:rPr>
              <a:t>Шампунь для волос</a:t>
            </a:r>
          </a:p>
          <a:p>
            <a:r>
              <a:rPr lang="ru-RU" sz="2600" dirty="0">
                <a:solidFill>
                  <a:srgbClr val="7030A0"/>
                </a:solidFill>
              </a:rPr>
              <a:t>Гель для тела</a:t>
            </a:r>
          </a:p>
          <a:p>
            <a:r>
              <a:rPr lang="ru-RU" sz="2600" dirty="0">
                <a:solidFill>
                  <a:srgbClr val="7030A0"/>
                </a:solidFill>
              </a:rPr>
              <a:t>Туалетное мыло</a:t>
            </a:r>
          </a:p>
          <a:p>
            <a:r>
              <a:rPr lang="ru-RU" sz="2600" dirty="0">
                <a:solidFill>
                  <a:srgbClr val="7030A0"/>
                </a:solidFill>
              </a:rPr>
              <a:t>Жидкое мыло для рук</a:t>
            </a:r>
          </a:p>
          <a:p>
            <a:r>
              <a:rPr lang="ru-RU" sz="2600" dirty="0">
                <a:solidFill>
                  <a:srgbClr val="7030A0"/>
                </a:solidFill>
              </a:rPr>
              <a:t>Сода</a:t>
            </a:r>
          </a:p>
          <a:p>
            <a:endParaRPr lang="ru-RU" sz="2600" dirty="0">
              <a:solidFill>
                <a:srgbClr val="7030A0"/>
              </a:solidFill>
            </a:endParaRPr>
          </a:p>
          <a:p>
            <a:endParaRPr lang="ru-RU" sz="2600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277463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25760"/>
            <a:ext cx="8229600" cy="1143000"/>
          </a:xfrm>
        </p:spPr>
        <p:txBody>
          <a:bodyPr>
            <a:normAutofit/>
          </a:bodyPr>
          <a:lstStyle/>
          <a:p>
            <a:r>
              <a:rPr lang="ru-RU" sz="5600" b="1" dirty="0">
                <a:solidFill>
                  <a:srgbClr val="C00000"/>
                </a:solidFill>
              </a:rPr>
              <a:t>Рекомендации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484784"/>
            <a:ext cx="9144000" cy="5218659"/>
          </a:xfrm>
        </p:spPr>
        <p:txBody>
          <a:bodyPr>
            <a:normAutofit lnSpcReduction="10000"/>
          </a:bodyPr>
          <a:lstStyle/>
          <a:p>
            <a:pPr lvl="0" algn="just"/>
            <a:r>
              <a:rPr lang="ru-RU" dirty="0">
                <a:solidFill>
                  <a:srgbClr val="002060"/>
                </a:solidFill>
              </a:rPr>
              <a:t>Чтобы правильно пользоваться моющим средством очень важно при его покупке, обращать внимание на его  щёлочность.</a:t>
            </a:r>
          </a:p>
          <a:p>
            <a:pPr lvl="0" algn="just"/>
            <a:r>
              <a:rPr lang="ru-RU" dirty="0">
                <a:solidFill>
                  <a:schemeClr val="accent2">
                    <a:lumMod val="50000"/>
                  </a:schemeClr>
                </a:solidFill>
              </a:rPr>
              <a:t>В домашнем хозяйстве желательно иметь под рукой  индикаторные полоски для определения щёлочности.</a:t>
            </a:r>
          </a:p>
          <a:p>
            <a:pPr algn="just"/>
            <a:r>
              <a:rPr lang="ru-RU" dirty="0">
                <a:solidFill>
                  <a:schemeClr val="accent3">
                    <a:lumMod val="50000"/>
                  </a:schemeClr>
                </a:solidFill>
              </a:rPr>
              <a:t>Моющее средство по уходу за кожей должно соответствовать по  реакции раствора типу кожи.</a:t>
            </a:r>
          </a:p>
          <a:p>
            <a:pPr algn="just"/>
            <a:r>
              <a:rPr lang="ru-RU" dirty="0">
                <a:solidFill>
                  <a:schemeClr val="bg2">
                    <a:lumMod val="10000"/>
                  </a:schemeClr>
                </a:solidFill>
              </a:rPr>
              <a:t>При использовании бытовых моющих средств необходимо защищать кожу рук : наносить крем или надевать перчатки.</a:t>
            </a:r>
          </a:p>
          <a:p>
            <a:pPr lvl="0" algn="just"/>
            <a:endParaRPr lang="ru-RU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75048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rgbClr val="7030A0"/>
                </a:solidFill>
              </a:rPr>
              <a:t>Моющие средства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dirty="0">
                <a:solidFill>
                  <a:srgbClr val="7030A0"/>
                </a:solidFill>
              </a:rPr>
              <a:t>Бытовые средства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dirty="0">
                <a:solidFill>
                  <a:srgbClr val="7030A0"/>
                </a:solidFill>
              </a:rPr>
              <a:t>Стиральный порошок</a:t>
            </a:r>
          </a:p>
          <a:p>
            <a:r>
              <a:rPr lang="ru-RU" dirty="0">
                <a:solidFill>
                  <a:srgbClr val="7030A0"/>
                </a:solidFill>
              </a:rPr>
              <a:t>Шампунь для автомобиля</a:t>
            </a:r>
          </a:p>
          <a:p>
            <a:r>
              <a:rPr lang="ru-RU" dirty="0">
                <a:solidFill>
                  <a:srgbClr val="7030A0"/>
                </a:solidFill>
              </a:rPr>
              <a:t>Гель для мытья посуды</a:t>
            </a:r>
          </a:p>
          <a:p>
            <a:r>
              <a:rPr lang="ru-RU" dirty="0">
                <a:solidFill>
                  <a:srgbClr val="7030A0"/>
                </a:solidFill>
              </a:rPr>
              <a:t>Сода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dirty="0">
                <a:solidFill>
                  <a:srgbClr val="7030A0"/>
                </a:solidFill>
              </a:rPr>
              <a:t>Косметика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ru-RU" dirty="0">
                <a:solidFill>
                  <a:srgbClr val="7030A0"/>
                </a:solidFill>
              </a:rPr>
              <a:t>Пена для ванны</a:t>
            </a:r>
          </a:p>
          <a:p>
            <a:r>
              <a:rPr lang="ru-RU" dirty="0">
                <a:solidFill>
                  <a:srgbClr val="7030A0"/>
                </a:solidFill>
              </a:rPr>
              <a:t>Шампунь для волос</a:t>
            </a:r>
          </a:p>
          <a:p>
            <a:r>
              <a:rPr lang="ru-RU" dirty="0">
                <a:solidFill>
                  <a:srgbClr val="7030A0"/>
                </a:solidFill>
              </a:rPr>
              <a:t>Гель для тела</a:t>
            </a:r>
          </a:p>
          <a:p>
            <a:r>
              <a:rPr lang="ru-RU" dirty="0">
                <a:solidFill>
                  <a:srgbClr val="7030A0"/>
                </a:solidFill>
              </a:rPr>
              <a:t>Туалетное мыло</a:t>
            </a:r>
          </a:p>
          <a:p>
            <a:r>
              <a:rPr lang="ru-RU" dirty="0">
                <a:solidFill>
                  <a:srgbClr val="7030A0"/>
                </a:solidFill>
              </a:rPr>
              <a:t>Жидкое мыло для рук</a:t>
            </a:r>
          </a:p>
          <a:p>
            <a:pPr>
              <a:buNone/>
            </a:pPr>
            <a:endParaRPr lang="ru-RU" dirty="0"/>
          </a:p>
        </p:txBody>
      </p:sp>
      <p:cxnSp>
        <p:nvCxnSpPr>
          <p:cNvPr id="9" name="Прямая со стрелкой 8"/>
          <p:cNvCxnSpPr/>
          <p:nvPr/>
        </p:nvCxnSpPr>
        <p:spPr>
          <a:xfrm>
            <a:off x="5076056" y="1124744"/>
            <a:ext cx="936104" cy="504056"/>
          </a:xfrm>
          <a:prstGeom prst="straightConnector1">
            <a:avLst/>
          </a:prstGeom>
          <a:ln w="57150"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 flipH="1">
            <a:off x="3059832" y="1124744"/>
            <a:ext cx="583432" cy="576064"/>
          </a:xfrm>
          <a:prstGeom prst="straightConnector1">
            <a:avLst/>
          </a:prstGeom>
          <a:ln w="57150"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basder.ru/wp-content/uploads/1/c/d/1cd6d238b931cbe5ab72feb2df58aff5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546174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90872" y="2502024"/>
            <a:ext cx="8229600" cy="1143000"/>
          </a:xfrm>
        </p:spPr>
        <p:txBody>
          <a:bodyPr>
            <a:noAutofit/>
          </a:bodyPr>
          <a:lstStyle/>
          <a:p>
            <a:pPr lvl="0" indent="450850" fontAlgn="base">
              <a:spcAft>
                <a:spcPct val="0"/>
              </a:spcAft>
            </a:pPr>
            <a:r>
              <a:rPr lang="ru-RU" sz="4600" b="1" u="sng" dirty="0">
                <a:solidFill>
                  <a:srgbClr val="7030A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Химики</a:t>
            </a:r>
            <a:r>
              <a:rPr lang="ru-RU" sz="4600" b="1" dirty="0">
                <a:solidFill>
                  <a:srgbClr val="7030A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утверждают, что моющее средство сушит кожу, потому что в его состав входит </a:t>
            </a:r>
            <a:r>
              <a:rPr lang="ru-RU" sz="4600" b="1" dirty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щёлочь.</a:t>
            </a:r>
            <a:br>
              <a:rPr lang="ru-RU" sz="4600" b="1" dirty="0">
                <a:solidFill>
                  <a:srgbClr val="7030A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ru-RU" sz="4600" b="1" dirty="0">
                <a:solidFill>
                  <a:srgbClr val="7030A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lang="ru-RU" sz="46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http://uslide.ru/images/3/9885/960/img3.jpg"/>
          <p:cNvPicPr>
            <a:picLocks noChangeAspect="1" noChangeArrowheads="1"/>
          </p:cNvPicPr>
          <p:nvPr/>
        </p:nvPicPr>
        <p:blipFill rotWithShape="1">
          <a:blip r:embed="rId2" cstate="print"/>
          <a:srcRect l="62001" t="26250" r="13376" b="19151"/>
          <a:stretch/>
        </p:blipFill>
        <p:spPr bwMode="auto">
          <a:xfrm>
            <a:off x="3563888" y="2960418"/>
            <a:ext cx="2251496" cy="3744416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36512" y="295954"/>
            <a:ext cx="9144000" cy="25569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 algn="just">
              <a:lnSpc>
                <a:spcPct val="200000"/>
              </a:lnSpc>
              <a:buFont typeface="+mj-lt"/>
              <a:buAutoNum type="arabicPeriod"/>
            </a:pPr>
            <a:r>
              <a:rPr lang="ru-RU" sz="2800" b="1" dirty="0">
                <a:solidFill>
                  <a:srgbClr val="7030A0"/>
                </a:solidFill>
              </a:rPr>
              <a:t>среда нейтральная </a:t>
            </a:r>
            <a:r>
              <a:rPr lang="ru-RU" sz="2800" dirty="0">
                <a:solidFill>
                  <a:srgbClr val="7030A0"/>
                </a:solidFill>
              </a:rPr>
              <a:t>(безвредная; неопасная, как вода )</a:t>
            </a:r>
          </a:p>
          <a:p>
            <a:pPr marL="514350" indent="-514350" algn="just">
              <a:lnSpc>
                <a:spcPct val="200000"/>
              </a:lnSpc>
              <a:buFont typeface="+mj-lt"/>
              <a:buAutoNum type="arabicPeriod"/>
            </a:pPr>
            <a:r>
              <a:rPr lang="ru-RU" sz="2800" b="1" dirty="0">
                <a:solidFill>
                  <a:srgbClr val="7030A0"/>
                </a:solidFill>
              </a:rPr>
              <a:t>среда щелочная </a:t>
            </a:r>
            <a:r>
              <a:rPr lang="ru-RU" sz="2800" dirty="0">
                <a:solidFill>
                  <a:srgbClr val="7030A0"/>
                </a:solidFill>
              </a:rPr>
              <a:t>(в растворе  есть щёлочь)</a:t>
            </a:r>
          </a:p>
          <a:p>
            <a:pPr marL="514350" indent="-514350" algn="just">
              <a:lnSpc>
                <a:spcPct val="200000"/>
              </a:lnSpc>
              <a:buFont typeface="+mj-lt"/>
              <a:buAutoNum type="arabicPeriod"/>
            </a:pPr>
            <a:r>
              <a:rPr lang="ru-RU" sz="2800" b="1" dirty="0">
                <a:solidFill>
                  <a:srgbClr val="7030A0"/>
                </a:solidFill>
              </a:rPr>
              <a:t>щёлочность  </a:t>
            </a:r>
            <a:r>
              <a:rPr lang="ru-RU" sz="2800" dirty="0">
                <a:solidFill>
                  <a:srgbClr val="7030A0"/>
                </a:solidFill>
              </a:rPr>
              <a:t>(присутствие щёлочи)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979712" y="0"/>
            <a:ext cx="491192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>
                <a:solidFill>
                  <a:srgbClr val="C00000"/>
                </a:solidFill>
              </a:rPr>
              <a:t>Из курса химии нам известно:</a:t>
            </a:r>
          </a:p>
        </p:txBody>
      </p:sp>
      <p:pic>
        <p:nvPicPr>
          <p:cNvPr id="23554" name="Picture 2" descr="http://uslide.ru/images/3/9885/960/img3.jpg"/>
          <p:cNvPicPr>
            <a:picLocks noChangeAspect="1" noChangeArrowheads="1"/>
          </p:cNvPicPr>
          <p:nvPr/>
        </p:nvPicPr>
        <p:blipFill rotWithShape="1">
          <a:blip r:embed="rId2" cstate="print"/>
          <a:srcRect l="14175" t="26250" r="59838" b="19151"/>
          <a:stretch/>
        </p:blipFill>
        <p:spPr bwMode="auto">
          <a:xfrm>
            <a:off x="1187624" y="2924944"/>
            <a:ext cx="2376264" cy="3744416"/>
          </a:xfrm>
          <a:prstGeom prst="rect">
            <a:avLst/>
          </a:prstGeom>
          <a:noFill/>
        </p:spPr>
      </p:pic>
      <p:cxnSp>
        <p:nvCxnSpPr>
          <p:cNvPr id="9" name="Прямая соединительная линия 8"/>
          <p:cNvCxnSpPr/>
          <p:nvPr/>
        </p:nvCxnSpPr>
        <p:spPr>
          <a:xfrm>
            <a:off x="1187624" y="3789040"/>
            <a:ext cx="462776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3563888" y="2924944"/>
            <a:ext cx="0" cy="374441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1187624" y="4604770"/>
            <a:ext cx="465414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>
            <a:off x="1187624" y="5517232"/>
            <a:ext cx="462776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331640" y="260648"/>
            <a:ext cx="6801221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000" b="1" dirty="0">
                <a:solidFill>
                  <a:srgbClr val="C00000"/>
                </a:solidFill>
              </a:rPr>
              <a:t>Показатель </a:t>
            </a:r>
            <a:r>
              <a:rPr lang="ru-RU" sz="5000" b="1" dirty="0" err="1">
                <a:solidFill>
                  <a:srgbClr val="C00000"/>
                </a:solidFill>
              </a:rPr>
              <a:t>рН</a:t>
            </a:r>
            <a:r>
              <a:rPr lang="ru-RU" sz="5000" b="1" dirty="0">
                <a:solidFill>
                  <a:srgbClr val="C00000"/>
                </a:solidFill>
              </a:rPr>
              <a:t>   (</a:t>
            </a:r>
            <a:r>
              <a:rPr lang="ru-RU" sz="5000" b="1" dirty="0" err="1">
                <a:solidFill>
                  <a:srgbClr val="C00000"/>
                </a:solidFill>
              </a:rPr>
              <a:t>пэ</a:t>
            </a:r>
            <a:r>
              <a:rPr lang="ru-RU" sz="5000" b="1" dirty="0">
                <a:solidFill>
                  <a:srgbClr val="C00000"/>
                </a:solidFill>
              </a:rPr>
              <a:t>  </a:t>
            </a:r>
            <a:r>
              <a:rPr lang="ru-RU" sz="5000" b="1" dirty="0" err="1">
                <a:solidFill>
                  <a:srgbClr val="C00000"/>
                </a:solidFill>
              </a:rPr>
              <a:t>аш</a:t>
            </a:r>
            <a:r>
              <a:rPr lang="ru-RU" sz="5000" b="1" dirty="0">
                <a:solidFill>
                  <a:srgbClr val="C00000"/>
                </a:solidFill>
              </a:rPr>
              <a:t>)</a:t>
            </a:r>
          </a:p>
        </p:txBody>
      </p:sp>
      <p:pic>
        <p:nvPicPr>
          <p:cNvPr id="23556" name="Picture 4" descr="https://holo-system.com/wp-content/uploads/2017/06/%D0%A8%D0%9A%D0%90%D0%9B%D0%90-%D1%80%D0%9D_700-700x35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556792"/>
            <a:ext cx="8460840" cy="433920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90872" y="2502024"/>
            <a:ext cx="8229600" cy="1143000"/>
          </a:xfrm>
        </p:spPr>
        <p:txBody>
          <a:bodyPr>
            <a:noAutofit/>
          </a:bodyPr>
          <a:lstStyle/>
          <a:p>
            <a:pPr lvl="0" indent="450850" fontAlgn="base">
              <a:spcAft>
                <a:spcPct val="0"/>
              </a:spcAft>
            </a:pPr>
            <a:r>
              <a:rPr lang="ru-RU" sz="4600" b="1" dirty="0">
                <a:solidFill>
                  <a:srgbClr val="7030A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Если химики утверждают, что в состав моющего средства входит   щёлочь, значит, основной характеристикой мыла является </a:t>
            </a:r>
            <a:r>
              <a:rPr lang="ru-RU" sz="4600" b="1" dirty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щёлочность.</a:t>
            </a:r>
            <a:endParaRPr lang="ru-RU" sz="46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292754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62" name="Picture 6" descr="http://myalopeciya.ru/wp-content/uploads/2016/07/myt-golovu-mylom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82019" y="2708920"/>
            <a:ext cx="5998493" cy="3991931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1507425" y="-87203"/>
            <a:ext cx="8609191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3200" dirty="0"/>
          </a:p>
          <a:p>
            <a:r>
              <a:rPr lang="ru-RU" sz="3200" b="1" dirty="0">
                <a:solidFill>
                  <a:srgbClr val="7030A0"/>
                </a:solidFill>
              </a:rPr>
              <a:t>Проблема: </a:t>
            </a:r>
          </a:p>
          <a:p>
            <a:r>
              <a:rPr lang="ru-RU" sz="3200" dirty="0">
                <a:solidFill>
                  <a:srgbClr val="7030A0"/>
                </a:solidFill>
              </a:rPr>
              <a:t>Как правильно подобрать</a:t>
            </a:r>
          </a:p>
          <a:p>
            <a:r>
              <a:rPr lang="ru-RU" sz="3200" dirty="0">
                <a:solidFill>
                  <a:srgbClr val="7030A0"/>
                </a:solidFill>
              </a:rPr>
              <a:t>моющее средство, чтобы не навредить</a:t>
            </a:r>
          </a:p>
          <a:p>
            <a:r>
              <a:rPr lang="ru-RU" sz="3200" dirty="0">
                <a:solidFill>
                  <a:srgbClr val="7030A0"/>
                </a:solidFill>
              </a:rPr>
              <a:t>коже рук и тела?</a:t>
            </a:r>
          </a:p>
          <a:p>
            <a:endParaRPr lang="ru-RU" sz="3200" b="1" dirty="0"/>
          </a:p>
          <a:p>
            <a:pPr algn="ctr"/>
            <a:endParaRPr lang="ru-RU" sz="3200" dirty="0"/>
          </a:p>
          <a:p>
            <a:pPr algn="ctr"/>
            <a:endParaRPr lang="ru-RU" sz="3200" dirty="0"/>
          </a:p>
          <a:p>
            <a:endParaRPr lang="ru-RU" sz="3200" dirty="0"/>
          </a:p>
        </p:txBody>
      </p:sp>
      <p:pic>
        <p:nvPicPr>
          <p:cNvPr id="19458" name="Picture 2" descr="https://pollservice.ru/images/poll/mytye-posudy_kxqu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3956" y="2708920"/>
            <a:ext cx="4324028" cy="308447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3102015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955</TotalTime>
  <Words>608</Words>
  <Application>Microsoft Office PowerPoint</Application>
  <PresentationFormat>Экран (4:3)</PresentationFormat>
  <Paragraphs>164</Paragraphs>
  <Slides>20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4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  <vt:lpstr>Моющие средства</vt:lpstr>
      <vt:lpstr>Презентация PowerPoint</vt:lpstr>
      <vt:lpstr>Химики утверждают, что моющее средство сушит кожу, потому что в его состав входит щёлочь.  </vt:lpstr>
      <vt:lpstr>Презентация PowerPoint</vt:lpstr>
      <vt:lpstr>Презентация PowerPoint</vt:lpstr>
      <vt:lpstr>Если химики утверждают, что в состав моющего средства входит   щёлочь, значит, основной характеристикой мыла является щёлочность.</vt:lpstr>
      <vt:lpstr>Презентация PowerPoint</vt:lpstr>
      <vt:lpstr>Презентация PowerPoint</vt:lpstr>
      <vt:lpstr>Косметологи советуют</vt:lpstr>
      <vt:lpstr>Презентация PowerPoint</vt:lpstr>
      <vt:lpstr>Презентация PowerPoint</vt:lpstr>
      <vt:lpstr>Презентация PowerPoint</vt:lpstr>
      <vt:lpstr>рН-метр для определения  щёлочности</vt:lpstr>
      <vt:lpstr>Презентация PowerPoint</vt:lpstr>
      <vt:lpstr>Презентация PowerPoint</vt:lpstr>
      <vt:lpstr>Презентация PowerPoint</vt:lpstr>
      <vt:lpstr>Выводы по проекту</vt:lpstr>
      <vt:lpstr>Рекомендации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Алла</cp:lastModifiedBy>
  <cp:revision>82</cp:revision>
  <cp:lastPrinted>2018-02-16T09:05:28Z</cp:lastPrinted>
  <dcterms:created xsi:type="dcterms:W3CDTF">2012-12-21T03:53:10Z</dcterms:created>
  <dcterms:modified xsi:type="dcterms:W3CDTF">2023-08-27T19:21:17Z</dcterms:modified>
</cp:coreProperties>
</file>