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9" r:id="rId14"/>
    <p:sldId id="284" r:id="rId15"/>
    <p:sldId id="288" r:id="rId16"/>
    <p:sldId id="275" r:id="rId17"/>
    <p:sldId id="276" r:id="rId18"/>
    <p:sldId id="277" r:id="rId19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3784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4648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Shape 24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4648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726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текст">
  <p:cSld name="заголовок и текст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9"/>
          <p:cNvSpPr txBox="1">
            <a:spLocks noGrp="1"/>
          </p:cNvSpPr>
          <p:nvPr>
            <p:ph type="title"/>
          </p:nvPr>
        </p:nvSpPr>
        <p:spPr>
          <a:xfrm>
            <a:off x="413150" y="706664"/>
            <a:ext cx="8317707" cy="290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6" name="Google Shape;16;p19"/>
          <p:cNvSpPr txBox="1">
            <a:spLocks noGrp="1"/>
          </p:cNvSpPr>
          <p:nvPr>
            <p:ph type="body" idx="1"/>
          </p:nvPr>
        </p:nvSpPr>
        <p:spPr>
          <a:xfrm>
            <a:off x="413150" y="1484785"/>
            <a:ext cx="8317707" cy="318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l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sym typeface="Arial"/>
              </a:defRPr>
            </a:lvl1pPr>
            <a:lvl2pPr marL="685800" marR="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28700" marR="0" lvl="2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714500" marR="0" lvl="4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057400" marR="0" lvl="5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18" name="Google Shape;18;p19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175050" y="0"/>
            <a:ext cx="1968951" cy="198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E91F5CA-BD06-AB46-8269-368C5ABCF6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13150" y="259805"/>
            <a:ext cx="932697" cy="18978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CE8303C-3CF6-BB4E-AA98-646DE37CAACC}"/>
              </a:ext>
            </a:extLst>
          </p:cNvPr>
          <p:cNvSpPr/>
          <p:nvPr userDrawn="1"/>
        </p:nvSpPr>
        <p:spPr>
          <a:xfrm>
            <a:off x="7056276" y="259805"/>
            <a:ext cx="486054" cy="648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3607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nsultant.ru/document/cons_doc_LAW_401544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onsultant.ru/document/cons_doc_LAW_389561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7272808" cy="4464496"/>
          </a:xfrm>
        </p:spPr>
        <p:txBody>
          <a:bodyPr>
            <a:noAutofit/>
          </a:bodyPr>
          <a:lstStyle/>
          <a:p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Методическое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объединение учителей 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«Совершенствование профессиональных компетентностей педагогов через обобщение и распространение педагогического опыта»</a:t>
            </a: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5229200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31 октября 2022 год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Углич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Материалы в БАПО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7704856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1.Методическая разработка «…», Галкина Ольга Владимировна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2.Методическая разработка «…», Евсеева Елена Анатольевна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Методическая разработка «Технология продуктивного чтения», Шапошникова Наталья Вячеславовна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можно высылать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ММЦ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(оформляем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в формате статьи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1662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Семинар – практикум по теме «Обеспечение объективности оценочных процедур при проверке ВПР,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диагностических работ» 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179512" y="260648"/>
            <a:ext cx="792088" cy="79208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7"/>
            <a:ext cx="8856984" cy="11550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Новинки в методической литературе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052736"/>
            <a:ext cx="7272808" cy="5184576"/>
          </a:xfrm>
        </p:spPr>
        <p:txBody>
          <a:bodyPr>
            <a:normAutofit fontScale="62500" lnSpcReduction="20000"/>
          </a:bodyPr>
          <a:lstStyle/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Согласно статье 18 Федерального закона организации, осуществляющие образовательную деятельность по имеющим государственную аккредитацию образовательным программам начального общего, основного общего, среднего общего образования, для использования при реализации указанных образовательных программ выбирают:</a:t>
            </a:r>
          </a:p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учебные пособия, выпущенные организациями, входящими в перечень организаций, осуществляющих выпуск учебных пособий, которые допускаются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образования…</a:t>
            </a:r>
          </a:p>
          <a:p>
            <a:pPr algn="just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Кроме того, образовательная организация самостоятельно определяет список учебников и учебных пособий необходимых для реализации основных общеобразовательных программ общего образования и допускает их к использованию (пункт 9 части 3 статьи 28 Федерального закона).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179512" y="1052736"/>
            <a:ext cx="745232" cy="7200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3</a:t>
            </a:r>
            <a:endParaRPr lang="ru-RU" sz="4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2735" t="18600" r="47144" b="5801"/>
          <a:stretch>
            <a:fillRect/>
          </a:stretch>
        </p:blipFill>
        <p:spPr bwMode="auto">
          <a:xfrm>
            <a:off x="1" y="1484784"/>
            <a:ext cx="2627784" cy="499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0" y="5829267"/>
            <a:ext cx="449999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CAF6F12-681E-D347-B79B-B2B5E9CAD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8520" y="164638"/>
            <a:ext cx="9252520" cy="1316765"/>
          </a:xfrm>
        </p:spPr>
        <p:txBody>
          <a:bodyPr>
            <a:normAutofit/>
          </a:bodyPr>
          <a:lstStyle/>
          <a:p>
            <a:pPr fontAlgn="base"/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ПИСЬМО ДЕПАРТАМЕНТА ГОСУДАРСТВЕННОЙ ПОЛИТИКИ И УПРАВЛЕНИЯ В СФЕРЕ ОБЩЕГО ОБРАЗОВАНИЯ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МИНИСТЕРСТВА ПРОСВЕЩЕНИЯ РОССИЙСКОЙ ФЕДЕРАЦИИ ОТ 11.11.21. № 03-1899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«Об обеспечении учебными изданиями (учебниками и учебными пособиями) обучающихся в 2022/23 учебном году»</a:t>
            </a:r>
            <a:r>
              <a:rPr lang="ru-RU" sz="1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http://www.consultant.ru/document/cons_doc_LAW_401544/</a:t>
            </a:r>
            <a:r>
              <a:rPr lang="ru-RU" sz="1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2" name="AutoShape 2" descr="Вестник образования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4" name="AutoShape 4" descr="Вестник образования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2699792" y="1628800"/>
            <a:ext cx="6192688" cy="4968553"/>
          </a:xfrm>
          <a:prstGeom prst="wedgeRectCallout">
            <a:avLst>
              <a:gd name="adj1" fmla="val -64526"/>
              <a:gd name="adj2" fmla="val -2375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71800" y="1844824"/>
            <a:ext cx="59046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 smtClean="0"/>
              <a:t>Принимая во внимание данное обстоятельство, </a:t>
            </a:r>
            <a:r>
              <a:rPr lang="ru-RU" sz="1600" dirty="0" err="1" smtClean="0"/>
              <a:t>Минпросвещения</a:t>
            </a:r>
            <a:r>
              <a:rPr lang="ru-RU" sz="1600" dirty="0" smtClean="0"/>
              <a:t> России в настоящее время ведет работу по формированию обновленного федерального перечня учебников, включающего в себя учебники, соответствующие требованиям обновленных ФГОС 2021. </a:t>
            </a:r>
          </a:p>
          <a:p>
            <a:pPr algn="just" fontAlgn="base"/>
            <a:r>
              <a:rPr lang="ru-RU" sz="1600" u="sng" dirty="0" smtClean="0"/>
              <a:t>В период перехода </a:t>
            </a:r>
            <a:r>
              <a:rPr lang="ru-RU" sz="1600" dirty="0" smtClean="0"/>
              <a:t>на обновленные ФГОС 2021 могут быть использованы любые учебно-методические комплекты, включенные в федеральный перечень учебников. </a:t>
            </a:r>
            <a:r>
              <a:rPr lang="ru-RU" sz="1600" u="sng" dirty="0" smtClean="0"/>
              <a:t>При этом особое внимание должно быть уделено изменению методики преподавания учебных предметов при одновременном использовании дополнительных учебных, дидактических материалов, ориентированных на формирование предметных, метапредметных и личностных результатов.</a:t>
            </a:r>
            <a:endParaRPr lang="ru-RU" sz="1600" u="sng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5829267"/>
            <a:ext cx="449999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500" t="27000" r="38285" b="11051"/>
          <a:stretch>
            <a:fillRect/>
          </a:stretch>
        </p:blipFill>
        <p:spPr bwMode="auto">
          <a:xfrm>
            <a:off x="1" y="1196753"/>
            <a:ext cx="2555775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CAF6F12-681E-D347-B79B-B2B5E9CAD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0691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Приказ Министерства просвещения Российской Федерации от 31.05.2021 № 286 «Об утверждении федерального государственного образовательного стандарта начального общего образования» (Зарегистрировано в Минюсте России 05.07.2021 № 64100) </a:t>
            </a:r>
            <a:r>
              <a:rPr lang="en-US" sz="1400" u="sng" dirty="0" smtClean="0">
                <a:effectLst/>
                <a:latin typeface="Times New Roman" pitchFamily="18" charset="0"/>
                <a:cs typeface="Times New Roman" pitchFamily="18" charset="0"/>
                <a:hlinkClick r:id="rId4"/>
              </a:rPr>
              <a:t>http://www.consultant.ru/document/cons_doc_LAW_389561/</a:t>
            </a:r>
            <a:r>
              <a:rPr lang="ru-RU" sz="1400" u="sng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2" name="AutoShape 2" descr="Вестник образования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4" name="AutoShape 4" descr="Вестник образования"/>
          <p:cNvSpPr>
            <a:spLocks noChangeAspect="1" noChangeArrowheads="1"/>
          </p:cNvSpPr>
          <p:nvPr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2771800" y="1556792"/>
            <a:ext cx="6048672" cy="4968552"/>
          </a:xfrm>
          <a:prstGeom prst="wedgeRectCallout">
            <a:avLst>
              <a:gd name="adj1" fmla="val -56020"/>
              <a:gd name="adj2" fmla="val -2451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1484784"/>
            <a:ext cx="58326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10. ФГОС определяет элементы социального опыта (знания, умения и навыки, опыт решения проблем и творческой деятельности) освоения программ начального общего образования с учетом необходимости сохранения фундаментального характера образования, специфики изучаемых учебных предметов и обеспечения успешного обучения обучающихся на уровне основного общего образования (далее - предметные результаты).</a:t>
            </a:r>
          </a:p>
          <a:p>
            <a:pPr algn="just"/>
            <a:r>
              <a:rPr lang="ru-RU" dirty="0" smtClean="0"/>
              <a:t>	</a:t>
            </a:r>
            <a:r>
              <a:rPr lang="ru-RU" u="sng" dirty="0" smtClean="0"/>
              <a:t>Требования к предметным результатам:</a:t>
            </a:r>
          </a:p>
          <a:p>
            <a:pPr algn="just"/>
            <a:r>
              <a:rPr lang="ru-RU" u="sng" dirty="0" smtClean="0"/>
              <a:t>формулируются в </a:t>
            </a:r>
            <a:r>
              <a:rPr lang="ru-RU" u="sng" dirty="0" err="1" smtClean="0"/>
              <a:t>деятельностной</a:t>
            </a:r>
            <a:r>
              <a:rPr lang="ru-RU" u="sng" dirty="0" smtClean="0"/>
              <a:t> форме с усилением акцента на применение знаний и конкретных умений;</a:t>
            </a:r>
          </a:p>
          <a:p>
            <a:pPr algn="just"/>
            <a:r>
              <a:rPr lang="ru-RU" dirty="0" smtClean="0"/>
              <a:t>формулируются на основе документов стратегического планирования с учетом результатов </a:t>
            </a:r>
            <a:r>
              <a:rPr lang="ru-RU" u="sng" dirty="0" smtClean="0"/>
              <a:t>проводимых на федеральном уровне процедур оценки качества образования (всероссийских проверочных работ,</a:t>
            </a:r>
            <a:r>
              <a:rPr lang="ru-RU" dirty="0" smtClean="0"/>
              <a:t> национальных исследований качества образования, международных сравнительных исследований)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4016" y="5733256"/>
            <a:ext cx="449999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A07BFF0D-FC29-E740-B92A-11CDAFD1E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766" y="476674"/>
            <a:ext cx="4158462" cy="333425"/>
          </a:xfrm>
        </p:spPr>
        <p:txBody>
          <a:bodyPr/>
          <a:lstStyle/>
          <a:p>
            <a:pPr algn="ctr">
              <a:lnSpc>
                <a:spcPts val="2595"/>
              </a:lnSpc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Математика – 2021 </a:t>
            </a: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Google Shape;289;p11"/>
          <p:cNvSpPr txBox="1">
            <a:spLocks/>
          </p:cNvSpPr>
          <p:nvPr/>
        </p:nvSpPr>
        <p:spPr>
          <a:xfrm>
            <a:off x="413538" y="1844827"/>
            <a:ext cx="8317316" cy="3662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/>
            <a:endParaRPr lang="ru-RU" sz="1800" dirty="0" smtClean="0">
              <a:latin typeface="Noto Sans 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Риски образовательной неуспешности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Причины невысоких результатов выполнения заданий ВПР-2021 по предмету «Математика»: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низкий уровень читательской грамотности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отсутствие умения читать, записывать и сравнивать величины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работать с именованными числами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интерпретировать информацию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низкий уровень развития логического и алгоритмического мышления младших школьников сказывается на умении решать текстовые задачи</a:t>
            </a:r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60840" y="164637"/>
            <a:ext cx="1619672" cy="18242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64637"/>
            <a:ext cx="2987824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Picture 5" descr="ВПР 2021 ответы и задания всероссийские проверочные работы | ЕГЭ ОГЭ  СТАТГРАД ВПР 100 балл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0" y="164637"/>
            <a:ext cx="1404156" cy="12481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506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548"/>
            <a:ext cx="8856984" cy="482162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Выступление педагогов по методическим темам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395536" y="620688"/>
            <a:ext cx="745232" cy="7200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4</a:t>
            </a:r>
            <a:endParaRPr lang="ru-RU" sz="4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6624736" cy="45365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Подведение итогов</a:t>
            </a:r>
          </a:p>
          <a:p>
            <a:pPr algn="ctr">
              <a:buNone/>
            </a:pPr>
            <a:endParaRPr lang="ru-RU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мне было полезно</a:t>
            </a:r>
          </a:p>
          <a:p>
            <a:pPr algn="ctr">
              <a:buFont typeface="Wingdings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я хочу ещё узнать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395536" y="620688"/>
            <a:ext cx="720080" cy="7200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5</a:t>
            </a:r>
            <a:endParaRPr lang="ru-RU" sz="4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389440" cy="122413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ine 253"/>
          <p:cNvSpPr>
            <a:spLocks noChangeShapeType="1"/>
          </p:cNvSpPr>
          <p:nvPr/>
        </p:nvSpPr>
        <p:spPr bwMode="gray">
          <a:xfrm>
            <a:off x="2229063" y="49461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ectangle 254"/>
          <p:cNvSpPr>
            <a:spLocks noChangeArrowheads="1"/>
          </p:cNvSpPr>
          <p:nvPr/>
        </p:nvSpPr>
        <p:spPr bwMode="gray">
          <a:xfrm rot="3419336">
            <a:off x="1944900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1" name="Text Box 255"/>
          <p:cNvSpPr txBox="1">
            <a:spLocks noChangeArrowheads="1"/>
          </p:cNvSpPr>
          <p:nvPr/>
        </p:nvSpPr>
        <p:spPr bwMode="gray">
          <a:xfrm>
            <a:off x="2000463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2" name="Line 256"/>
          <p:cNvSpPr>
            <a:spLocks noChangeShapeType="1"/>
          </p:cNvSpPr>
          <p:nvPr/>
        </p:nvSpPr>
        <p:spPr bwMode="gray">
          <a:xfrm>
            <a:off x="2229063" y="24315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Rectangle 257"/>
          <p:cNvSpPr>
            <a:spLocks noChangeArrowheads="1"/>
          </p:cNvSpPr>
          <p:nvPr/>
        </p:nvSpPr>
        <p:spPr bwMode="gray">
          <a:xfrm rot="3419336">
            <a:off x="1872892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37" name="Text Box 258"/>
          <p:cNvSpPr txBox="1">
            <a:spLocks noChangeArrowheads="1"/>
          </p:cNvSpPr>
          <p:nvPr/>
        </p:nvSpPr>
        <p:spPr bwMode="gray">
          <a:xfrm>
            <a:off x="2771800" y="1942632"/>
            <a:ext cx="592163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Ознакомление с планом работы МО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259"/>
          <p:cNvSpPr txBox="1">
            <a:spLocks noChangeArrowheads="1"/>
          </p:cNvSpPr>
          <p:nvPr/>
        </p:nvSpPr>
        <p:spPr bwMode="gray">
          <a:xfrm>
            <a:off x="2000463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9" name="Line 260"/>
          <p:cNvSpPr>
            <a:spLocks noChangeShapeType="1"/>
          </p:cNvSpPr>
          <p:nvPr/>
        </p:nvSpPr>
        <p:spPr bwMode="gray">
          <a:xfrm>
            <a:off x="2229063" y="3269782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ectangle 261"/>
          <p:cNvSpPr>
            <a:spLocks noChangeArrowheads="1"/>
          </p:cNvSpPr>
          <p:nvPr/>
        </p:nvSpPr>
        <p:spPr bwMode="gray">
          <a:xfrm rot="3419336">
            <a:off x="1944900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4" name="Text Box 262"/>
          <p:cNvSpPr txBox="1">
            <a:spLocks noChangeArrowheads="1"/>
          </p:cNvSpPr>
          <p:nvPr/>
        </p:nvSpPr>
        <p:spPr bwMode="gray">
          <a:xfrm>
            <a:off x="2000463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45" name="Line 263"/>
          <p:cNvSpPr>
            <a:spLocks noChangeShapeType="1"/>
          </p:cNvSpPr>
          <p:nvPr/>
        </p:nvSpPr>
        <p:spPr bwMode="gray">
          <a:xfrm>
            <a:off x="2230651" y="4106396"/>
            <a:ext cx="4222948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Rectangle 264"/>
          <p:cNvSpPr>
            <a:spLocks noChangeArrowheads="1"/>
          </p:cNvSpPr>
          <p:nvPr/>
        </p:nvSpPr>
        <p:spPr bwMode="gray">
          <a:xfrm rot="3419336">
            <a:off x="1944900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7" name="Text Box 265"/>
          <p:cNvSpPr txBox="1">
            <a:spLocks noChangeArrowheads="1"/>
          </p:cNvSpPr>
          <p:nvPr/>
        </p:nvSpPr>
        <p:spPr bwMode="gray">
          <a:xfrm>
            <a:off x="2000463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8" name="Line 266"/>
          <p:cNvSpPr>
            <a:spLocks noChangeShapeType="1"/>
          </p:cNvSpPr>
          <p:nvPr/>
        </p:nvSpPr>
        <p:spPr bwMode="gray">
          <a:xfrm>
            <a:off x="2229063" y="5806607"/>
            <a:ext cx="4224536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Rectangle 267"/>
          <p:cNvSpPr>
            <a:spLocks noChangeArrowheads="1"/>
          </p:cNvSpPr>
          <p:nvPr/>
        </p:nvSpPr>
        <p:spPr bwMode="ltGray">
          <a:xfrm rot="3419336">
            <a:off x="1944900" y="523034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0" name="Text Box 268"/>
          <p:cNvSpPr txBox="1">
            <a:spLocks noChangeArrowheads="1"/>
          </p:cNvSpPr>
          <p:nvPr/>
        </p:nvSpPr>
        <p:spPr bwMode="gray">
          <a:xfrm>
            <a:off x="2000463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51" name="Text Box 269"/>
          <p:cNvSpPr txBox="1">
            <a:spLocks noChangeArrowheads="1"/>
          </p:cNvSpPr>
          <p:nvPr/>
        </p:nvSpPr>
        <p:spPr bwMode="gray">
          <a:xfrm>
            <a:off x="2771800" y="2804645"/>
            <a:ext cx="352126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 Box 270"/>
          <p:cNvSpPr txBox="1">
            <a:spLocks noChangeArrowheads="1"/>
          </p:cNvSpPr>
          <p:nvPr/>
        </p:nvSpPr>
        <p:spPr bwMode="gray">
          <a:xfrm>
            <a:off x="2771800" y="3501008"/>
            <a:ext cx="590465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Новинки в методической литературе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 Box 271"/>
          <p:cNvSpPr txBox="1">
            <a:spLocks noChangeArrowheads="1"/>
          </p:cNvSpPr>
          <p:nvPr/>
        </p:nvSpPr>
        <p:spPr bwMode="gray">
          <a:xfrm>
            <a:off x="2771800" y="4485807"/>
            <a:ext cx="63722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педагогов по метод. теме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 Box 272"/>
          <p:cNvSpPr txBox="1">
            <a:spLocks noChangeArrowheads="1"/>
          </p:cNvSpPr>
          <p:nvPr/>
        </p:nvSpPr>
        <p:spPr bwMode="gray">
          <a:xfrm>
            <a:off x="2771800" y="5336707"/>
            <a:ext cx="352126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endParaRPr lang="en-US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Заседание МО №3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Семинар – практикум </a:t>
            </a:r>
            <a:r>
              <a:rPr lang="ru-RU" b="1" dirty="0" smtClean="0"/>
              <a:t>«Современные требования к качеству урока – ориентиры на обновление содержания образования»</a:t>
            </a:r>
          </a:p>
          <a:p>
            <a:pPr>
              <a:buNone/>
            </a:pPr>
            <a:r>
              <a:rPr lang="ru-RU" dirty="0" smtClean="0"/>
              <a:t>Цель: повышение теоретических и    практических знаний педагогов в области методики проведения современного урока и его </a:t>
            </a:r>
            <a:r>
              <a:rPr lang="ru-RU" dirty="0" err="1" smtClean="0"/>
              <a:t>общедидактического</a:t>
            </a:r>
            <a:r>
              <a:rPr lang="ru-RU" dirty="0" smtClean="0"/>
              <a:t> анализа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179512" y="1484784"/>
            <a:ext cx="745232" cy="72008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128792" cy="504056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Выступления педагогов по метод. темам: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1.«Формирование навыков смыслового чтения на уроках литературного чтения»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(Козлова Н.В. МОУ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Дивногорская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оош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«Формирование навыков смыслового чтения на уроках математики»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(Козлова А.О. МОУ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Дивногорская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оош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«Формирование читательской грамотности младших школьников через умения и навыки работы с книгой на уроках»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(Соколова О.Ю. МОУ Воздвиженская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Школьный этап олимпиады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Олимпиады составляем сами в ОУ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Уважаемые коллеги! Если Вы проводили ШЭ олимпиады по русскому языку в 2022 – 2023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году, прошу Вас заполнить таблицу 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«Сводный отчёт…»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91680" y="2204864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Литературное чтение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1 по 25 декабря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Окружающий мир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7632848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Муниципальный этап олимпиад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нач.кл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75656" y="2420888"/>
          <a:ext cx="609600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Окружающий мир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26.01.2023 г.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Литературное чтение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02.02.2023 г.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09.02.2023 г.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16.02.2023 г.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99592" y="1556792"/>
          <a:ext cx="7129462" cy="3041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7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Конкурс  творческих работ: «Юный художник» для обучающихся 1-4 классов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VII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учебно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–исследовательская конференция школьников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  апреля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24744"/>
            <a:ext cx="7488832" cy="511256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Массовые мероприятия для педагогов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35696" y="1772816"/>
          <a:ext cx="6096000" cy="4877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029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КПК для  педагогов по вопросам функциональной грамотности обучающихся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Ноябрь, в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течение месяца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(на базе ИРО)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Конференция педагогических работников системы образования УМР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 марта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Анкетирование педагогов по участию в деятельности МО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МО на 2022 – 2023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Региональные диагностические работы по оценке функциональной грамотности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обучающихся, освоивших образовательную программу начального общего образования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графику в течение 2023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3962f843b5fbe2b7272967f78ea5102fe8c9e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</TotalTime>
  <Words>795</Words>
  <Application>Microsoft Office PowerPoint</Application>
  <PresentationFormat>Экран (4:3)</PresentationFormat>
  <Paragraphs>130</Paragraphs>
  <Slides>18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Noto Sans</vt:lpstr>
      <vt:lpstr>Noto Sans </vt:lpstr>
      <vt:lpstr>Times New Roman</vt:lpstr>
      <vt:lpstr>Wingdings</vt:lpstr>
      <vt:lpstr>Тема Office</vt:lpstr>
      <vt:lpstr>Методическое  объединение учителей  начальных классов «Совершенствование профессиональных компетентностей педагогов через обобщение и распространение педагогического опыта»</vt:lpstr>
      <vt:lpstr>План работы:</vt:lpstr>
      <vt:lpstr>План работы МО на 2022 – 2023 уч.год</vt:lpstr>
      <vt:lpstr>План работы МО на 2022 – 2023 уч.год</vt:lpstr>
      <vt:lpstr>План работы МО на 2022 – 2023 уч.год</vt:lpstr>
      <vt:lpstr>План работы МО на 2022 – 2023 уч.год</vt:lpstr>
      <vt:lpstr>План работы МО на 2022 – 2023 уч.год</vt:lpstr>
      <vt:lpstr>План работы МО на 2022 – 2023 уч.год</vt:lpstr>
      <vt:lpstr>План работы МО на 2022 – 2023 уч.год</vt:lpstr>
      <vt:lpstr>Материалы в БАПО</vt:lpstr>
      <vt:lpstr>Презентация PowerPoint</vt:lpstr>
      <vt:lpstr>Новинки в методической литературе </vt:lpstr>
      <vt:lpstr>ПИСЬМО ДЕПАРТАМЕНТА ГОСУДАРСТВЕННОЙ ПОЛИТИКИ И УПРАВЛЕНИЯ В СФЕРЕ ОБЩЕГО ОБРАЗОВАНИЯ МИНИСТЕРСТВА ПРОСВЕЩЕНИЯ РОССИЙСКОЙ ФЕДЕРАЦИИ ОТ 11.11.21. № 03-1899 «Об обеспечении учебными изданиями (учебниками и учебными пособиями) обучающихся в 2022/23 учебном году»  http://www.consultant.ru/document/cons_doc_LAW_401544/ </vt:lpstr>
      <vt:lpstr>Приказ Министерства просвещения Российской Федерации от 31.05.2021 № 286 «Об утверждении федерального государственного образовательного стандарта начального общего образования» (Зарегистрировано в Минюсте России 05.07.2021 № 64100) http://www.consultant.ru/document/cons_doc_LAW_389561/ </vt:lpstr>
      <vt:lpstr>Математика – 2021 </vt:lpstr>
      <vt:lpstr>Выступление педагогов по методическим темам</vt:lpstr>
      <vt:lpstr>Презентация PowerPoint</vt:lpstr>
      <vt:lpstr>Спасибо за работу!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боковые штрихи</dc:title>
  <dc:creator>obstinate</dc:creator>
  <dc:description>Шаблон презентации с сайта https://presentation-creation.ru/</dc:description>
  <cp:lastModifiedBy>User</cp:lastModifiedBy>
  <cp:revision>1294</cp:revision>
  <dcterms:created xsi:type="dcterms:W3CDTF">2018-02-25T09:09:03Z</dcterms:created>
  <dcterms:modified xsi:type="dcterms:W3CDTF">2023-08-27T08:32:29Z</dcterms:modified>
</cp:coreProperties>
</file>