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ppt/charts/chart4.xml" ContentType="application/vnd.openxmlformats-officedocument.drawingml.chart+xml"/>
  <Override PartName="/ppt/theme/themeOverride3.xml" ContentType="application/vnd.openxmlformats-officedocument.themeOverride+xml"/>
  <Override PartName="/ppt/drawings/drawing1.xml" ContentType="application/vnd.openxmlformats-officedocument.drawingml.chartshapes+xml"/>
  <Override PartName="/ppt/charts/chart5.xml" ContentType="application/vnd.openxmlformats-officedocument.drawingml.chart+xml"/>
  <Override PartName="/ppt/theme/themeOverride4.xml" ContentType="application/vnd.openxmlformats-officedocument.themeOverride+xml"/>
  <Override PartName="/ppt/charts/chart6.xml" ContentType="application/vnd.openxmlformats-officedocument.drawingml.chart+xml"/>
  <Override PartName="/ppt/theme/themeOverride5.xml" ContentType="application/vnd.openxmlformats-officedocument.themeOverride+xml"/>
  <Override PartName="/ppt/charts/chart7.xml" ContentType="application/vnd.openxmlformats-officedocument.drawingml.chart+xml"/>
  <Override PartName="/ppt/theme/themeOverride6.xml" ContentType="application/vnd.openxmlformats-officedocument.themeOverr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263" r:id="rId3"/>
    <p:sldId id="262" r:id="rId4"/>
    <p:sldId id="288" r:id="rId5"/>
    <p:sldId id="260" r:id="rId6"/>
    <p:sldId id="264" r:id="rId7"/>
    <p:sldId id="265" r:id="rId8"/>
    <p:sldId id="266" r:id="rId9"/>
    <p:sldId id="269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6" r:id="rId25"/>
    <p:sldId id="287" r:id="rId26"/>
  </p:sldIdLst>
  <p:sldSz cx="9144000" cy="6858000" type="screen4x3"/>
  <p:notesSz cx="6858000" cy="9144000"/>
  <p:custDataLst>
    <p:tags r:id="rId2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666699"/>
    <a:srgbClr val="04374A"/>
    <a:srgbClr val="E59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 autoAdjust="0"/>
    <p:restoredTop sz="84583" autoAdjust="0"/>
  </p:normalViewPr>
  <p:slideViewPr>
    <p:cSldViewPr>
      <p:cViewPr varScale="1">
        <p:scale>
          <a:sx n="107" d="100"/>
          <a:sy n="107" d="100"/>
        </p:scale>
        <p:origin x="135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47;&#1072;&#1075;&#1088;&#1091;&#1079;&#1082;&#1080;\&#1054;&#1090;&#1095;&#1077;&#1090;%20&#1087;&#1086;%20&#1042;&#1055;&#1056;%2026.12.22_&#1091;&#1076;&#1072;&#1083;&#1077;&#1085;&#1080;&#1077;%20&#1085;&#1077;&#1086;&#1073;&#1098;&#1077;&#1082;&#1090;&#1080;&#1074;&#1085;&#1099;&#1093;.xls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2.bin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../embeddings/oleObject3.bin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4.bin"/><Relationship Id="rId1" Type="http://schemas.openxmlformats.org/officeDocument/2006/relationships/themeOverride" Target="../theme/themeOverride4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5.bin"/><Relationship Id="rId1" Type="http://schemas.openxmlformats.org/officeDocument/2006/relationships/themeOverride" Target="../theme/themeOverride5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6.bin"/><Relationship Id="rId1" Type="http://schemas.openxmlformats.org/officeDocument/2006/relationships/themeOverride" Target="../theme/themeOverrid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Pt>
            <c:idx val="3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4-898C-4C69-870A-837BEBDC644B}"/>
              </c:ext>
            </c:extLst>
          </c:dPt>
          <c:dPt>
            <c:idx val="4"/>
            <c:invertIfNegative val="0"/>
            <c:bubble3D val="0"/>
            <c:spPr>
              <a:solidFill>
                <a:srgbClr val="FFFF0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6-898C-4C69-870A-837BEBDC644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Лист5!$D$5:$H$5</c:f>
              <c:strCache>
                <c:ptCount val="5"/>
                <c:pt idx="0">
                  <c:v>Проверка муниципальной комиссией (%)</c:v>
                </c:pt>
                <c:pt idx="1">
                  <c:v>Проверка с участием методического объединения (%)</c:v>
                </c:pt>
                <c:pt idx="2">
                  <c:v>Проверка учителем(ями), не преподающим(ими) в данном классе (%)</c:v>
                </c:pt>
                <c:pt idx="3">
                  <c:v>Проверка учителем, преподающим в данном классе (%)</c:v>
                </c:pt>
                <c:pt idx="4">
                  <c:v>Без типа проверки (%)</c:v>
                </c:pt>
              </c:strCache>
            </c:strRef>
          </c:cat>
          <c:val>
            <c:numRef>
              <c:f>Лист5!$D$6:$H$6</c:f>
              <c:numCache>
                <c:formatCode>General</c:formatCode>
                <c:ptCount val="5"/>
                <c:pt idx="0">
                  <c:v>5.8</c:v>
                </c:pt>
                <c:pt idx="1">
                  <c:v>10.8</c:v>
                </c:pt>
                <c:pt idx="2">
                  <c:v>35.270000000000003</c:v>
                </c:pt>
                <c:pt idx="3">
                  <c:v>39.07</c:v>
                </c:pt>
                <c:pt idx="4">
                  <c:v>9.620000000000001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898C-4C69-870A-837BEBDC64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46268544"/>
        <c:axId val="147755392"/>
      </c:barChart>
      <c:catAx>
        <c:axId val="14626854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7755392"/>
        <c:crosses val="autoZero"/>
        <c:auto val="1"/>
        <c:lblAlgn val="ctr"/>
        <c:lblOffset val="100"/>
        <c:noMultiLvlLbl val="0"/>
      </c:catAx>
      <c:valAx>
        <c:axId val="147755392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6268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2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Диаграммы_ЯО!$C$3</c:f>
              <c:strCache>
                <c:ptCount val="1"/>
                <c:pt idx="0">
                  <c:v>Не преодолели минимальный балл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tx1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1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Диаграммы_ЯО!$C$4</c:f>
              <c:numCache>
                <c:formatCode>0.00</c:formatCode>
                <c:ptCount val="1"/>
                <c:pt idx="0">
                  <c:v>9.4600000000000009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D55-4DF7-83D6-860568DBEE12}"/>
            </c:ext>
          </c:extLst>
        </c:ser>
        <c:ser>
          <c:idx val="1"/>
          <c:order val="1"/>
          <c:tx>
            <c:strRef>
              <c:f>Диаграммы_ЯО!$D$3</c:f>
              <c:strCache>
                <c:ptCount val="1"/>
                <c:pt idx="0">
                  <c:v>Базовый уровень</c:v>
                </c:pt>
              </c:strCache>
            </c:strRef>
          </c:tx>
          <c:spPr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solidFill>
                <a:schemeClr val="tx1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1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Диаграммы_ЯО!$D$4</c:f>
              <c:numCache>
                <c:formatCode>0.00</c:formatCode>
                <c:ptCount val="1"/>
                <c:pt idx="0">
                  <c:v>78.23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D55-4DF7-83D6-860568DBEE12}"/>
            </c:ext>
          </c:extLst>
        </c:ser>
        <c:ser>
          <c:idx val="2"/>
          <c:order val="2"/>
          <c:tx>
            <c:strRef>
              <c:f>Диаграммы_ЯО!$E$3</c:f>
              <c:strCache>
                <c:ptCount val="1"/>
                <c:pt idx="0">
                  <c:v>Высокий уровень</c:v>
                </c:pt>
              </c:strCache>
            </c:strRef>
          </c:tx>
          <c:spPr>
            <a:gradFill flip="none" rotWithShape="1">
              <a:gsLst>
                <a:gs pos="0">
                  <a:schemeClr val="accent6">
                    <a:lumMod val="67000"/>
                  </a:schemeClr>
                </a:gs>
                <a:gs pos="48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solidFill>
                <a:schemeClr val="tx1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Диаграммы_ЯО!$E$4</c:f>
              <c:numCache>
                <c:formatCode>0.00</c:formatCode>
                <c:ptCount val="1"/>
                <c:pt idx="0">
                  <c:v>12.31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D55-4DF7-83D6-860568DBEE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280777856"/>
        <c:axId val="280779392"/>
      </c:barChart>
      <c:catAx>
        <c:axId val="28077785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one"/>
        <c:crossAx val="280779392"/>
        <c:crosses val="autoZero"/>
        <c:auto val="1"/>
        <c:lblAlgn val="ctr"/>
        <c:lblOffset val="100"/>
        <c:noMultiLvlLbl val="0"/>
      </c:catAx>
      <c:valAx>
        <c:axId val="280779392"/>
        <c:scaling>
          <c:orientation val="minMax"/>
          <c:max val="100"/>
        </c:scaling>
        <c:delete val="0"/>
        <c:axPos val="b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sz="1100"/>
                  <a:t>Процент</a:t>
                </a:r>
                <a:endParaRPr lang="en-US" sz="110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80777856"/>
        <c:crosses val="autoZero"/>
        <c:crossBetween val="between"/>
        <c:majorUnit val="10"/>
      </c:valAx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Диаграммы_ЯО!$C$9</c:f>
              <c:strCache>
                <c:ptCount val="1"/>
                <c:pt idx="0">
                  <c:v>Не преодолели минимальный балл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tx1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1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Диаграммы_ЯО!$C$10</c:f>
              <c:numCache>
                <c:formatCode>0.00</c:formatCode>
                <c:ptCount val="1"/>
                <c:pt idx="0">
                  <c:v>4.72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2B0-47D2-B82F-C0C07BC4BC70}"/>
            </c:ext>
          </c:extLst>
        </c:ser>
        <c:ser>
          <c:idx val="1"/>
          <c:order val="1"/>
          <c:tx>
            <c:strRef>
              <c:f>Диаграммы_ЯО!$D$9</c:f>
              <c:strCache>
                <c:ptCount val="1"/>
                <c:pt idx="0">
                  <c:v>Базовый уровень</c:v>
                </c:pt>
              </c:strCache>
            </c:strRef>
          </c:tx>
          <c:spPr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solidFill>
                <a:schemeClr val="tx1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1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Диаграммы_ЯО!$D$10</c:f>
              <c:numCache>
                <c:formatCode>0.00</c:formatCode>
                <c:ptCount val="1"/>
                <c:pt idx="0">
                  <c:v>68.94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2B0-47D2-B82F-C0C07BC4BC70}"/>
            </c:ext>
          </c:extLst>
        </c:ser>
        <c:ser>
          <c:idx val="2"/>
          <c:order val="2"/>
          <c:tx>
            <c:strRef>
              <c:f>Диаграммы_ЯО!$E$9</c:f>
              <c:strCache>
                <c:ptCount val="1"/>
                <c:pt idx="0">
                  <c:v>Высокий уровень</c:v>
                </c:pt>
              </c:strCache>
            </c:strRef>
          </c:tx>
          <c:spPr>
            <a:gradFill flip="none" rotWithShape="1">
              <a:gsLst>
                <a:gs pos="0">
                  <a:schemeClr val="accent6">
                    <a:lumMod val="67000"/>
                  </a:schemeClr>
                </a:gs>
                <a:gs pos="48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solidFill>
                <a:schemeClr val="tx1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Диаграммы_ЯО!$E$10</c:f>
              <c:numCache>
                <c:formatCode>0.00</c:formatCode>
                <c:ptCount val="1"/>
                <c:pt idx="0">
                  <c:v>26.35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2B0-47D2-B82F-C0C07BC4BC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280820352"/>
        <c:axId val="280838528"/>
      </c:barChart>
      <c:catAx>
        <c:axId val="28082035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one"/>
        <c:crossAx val="280838528"/>
        <c:crosses val="autoZero"/>
        <c:auto val="1"/>
        <c:lblAlgn val="ctr"/>
        <c:lblOffset val="100"/>
        <c:noMultiLvlLbl val="0"/>
      </c:catAx>
      <c:valAx>
        <c:axId val="280838528"/>
        <c:scaling>
          <c:orientation val="minMax"/>
          <c:max val="100"/>
        </c:scaling>
        <c:delete val="0"/>
        <c:axPos val="b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sz="1100"/>
                  <a:t>Процент</a:t>
                </a:r>
                <a:endParaRPr lang="en-US" sz="110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80820352"/>
        <c:crosses val="autoZero"/>
        <c:crossBetween val="between"/>
        <c:majorUnit val="10"/>
      </c:valAx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5218313504505149E-2"/>
          <c:y val="0.14010330341360394"/>
          <c:w val="0.94266841644794397"/>
          <c:h val="0.7347972133223360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Диаграмма_2!$C$1</c:f>
              <c:strCache>
                <c:ptCount val="1"/>
                <c:pt idx="0">
                  <c:v>Процент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4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6F5-4503-9022-5D745351918F}"/>
              </c:ext>
            </c:extLst>
          </c:dPt>
          <c:dPt>
            <c:idx val="24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6F5-4503-9022-5D745351918F}"/>
              </c:ext>
            </c:extLst>
          </c:dPt>
          <c:cat>
            <c:numRef>
              <c:f>Диаграмма_2!$A$2:$A$40</c:f>
              <c:numCache>
                <c:formatCode>General</c:formatCode>
                <c:ptCount val="3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</c:numCache>
            </c:numRef>
          </c:cat>
          <c:val>
            <c:numRef>
              <c:f>Диаграмма_2!$C$2:$C$40</c:f>
              <c:numCache>
                <c:formatCode>0.00</c:formatCode>
                <c:ptCount val="39"/>
                <c:pt idx="0">
                  <c:v>4.0000000000000015E-2</c:v>
                </c:pt>
                <c:pt idx="1">
                  <c:v>0.14000000000000001</c:v>
                </c:pt>
                <c:pt idx="2">
                  <c:v>0.35000000000000009</c:v>
                </c:pt>
                <c:pt idx="3">
                  <c:v>0.33000000000000013</c:v>
                </c:pt>
                <c:pt idx="4">
                  <c:v>0.46</c:v>
                </c:pt>
                <c:pt idx="5">
                  <c:v>0.64000000000000024</c:v>
                </c:pt>
                <c:pt idx="6">
                  <c:v>0.62000000000000022</c:v>
                </c:pt>
                <c:pt idx="7">
                  <c:v>0.69000000000000017</c:v>
                </c:pt>
                <c:pt idx="8">
                  <c:v>0.82000000000000017</c:v>
                </c:pt>
                <c:pt idx="9">
                  <c:v>1.01</c:v>
                </c:pt>
                <c:pt idx="10">
                  <c:v>0.89</c:v>
                </c:pt>
                <c:pt idx="11">
                  <c:v>1.0900000000000001</c:v>
                </c:pt>
                <c:pt idx="12">
                  <c:v>1.2</c:v>
                </c:pt>
                <c:pt idx="13">
                  <c:v>1.21</c:v>
                </c:pt>
                <c:pt idx="14">
                  <c:v>3.59</c:v>
                </c:pt>
                <c:pt idx="15">
                  <c:v>2.82</c:v>
                </c:pt>
                <c:pt idx="16">
                  <c:v>2.79</c:v>
                </c:pt>
                <c:pt idx="17">
                  <c:v>2.75</c:v>
                </c:pt>
                <c:pt idx="18">
                  <c:v>3.06</c:v>
                </c:pt>
                <c:pt idx="19">
                  <c:v>3.48</c:v>
                </c:pt>
                <c:pt idx="20">
                  <c:v>3.61</c:v>
                </c:pt>
                <c:pt idx="21">
                  <c:v>3.73</c:v>
                </c:pt>
                <c:pt idx="22">
                  <c:v>4.04</c:v>
                </c:pt>
                <c:pt idx="23">
                  <c:v>3.8299999999999992</c:v>
                </c:pt>
                <c:pt idx="24">
                  <c:v>5.57</c:v>
                </c:pt>
                <c:pt idx="25">
                  <c:v>4.6599999999999984</c:v>
                </c:pt>
                <c:pt idx="26">
                  <c:v>5.23</c:v>
                </c:pt>
                <c:pt idx="27">
                  <c:v>5.1499999999999995</c:v>
                </c:pt>
                <c:pt idx="28">
                  <c:v>5.0199999999999996</c:v>
                </c:pt>
                <c:pt idx="29">
                  <c:v>5.33</c:v>
                </c:pt>
                <c:pt idx="30">
                  <c:v>4.9800000000000004</c:v>
                </c:pt>
                <c:pt idx="31">
                  <c:v>4.58</c:v>
                </c:pt>
                <c:pt idx="32">
                  <c:v>3.79</c:v>
                </c:pt>
                <c:pt idx="33">
                  <c:v>3.9299999999999997</c:v>
                </c:pt>
                <c:pt idx="34">
                  <c:v>3.29</c:v>
                </c:pt>
                <c:pt idx="35">
                  <c:v>2.3299999999999992</c:v>
                </c:pt>
                <c:pt idx="36">
                  <c:v>1.7</c:v>
                </c:pt>
                <c:pt idx="37">
                  <c:v>0.86000000000000021</c:v>
                </c:pt>
                <c:pt idx="38">
                  <c:v>0.38000000000000012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6F5-4503-9022-5D745351918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9"/>
        <c:overlap val="1"/>
        <c:axId val="281064960"/>
        <c:axId val="281066496"/>
      </c:barChart>
      <c:catAx>
        <c:axId val="2810649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81066496"/>
        <c:crossesAt val="0"/>
        <c:auto val="1"/>
        <c:lblAlgn val="ctr"/>
        <c:lblOffset val="100"/>
        <c:noMultiLvlLbl val="0"/>
      </c:catAx>
      <c:valAx>
        <c:axId val="2810664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81064960"/>
        <c:crosses val="autoZero"/>
        <c:crossBetween val="between"/>
        <c:dispUnits>
          <c:builtInUnit val="hundreds"/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  <c:userShapes r:id="rId3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 algn="ctr"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400" b="1" dirty="0">
                <a:solidFill>
                  <a:schemeClr val="tx1"/>
                </a:solidFill>
              </a:rPr>
              <a:t>ВПР 2022 </a:t>
            </a:r>
            <a:r>
              <a:rPr lang="ru-RU" sz="1400" b="1" dirty="0" smtClean="0">
                <a:solidFill>
                  <a:schemeClr val="tx1"/>
                </a:solidFill>
              </a:rPr>
              <a:t>осень, математика 5 класс</a:t>
            </a:r>
            <a:endParaRPr lang="ru-RU" sz="1400" b="1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18969535008017108"/>
          <c:y val="1.2948891592632553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Диаграмма_2!$G$1</c:f>
              <c:strCache>
                <c:ptCount val="1"/>
                <c:pt idx="0">
                  <c:v>Процент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Диаграмма_2!$E$2:$E$22</c:f>
              <c:numCache>
                <c:formatCode>General</c:formatCode>
                <c:ptCount val="2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</c:numCache>
            </c:numRef>
          </c:cat>
          <c:val>
            <c:numRef>
              <c:f>Диаграмма_2!$G$2:$G$22</c:f>
              <c:numCache>
                <c:formatCode>0.00</c:formatCode>
                <c:ptCount val="21"/>
                <c:pt idx="0">
                  <c:v>9.0000000000000024E-2</c:v>
                </c:pt>
                <c:pt idx="1">
                  <c:v>0.31000000000000011</c:v>
                </c:pt>
                <c:pt idx="2">
                  <c:v>0.58000000000000007</c:v>
                </c:pt>
                <c:pt idx="3">
                  <c:v>0.89</c:v>
                </c:pt>
                <c:pt idx="4">
                  <c:v>1.1800000000000004</c:v>
                </c:pt>
                <c:pt idx="5">
                  <c:v>1.61</c:v>
                </c:pt>
                <c:pt idx="6">
                  <c:v>4.45</c:v>
                </c:pt>
                <c:pt idx="7">
                  <c:v>5.35</c:v>
                </c:pt>
                <c:pt idx="8">
                  <c:v>6.01</c:v>
                </c:pt>
                <c:pt idx="9">
                  <c:v>7.5</c:v>
                </c:pt>
                <c:pt idx="10">
                  <c:v>8.8000000000000007</c:v>
                </c:pt>
                <c:pt idx="11">
                  <c:v>9.5300000000000011</c:v>
                </c:pt>
                <c:pt idx="12">
                  <c:v>8.77</c:v>
                </c:pt>
                <c:pt idx="13">
                  <c:v>9.43</c:v>
                </c:pt>
                <c:pt idx="14">
                  <c:v>8.92</c:v>
                </c:pt>
                <c:pt idx="15">
                  <c:v>7.99</c:v>
                </c:pt>
                <c:pt idx="16">
                  <c:v>6.92</c:v>
                </c:pt>
                <c:pt idx="17">
                  <c:v>5.07</c:v>
                </c:pt>
                <c:pt idx="18">
                  <c:v>3.77</c:v>
                </c:pt>
                <c:pt idx="19">
                  <c:v>1.58</c:v>
                </c:pt>
                <c:pt idx="20">
                  <c:v>1.23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728-4087-99E3-8C3D9F1054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9"/>
        <c:overlap val="-27"/>
        <c:axId val="281133824"/>
        <c:axId val="281135744"/>
      </c:barChart>
      <c:catAx>
        <c:axId val="28113382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/>
                  <a:t>Первичный балл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81135744"/>
        <c:crosses val="autoZero"/>
        <c:auto val="1"/>
        <c:lblAlgn val="ctr"/>
        <c:lblOffset val="100"/>
        <c:noMultiLvlLbl val="0"/>
      </c:catAx>
      <c:valAx>
        <c:axId val="281135744"/>
        <c:scaling>
          <c:orientation val="minMax"/>
          <c:max val="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81133824"/>
        <c:crosses val="autoZero"/>
        <c:crossBetween val="between"/>
        <c:majorUnit val="1"/>
        <c:dispUnits>
          <c:builtInUnit val="hundreds"/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400" b="1" i="0" baseline="0" dirty="0">
                <a:solidFill>
                  <a:schemeClr val="tx1"/>
                </a:solidFill>
                <a:effectLst/>
              </a:rPr>
              <a:t>Выполнение заданий</a:t>
            </a:r>
            <a:r>
              <a:rPr lang="en-US" sz="1400" b="1" i="0" baseline="0" dirty="0">
                <a:solidFill>
                  <a:schemeClr val="tx1"/>
                </a:solidFill>
                <a:effectLst/>
              </a:rPr>
              <a:t> </a:t>
            </a:r>
            <a:r>
              <a:rPr lang="ru-RU" sz="1400" b="1" i="0" baseline="0" dirty="0">
                <a:solidFill>
                  <a:schemeClr val="tx1"/>
                </a:solidFill>
                <a:effectLst/>
              </a:rPr>
              <a:t>ВПР 2022 </a:t>
            </a:r>
            <a:r>
              <a:rPr lang="ru-RU" sz="1400" b="1" i="0" baseline="0" dirty="0" smtClean="0">
                <a:solidFill>
                  <a:schemeClr val="tx1"/>
                </a:solidFill>
                <a:effectLst/>
              </a:rPr>
              <a:t>осень, </a:t>
            </a:r>
            <a:r>
              <a:rPr lang="ru-RU" sz="1400" b="1" i="0" baseline="0" dirty="0">
                <a:solidFill>
                  <a:schemeClr val="tx1"/>
                </a:solidFill>
                <a:effectLst/>
              </a:rPr>
              <a:t>р</a:t>
            </a:r>
            <a:r>
              <a:rPr lang="ru-RU" sz="1400" b="1" i="0" baseline="0" dirty="0" smtClean="0">
                <a:solidFill>
                  <a:schemeClr val="tx1"/>
                </a:solidFill>
                <a:effectLst/>
              </a:rPr>
              <a:t>усский язык, </a:t>
            </a:r>
          </a:p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400" b="1" i="0" baseline="0" dirty="0" smtClean="0">
                <a:solidFill>
                  <a:schemeClr val="tx1"/>
                </a:solidFill>
                <a:effectLst/>
              </a:rPr>
              <a:t>5 класс</a:t>
            </a:r>
            <a:endParaRPr lang="ru-RU" sz="1400" b="1" dirty="0">
              <a:solidFill>
                <a:schemeClr val="tx1"/>
              </a:solidFill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Диаграмма_3!$C$1</c:f>
              <c:strCache>
                <c:ptCount val="1"/>
                <c:pt idx="0">
                  <c:v>Выполнение заданий по ЯО</c:v>
                </c:pt>
              </c:strCache>
            </c:strRef>
          </c:tx>
          <c:spPr>
            <a:solidFill>
              <a:srgbClr val="FF6600"/>
            </a:solidFill>
            <a:ln>
              <a:gradFill flip="none" rotWithShape="1">
                <a:gsLst>
                  <a:gs pos="0">
                    <a:schemeClr val="accent4">
                      <a:lumMod val="40000"/>
                      <a:lumOff val="60000"/>
                    </a:schemeClr>
                  </a:gs>
                  <a:gs pos="46000">
                    <a:schemeClr val="accent4">
                      <a:lumMod val="95000"/>
                      <a:lumOff val="5000"/>
                    </a:schemeClr>
                  </a:gs>
                  <a:gs pos="100000">
                    <a:schemeClr val="accent4">
                      <a:lumMod val="60000"/>
                    </a:schemeClr>
                  </a:gs>
                </a:gsLst>
                <a:path path="circle">
                  <a:fillToRect l="50000" t="130000" r="50000" b="-30000"/>
                </a:path>
                <a:tileRect/>
              </a:gra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Диаграмма_3!$B$2:$B$21</c:f>
              <c:strCache>
                <c:ptCount val="20"/>
                <c:pt idx="0">
                  <c:v>1К1</c:v>
                </c:pt>
                <c:pt idx="1">
                  <c:v>1К2</c:v>
                </c:pt>
                <c:pt idx="2">
                  <c:v>2</c:v>
                </c:pt>
                <c:pt idx="3">
                  <c:v>3,1</c:v>
                </c:pt>
                <c:pt idx="4">
                  <c:v>3,2</c:v>
                </c:pt>
                <c:pt idx="5">
                  <c:v>4</c:v>
                </c:pt>
                <c:pt idx="6">
                  <c:v>5</c:v>
                </c:pt>
                <c:pt idx="7">
                  <c:v>6</c:v>
                </c:pt>
                <c:pt idx="8">
                  <c:v>7</c:v>
                </c:pt>
                <c:pt idx="9">
                  <c:v>8</c:v>
                </c:pt>
                <c:pt idx="10">
                  <c:v>9</c:v>
                </c:pt>
                <c:pt idx="11">
                  <c:v>10</c:v>
                </c:pt>
                <c:pt idx="12">
                  <c:v>11</c:v>
                </c:pt>
                <c:pt idx="13">
                  <c:v>12,1</c:v>
                </c:pt>
                <c:pt idx="14">
                  <c:v>12,2</c:v>
                </c:pt>
                <c:pt idx="15">
                  <c:v>13,1</c:v>
                </c:pt>
                <c:pt idx="16">
                  <c:v>13,2</c:v>
                </c:pt>
                <c:pt idx="17">
                  <c:v>14</c:v>
                </c:pt>
                <c:pt idx="18">
                  <c:v>15,1</c:v>
                </c:pt>
                <c:pt idx="19">
                  <c:v>15,2</c:v>
                </c:pt>
              </c:strCache>
            </c:strRef>
          </c:cat>
          <c:val>
            <c:numRef>
              <c:f>Диаграмма_3!$C$2:$C$21</c:f>
              <c:numCache>
                <c:formatCode>0%</c:formatCode>
                <c:ptCount val="20"/>
                <c:pt idx="0">
                  <c:v>0.56999999999999995</c:v>
                </c:pt>
                <c:pt idx="1">
                  <c:v>0.81</c:v>
                </c:pt>
                <c:pt idx="2">
                  <c:v>0.56000000000000005</c:v>
                </c:pt>
                <c:pt idx="3">
                  <c:v>0.79</c:v>
                </c:pt>
                <c:pt idx="4">
                  <c:v>0.70000000000000018</c:v>
                </c:pt>
                <c:pt idx="5">
                  <c:v>0.7300000000000002</c:v>
                </c:pt>
                <c:pt idx="6">
                  <c:v>0.67000000000000026</c:v>
                </c:pt>
                <c:pt idx="7">
                  <c:v>0.52</c:v>
                </c:pt>
                <c:pt idx="8">
                  <c:v>0.62000000000000022</c:v>
                </c:pt>
                <c:pt idx="9">
                  <c:v>0.67000000000000026</c:v>
                </c:pt>
                <c:pt idx="10">
                  <c:v>0.7200000000000002</c:v>
                </c:pt>
                <c:pt idx="11">
                  <c:v>0.65000000000000024</c:v>
                </c:pt>
                <c:pt idx="12">
                  <c:v>0.6000000000000002</c:v>
                </c:pt>
                <c:pt idx="13">
                  <c:v>0.69000000000000017</c:v>
                </c:pt>
                <c:pt idx="14">
                  <c:v>0.62000000000000022</c:v>
                </c:pt>
                <c:pt idx="15">
                  <c:v>0.65000000000000024</c:v>
                </c:pt>
                <c:pt idx="16">
                  <c:v>0.52</c:v>
                </c:pt>
                <c:pt idx="17">
                  <c:v>0.79</c:v>
                </c:pt>
                <c:pt idx="18">
                  <c:v>0.41000000000000009</c:v>
                </c:pt>
                <c:pt idx="19">
                  <c:v>0.35000000000000009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412-4E4F-A3AF-72B9C18C0DC8}"/>
            </c:ext>
          </c:extLst>
        </c:ser>
        <c:ser>
          <c:idx val="1"/>
          <c:order val="1"/>
          <c:tx>
            <c:strRef>
              <c:f>Диаграмма_3!$D$1</c:f>
              <c:strCache>
                <c:ptCount val="1"/>
                <c:pt idx="0">
                  <c:v>Выполнение заданий по РФ</c:v>
                </c:pt>
              </c:strCache>
            </c:strRef>
          </c:tx>
          <c:spPr>
            <a:solidFill>
              <a:srgbClr val="3399FF"/>
            </a:solidFill>
            <a:ln>
              <a:gradFill flip="none" rotWithShape="1">
                <a:gsLst>
                  <a:gs pos="0">
                    <a:schemeClr val="accent6">
                      <a:lumMod val="40000"/>
                      <a:lumOff val="60000"/>
                    </a:schemeClr>
                  </a:gs>
                  <a:gs pos="46000">
                    <a:schemeClr val="accent6">
                      <a:lumMod val="95000"/>
                      <a:lumOff val="5000"/>
                    </a:schemeClr>
                  </a:gs>
                  <a:gs pos="100000">
                    <a:schemeClr val="accent6">
                      <a:lumMod val="60000"/>
                    </a:schemeClr>
                  </a:gs>
                </a:gsLst>
                <a:path path="circle">
                  <a:fillToRect l="50000" t="130000" r="50000" b="-30000"/>
                </a:path>
                <a:tileRect/>
              </a:gra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Диаграмма_3!$B$2:$B$21</c:f>
              <c:strCache>
                <c:ptCount val="20"/>
                <c:pt idx="0">
                  <c:v>1К1</c:v>
                </c:pt>
                <c:pt idx="1">
                  <c:v>1К2</c:v>
                </c:pt>
                <c:pt idx="2">
                  <c:v>2</c:v>
                </c:pt>
                <c:pt idx="3">
                  <c:v>3,1</c:v>
                </c:pt>
                <c:pt idx="4">
                  <c:v>3,2</c:v>
                </c:pt>
                <c:pt idx="5">
                  <c:v>4</c:v>
                </c:pt>
                <c:pt idx="6">
                  <c:v>5</c:v>
                </c:pt>
                <c:pt idx="7">
                  <c:v>6</c:v>
                </c:pt>
                <c:pt idx="8">
                  <c:v>7</c:v>
                </c:pt>
                <c:pt idx="9">
                  <c:v>8</c:v>
                </c:pt>
                <c:pt idx="10">
                  <c:v>9</c:v>
                </c:pt>
                <c:pt idx="11">
                  <c:v>10</c:v>
                </c:pt>
                <c:pt idx="12">
                  <c:v>11</c:v>
                </c:pt>
                <c:pt idx="13">
                  <c:v>12,1</c:v>
                </c:pt>
                <c:pt idx="14">
                  <c:v>12,2</c:v>
                </c:pt>
                <c:pt idx="15">
                  <c:v>13,1</c:v>
                </c:pt>
                <c:pt idx="16">
                  <c:v>13,2</c:v>
                </c:pt>
                <c:pt idx="17">
                  <c:v>14</c:v>
                </c:pt>
                <c:pt idx="18">
                  <c:v>15,1</c:v>
                </c:pt>
                <c:pt idx="19">
                  <c:v>15,2</c:v>
                </c:pt>
              </c:strCache>
            </c:strRef>
          </c:cat>
          <c:val>
            <c:numRef>
              <c:f>Диаграмма_3!$D$2:$D$21</c:f>
              <c:numCache>
                <c:formatCode>0%</c:formatCode>
                <c:ptCount val="20"/>
                <c:pt idx="0">
                  <c:v>0.58000000000000007</c:v>
                </c:pt>
                <c:pt idx="1">
                  <c:v>0.82000000000000017</c:v>
                </c:pt>
                <c:pt idx="2">
                  <c:v>0.55000000000000004</c:v>
                </c:pt>
                <c:pt idx="3">
                  <c:v>0.79</c:v>
                </c:pt>
                <c:pt idx="4">
                  <c:v>0.68</c:v>
                </c:pt>
                <c:pt idx="5">
                  <c:v>0.7200000000000002</c:v>
                </c:pt>
                <c:pt idx="6">
                  <c:v>0.68</c:v>
                </c:pt>
                <c:pt idx="7">
                  <c:v>0.53</c:v>
                </c:pt>
                <c:pt idx="8">
                  <c:v>0.6000000000000002</c:v>
                </c:pt>
                <c:pt idx="9">
                  <c:v>0.66000000000000025</c:v>
                </c:pt>
                <c:pt idx="10">
                  <c:v>0.7300000000000002</c:v>
                </c:pt>
                <c:pt idx="11">
                  <c:v>0.67000000000000026</c:v>
                </c:pt>
                <c:pt idx="12">
                  <c:v>0.6000000000000002</c:v>
                </c:pt>
                <c:pt idx="13">
                  <c:v>0.67000000000000026</c:v>
                </c:pt>
                <c:pt idx="14">
                  <c:v>0.59</c:v>
                </c:pt>
                <c:pt idx="15">
                  <c:v>0.64000000000000024</c:v>
                </c:pt>
                <c:pt idx="16">
                  <c:v>0.5</c:v>
                </c:pt>
                <c:pt idx="17">
                  <c:v>0.76000000000000023</c:v>
                </c:pt>
                <c:pt idx="18">
                  <c:v>0.4</c:v>
                </c:pt>
                <c:pt idx="19">
                  <c:v>0.37000000000000011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412-4E4F-A3AF-72B9C18C0D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"/>
        <c:overlap val="-1"/>
        <c:axId val="281574400"/>
        <c:axId val="281576192"/>
      </c:barChart>
      <c:catAx>
        <c:axId val="281574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81576192"/>
        <c:crosses val="autoZero"/>
        <c:auto val="1"/>
        <c:lblAlgn val="ctr"/>
        <c:lblOffset val="100"/>
        <c:noMultiLvlLbl val="0"/>
      </c:catAx>
      <c:valAx>
        <c:axId val="281576192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one"/>
        <c:crossAx val="2815744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0" i="0" u="none" strike="noStrike" kern="1200" spc="0" baseline="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+mn-ea"/>
                <a:cs typeface="+mn-cs"/>
              </a:defRPr>
            </a:pPr>
            <a:r>
              <a:rPr lang="ru-RU" sz="1400" b="1" i="0" baseline="0" dirty="0">
                <a:solidFill>
                  <a:schemeClr val="tx1"/>
                </a:solidFill>
                <a:effectLst/>
              </a:rPr>
              <a:t>Выполнение заданий</a:t>
            </a:r>
            <a:r>
              <a:rPr lang="en-US" sz="1400" b="1" i="0" baseline="0" dirty="0">
                <a:solidFill>
                  <a:schemeClr val="tx1"/>
                </a:solidFill>
                <a:effectLst/>
              </a:rPr>
              <a:t> </a:t>
            </a:r>
            <a:r>
              <a:rPr lang="ru-RU" sz="1400" b="1" i="0" baseline="0" dirty="0">
                <a:solidFill>
                  <a:schemeClr val="tx1"/>
                </a:solidFill>
                <a:effectLst/>
              </a:rPr>
              <a:t>ВПР 2022 </a:t>
            </a:r>
            <a:r>
              <a:rPr lang="ru-RU" sz="1400" b="1" i="0" baseline="0" dirty="0" smtClean="0">
                <a:solidFill>
                  <a:schemeClr val="tx1"/>
                </a:solidFill>
                <a:effectLst/>
              </a:rPr>
              <a:t>осень, математика,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0" i="0" u="none" strike="noStrike" kern="1200" spc="0" baseline="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+mn-ea"/>
                <a:cs typeface="+mn-cs"/>
              </a:defRPr>
            </a:pPr>
            <a:r>
              <a:rPr lang="ru-RU" sz="1400" b="1" i="0" baseline="0" dirty="0" smtClean="0">
                <a:solidFill>
                  <a:schemeClr val="tx1"/>
                </a:solidFill>
                <a:effectLst/>
              </a:rPr>
              <a:t>5 класс (по программе предыдущего года обучения)</a:t>
            </a:r>
            <a:endParaRPr lang="ru-RU" sz="1400" dirty="0" smtClean="0">
              <a:solidFill>
                <a:schemeClr val="tx1"/>
              </a:solidFill>
              <a:effectLst/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0" i="0" u="none" strike="noStrike" kern="1200" spc="0" baseline="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+mn-ea"/>
                <a:cs typeface="+mn-cs"/>
              </a:defRPr>
            </a:pPr>
            <a:endParaRPr lang="ru-RU" sz="1800" b="1" dirty="0">
              <a:solidFill>
                <a:schemeClr val="tx1"/>
              </a:solidFill>
              <a:effectLst/>
            </a:endParaRPr>
          </a:p>
        </c:rich>
      </c:tx>
      <c:layout>
        <c:manualLayout>
          <c:xMode val="edge"/>
          <c:yMode val="edge"/>
          <c:x val="0.13819289938337856"/>
          <c:y val="2.3323615160349854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Диаграмма_3!$G$1</c:f>
              <c:strCache>
                <c:ptCount val="1"/>
                <c:pt idx="0">
                  <c:v>Выполнение заданий по ЯО</c:v>
                </c:pt>
              </c:strCache>
            </c:strRef>
          </c:tx>
          <c:spPr>
            <a:solidFill>
              <a:srgbClr val="FF6600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Диаграмма_3!$F$2:$F$16</c:f>
              <c:numCache>
                <c:formatCode>General</c:formatCode>
                <c:ptCount val="1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5.0999999999999996</c:v>
                </c:pt>
                <c:pt idx="5">
                  <c:v>5.2</c:v>
                </c:pt>
                <c:pt idx="6">
                  <c:v>6.1</c:v>
                </c:pt>
                <c:pt idx="7">
                  <c:v>6.2</c:v>
                </c:pt>
                <c:pt idx="8">
                  <c:v>7</c:v>
                </c:pt>
                <c:pt idx="9">
                  <c:v>8</c:v>
                </c:pt>
                <c:pt idx="10">
                  <c:v>9.1</c:v>
                </c:pt>
                <c:pt idx="11">
                  <c:v>9.2000000000000011</c:v>
                </c:pt>
                <c:pt idx="12">
                  <c:v>10</c:v>
                </c:pt>
                <c:pt idx="13">
                  <c:v>11</c:v>
                </c:pt>
                <c:pt idx="14">
                  <c:v>12</c:v>
                </c:pt>
              </c:numCache>
            </c:numRef>
          </c:cat>
          <c:val>
            <c:numRef>
              <c:f>Диаграмма_3!$G$2:$G$16</c:f>
              <c:numCache>
                <c:formatCode>0%</c:formatCode>
                <c:ptCount val="15"/>
                <c:pt idx="0">
                  <c:v>0.9</c:v>
                </c:pt>
                <c:pt idx="1">
                  <c:v>0.76000000000000023</c:v>
                </c:pt>
                <c:pt idx="2">
                  <c:v>0.84000000000000019</c:v>
                </c:pt>
                <c:pt idx="3">
                  <c:v>0.56999999999999995</c:v>
                </c:pt>
                <c:pt idx="4">
                  <c:v>0.58000000000000007</c:v>
                </c:pt>
                <c:pt idx="5">
                  <c:v>0.44</c:v>
                </c:pt>
                <c:pt idx="6">
                  <c:v>0.93</c:v>
                </c:pt>
                <c:pt idx="7">
                  <c:v>0.8500000000000002</c:v>
                </c:pt>
                <c:pt idx="8">
                  <c:v>0.58000000000000007</c:v>
                </c:pt>
                <c:pt idx="9">
                  <c:v>0.44</c:v>
                </c:pt>
                <c:pt idx="10">
                  <c:v>0.53</c:v>
                </c:pt>
                <c:pt idx="11">
                  <c:v>0.4200000000000001</c:v>
                </c:pt>
                <c:pt idx="12">
                  <c:v>0.56000000000000005</c:v>
                </c:pt>
                <c:pt idx="13">
                  <c:v>0.67000000000000026</c:v>
                </c:pt>
                <c:pt idx="14">
                  <c:v>0.11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429-4BD0-B0A6-3AF1D82D8D94}"/>
            </c:ext>
          </c:extLst>
        </c:ser>
        <c:ser>
          <c:idx val="1"/>
          <c:order val="1"/>
          <c:tx>
            <c:strRef>
              <c:f>Диаграмма_3!$H$1</c:f>
              <c:strCache>
                <c:ptCount val="1"/>
                <c:pt idx="0">
                  <c:v>Выполнение заданий по РФ</c:v>
                </c:pt>
              </c:strCache>
            </c:strRef>
          </c:tx>
          <c:spPr>
            <a:solidFill>
              <a:srgbClr val="3399FF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Диаграмма_3!$F$2:$F$16</c:f>
              <c:numCache>
                <c:formatCode>General</c:formatCode>
                <c:ptCount val="1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5.0999999999999996</c:v>
                </c:pt>
                <c:pt idx="5">
                  <c:v>5.2</c:v>
                </c:pt>
                <c:pt idx="6">
                  <c:v>6.1</c:v>
                </c:pt>
                <c:pt idx="7">
                  <c:v>6.2</c:v>
                </c:pt>
                <c:pt idx="8">
                  <c:v>7</c:v>
                </c:pt>
                <c:pt idx="9">
                  <c:v>8</c:v>
                </c:pt>
                <c:pt idx="10">
                  <c:v>9.1</c:v>
                </c:pt>
                <c:pt idx="11">
                  <c:v>9.2000000000000011</c:v>
                </c:pt>
                <c:pt idx="12">
                  <c:v>10</c:v>
                </c:pt>
                <c:pt idx="13">
                  <c:v>11</c:v>
                </c:pt>
                <c:pt idx="14">
                  <c:v>12</c:v>
                </c:pt>
              </c:numCache>
            </c:numRef>
          </c:cat>
          <c:val>
            <c:numRef>
              <c:f>Диаграмма_3!$H$2:$H$16</c:f>
              <c:numCache>
                <c:formatCode>0%</c:formatCode>
                <c:ptCount val="15"/>
                <c:pt idx="0">
                  <c:v>0.9</c:v>
                </c:pt>
                <c:pt idx="1">
                  <c:v>0.79</c:v>
                </c:pt>
                <c:pt idx="2">
                  <c:v>0.81</c:v>
                </c:pt>
                <c:pt idx="3">
                  <c:v>0.56999999999999995</c:v>
                </c:pt>
                <c:pt idx="4">
                  <c:v>0.58000000000000007</c:v>
                </c:pt>
                <c:pt idx="5">
                  <c:v>0.45</c:v>
                </c:pt>
                <c:pt idx="6">
                  <c:v>0.91</c:v>
                </c:pt>
                <c:pt idx="7">
                  <c:v>0.81</c:v>
                </c:pt>
                <c:pt idx="8">
                  <c:v>0.56999999999999995</c:v>
                </c:pt>
                <c:pt idx="9">
                  <c:v>0.4200000000000001</c:v>
                </c:pt>
                <c:pt idx="10">
                  <c:v>0.5</c:v>
                </c:pt>
                <c:pt idx="11">
                  <c:v>0.4</c:v>
                </c:pt>
                <c:pt idx="12">
                  <c:v>0.52</c:v>
                </c:pt>
                <c:pt idx="13">
                  <c:v>0.65000000000000024</c:v>
                </c:pt>
                <c:pt idx="14">
                  <c:v>0.11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429-4BD0-B0A6-3AF1D82D8D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-4"/>
        <c:axId val="281615360"/>
        <c:axId val="281621248"/>
      </c:barChart>
      <c:catAx>
        <c:axId val="2816153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81621248"/>
        <c:crosses val="autoZero"/>
        <c:auto val="1"/>
        <c:lblAlgn val="ctr"/>
        <c:lblOffset val="100"/>
        <c:noMultiLvlLbl val="0"/>
      </c:catAx>
      <c:valAx>
        <c:axId val="28162124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one"/>
        <c:crossAx val="2816153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0.28744</cdr:x>
      <cdr:y>0.22266</cdr:y>
    </cdr:from>
    <cdr:to>
      <cdr:x>0.50135</cdr:x>
      <cdr:y>0.41835</cdr:y>
    </cdr:to>
    <cdr:sp macro="" textlink="">
      <cdr:nvSpPr>
        <cdr:cNvPr id="2" name="Выноска со стрелкой вниз 1"/>
        <cdr:cNvSpPr/>
      </cdr:nvSpPr>
      <cdr:spPr>
        <a:xfrm xmlns:a="http://schemas.openxmlformats.org/drawingml/2006/main">
          <a:off x="1709530" y="469127"/>
          <a:ext cx="1272209" cy="412307"/>
        </a:xfrm>
        <a:prstGeom xmlns:a="http://schemas.openxmlformats.org/drawingml/2006/main" prst="downArrowCallout">
          <a:avLst/>
        </a:prstGeom>
        <a:noFill xmlns:a="http://schemas.openxmlformats.org/drawingml/2006/main"/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900" dirty="0" smtClean="0">
              <a:solidFill>
                <a:schemeClr val="tx1"/>
              </a:solidFill>
            </a:rPr>
            <a:t>Граница отметки «3»</a:t>
          </a:r>
          <a:endParaRPr lang="ru-RU" sz="900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0.51069</cdr:x>
      <cdr:y>0</cdr:y>
    </cdr:from>
    <cdr:to>
      <cdr:x>0.76136</cdr:x>
      <cdr:y>0.16542</cdr:y>
    </cdr:to>
    <cdr:sp macro="" textlink="">
      <cdr:nvSpPr>
        <cdr:cNvPr id="3" name="Выноска со стрелкой вниз 2"/>
        <cdr:cNvSpPr/>
      </cdr:nvSpPr>
      <cdr:spPr>
        <a:xfrm xmlns:a="http://schemas.openxmlformats.org/drawingml/2006/main">
          <a:off x="3037264" y="0"/>
          <a:ext cx="1490838" cy="348528"/>
        </a:xfrm>
        <a:prstGeom xmlns:a="http://schemas.openxmlformats.org/drawingml/2006/main" prst="downArrowCallout">
          <a:avLst>
            <a:gd name="adj1" fmla="val 25000"/>
            <a:gd name="adj2" fmla="val 25000"/>
            <a:gd name="adj3" fmla="val 25000"/>
            <a:gd name="adj4" fmla="val 50670"/>
          </a:avLst>
        </a:prstGeom>
        <a:noFill xmlns:a="http://schemas.openxmlformats.org/drawingml/2006/main"/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900" dirty="0" smtClean="0">
              <a:solidFill>
                <a:schemeClr val="tx1"/>
              </a:solidFill>
            </a:rPr>
            <a:t>Граница отметки «4»</a:t>
          </a:r>
          <a:endParaRPr lang="ru-RU" sz="900" dirty="0">
            <a:solidFill>
              <a:schemeClr val="tx1"/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55551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2924944"/>
            <a:ext cx="6552728" cy="1224136"/>
          </a:xfrm>
        </p:spPr>
        <p:txBody>
          <a:bodyPr/>
          <a:lstStyle>
            <a:lvl1pPr>
              <a:defRPr b="1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6624736" cy="10486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1" name="Текст 2"/>
          <p:cNvSpPr>
            <a:spLocks noGrp="1"/>
          </p:cNvSpPr>
          <p:nvPr>
            <p:ph idx="1"/>
          </p:nvPr>
        </p:nvSpPr>
        <p:spPr>
          <a:xfrm>
            <a:off x="1259632" y="1556792"/>
            <a:ext cx="7776864" cy="4608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4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4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4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4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6624736" cy="10486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59632" y="1556792"/>
            <a:ext cx="7776864" cy="4608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4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mailto:yablokova.nadezhda2014@yandex.ru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16632"/>
            <a:ext cx="5184576" cy="504056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Методическое объединение учителей начальных классов</a:t>
            </a:r>
            <a:br>
              <a:rPr lang="ru-RU" sz="3200" b="1" dirty="0" smtClean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«Современные требования к качеству урока – ориентиры на обновление содержания образования»</a:t>
            </a:r>
            <a:endParaRPr lang="ru-RU" sz="3200" b="1" dirty="0">
              <a:solidFill>
                <a:schemeClr val="bg2">
                  <a:lumMod val="2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64088" y="5301208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 марта 2023 год</a:t>
            </a:r>
          </a:p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Углич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51520" y="332656"/>
            <a:ext cx="864096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3</a:t>
            </a:r>
            <a:endParaRPr lang="ru-RU" sz="3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331640" y="548680"/>
            <a:ext cx="5382344" cy="1870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070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Представленная кумулятивная диаграмма №1 показывает долю обучающихся региона, получивших отметку «2» </a:t>
            </a:r>
            <a:r>
              <a:rPr lang="ru-RU" b="1" u="sng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русскому языку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5 классе (по программе предыдущего года обучения) – 9,46%, получивших отметки «3» и «4» – 78,23% и получивших отметку «5» – 12,31%.</a:t>
            </a:r>
            <a:endParaRPr lang="ru-RU" sz="1400" dirty="0">
              <a:solidFill>
                <a:schemeClr val="bg2">
                  <a:lumMod val="2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1331913" y="2636838"/>
          <a:ext cx="7632700" cy="30241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92251"/>
            <a:ext cx="890093" cy="93276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259632" y="476672"/>
            <a:ext cx="6192688" cy="2858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lnSpc>
                <a:spcPct val="107000"/>
              </a:lnSpc>
              <a:spcBef>
                <a:spcPts val="300"/>
              </a:spcBef>
              <a:spcAft>
                <a:spcPts val="0"/>
              </a:spcAft>
            </a:pP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Диаграмма № 2 показывает долю обучающихся, получивших отметку «2» по математике в 5 классе (по программе предыдущего года обучения) – 4,72%, получивших отметки «3» и «4» – 68,94% и получивших отметку «5» – 26,35%.</a:t>
            </a:r>
            <a:br>
              <a:rPr lang="ru-RU" sz="2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4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1533299"/>
              </p:ext>
            </p:extLst>
          </p:nvPr>
        </p:nvGraphicFramePr>
        <p:xfrm>
          <a:off x="1258888" y="3213100"/>
          <a:ext cx="7777162" cy="25201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92240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317403"/>
            <a:ext cx="890093" cy="93276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59632" y="317403"/>
            <a:ext cx="6840760" cy="2166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88290" algn="just">
              <a:lnSpc>
                <a:spcPct val="107000"/>
              </a:lnSpc>
              <a:spcBef>
                <a:spcPts val="300"/>
              </a:spcBef>
              <a:spcAft>
                <a:spcPts val="0"/>
              </a:spcAft>
            </a:pP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Далее представлена </a:t>
            </a:r>
            <a:r>
              <a:rPr lang="ru-RU" b="1" u="sng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гистограмма распределения первичных баллов участников ВПР по русскому языку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5 класс (по программе предыдущего года обучения). На гистограмме видны статистические выбросы (на 14 и 26 баллах, выделены красным цветом). Если посмотреть в шкалу перевода первичных баллов в отметки, то можно увидеть, что с 14 баллов начинается отметка «3», с 26 баллов – отметка «4».</a:t>
            </a:r>
            <a:endParaRPr lang="ru-RU" sz="1400" dirty="0">
              <a:solidFill>
                <a:schemeClr val="bg2">
                  <a:lumMod val="2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2469777"/>
              </p:ext>
            </p:extLst>
          </p:nvPr>
        </p:nvGraphicFramePr>
        <p:xfrm>
          <a:off x="971600" y="2636912"/>
          <a:ext cx="8064450" cy="35289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63306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88640"/>
            <a:ext cx="890093" cy="93276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91680" y="476672"/>
            <a:ext cx="4572000" cy="18705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49580" algn="just">
              <a:lnSpc>
                <a:spcPct val="107000"/>
              </a:lnSpc>
              <a:spcBef>
                <a:spcPts val="300"/>
              </a:spcBef>
              <a:spcAft>
                <a:spcPts val="0"/>
              </a:spcAft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Гистограмма распределения первичных баллов по математике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                 5 классе (по программе предыдущего года обучения) выглядит наиболее сбалансированной по сравнению с другими учебными предметами и классами.</a:t>
            </a:r>
            <a:endParaRPr lang="ru-RU" dirty="0">
              <a:solidFill>
                <a:schemeClr val="bg2">
                  <a:lumMod val="2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</p:nvPr>
        </p:nvGraphicFramePr>
        <p:xfrm>
          <a:off x="1138238" y="2492375"/>
          <a:ext cx="7777162" cy="3168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44359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5688632" cy="2160240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ВПР по русскому языку </a:t>
            </a: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dirty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Ярославской области в сравнении с общероссийскими результатами</a:t>
            </a:r>
            <a:endParaRPr lang="ru-RU" sz="28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644113"/>
              </p:ext>
            </p:extLst>
          </p:nvPr>
        </p:nvGraphicFramePr>
        <p:xfrm>
          <a:off x="1187624" y="2348880"/>
          <a:ext cx="7848426" cy="38169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188640"/>
            <a:ext cx="890093" cy="932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414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88640"/>
            <a:ext cx="5616624" cy="2232248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ВПР </a:t>
            </a: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 математике </a:t>
            </a:r>
            <a:r>
              <a:rPr lang="ru-RU" sz="2800" dirty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Ярославской области в сравнении с общероссийскими результатами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1351007"/>
              </p:ext>
            </p:extLst>
          </p:nvPr>
        </p:nvGraphicFramePr>
        <p:xfrm>
          <a:off x="1259632" y="2420888"/>
          <a:ext cx="7777162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188640"/>
            <a:ext cx="890093" cy="932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527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980728"/>
            <a:ext cx="7128792" cy="5184576"/>
          </a:xfrm>
        </p:spPr>
        <p:txBody>
          <a:bodyPr/>
          <a:lstStyle/>
          <a:p>
            <a:pPr marL="0" lvl="0" indent="0" algn="just">
              <a:spcBef>
                <a:spcPts val="0"/>
              </a:spcBef>
              <a:buNone/>
            </a:pPr>
            <a:r>
              <a:rPr lang="ru-RU" sz="28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Причины невысоких результатов выполнения заданий </a:t>
            </a: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ВПР: </a:t>
            </a:r>
            <a:endParaRPr lang="ru-RU" sz="28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spcBef>
                <a:spcPts val="0"/>
              </a:spcBef>
            </a:pPr>
            <a:r>
              <a:rPr lang="ru-RU" sz="28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u="sng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низкий уровень читательской грамотности</a:t>
            </a:r>
          </a:p>
          <a:p>
            <a:pPr marL="0" lvl="0" indent="0" algn="just">
              <a:spcBef>
                <a:spcPts val="0"/>
              </a:spcBef>
            </a:pPr>
            <a:r>
              <a:rPr lang="ru-RU" sz="28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отсутствие умения читать, записывать и сравнивать величины</a:t>
            </a:r>
          </a:p>
          <a:p>
            <a:pPr marL="0" lvl="0" indent="0" algn="just">
              <a:spcBef>
                <a:spcPts val="0"/>
              </a:spcBef>
            </a:pPr>
            <a:r>
              <a:rPr lang="ru-RU" sz="28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работать с именованными числами</a:t>
            </a:r>
          </a:p>
          <a:p>
            <a:pPr marL="0" lvl="0" indent="0" algn="just">
              <a:spcBef>
                <a:spcPts val="0"/>
              </a:spcBef>
            </a:pPr>
            <a:r>
              <a:rPr lang="ru-RU" sz="28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интерпретировать информацию</a:t>
            </a:r>
          </a:p>
          <a:p>
            <a:pPr marL="0" lvl="0" indent="0" algn="just">
              <a:spcBef>
                <a:spcPts val="0"/>
              </a:spcBef>
            </a:pPr>
            <a:r>
              <a:rPr lang="ru-RU" sz="28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u="sng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низкий уровень развития логического и алгоритмического мышления младших школьников сказывается на умении решать текстовые задачи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88640"/>
            <a:ext cx="890093" cy="932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865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88640"/>
            <a:ext cx="5616624" cy="104866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Выступление по методическим темам</a:t>
            </a:r>
            <a:endParaRPr lang="ru-RU" sz="3200" b="1" dirty="0">
              <a:solidFill>
                <a:schemeClr val="bg2">
                  <a:lumMod val="1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556792"/>
            <a:ext cx="7920880" cy="4608512"/>
          </a:xfrm>
        </p:spPr>
        <p:txBody>
          <a:bodyPr>
            <a:normAutofit lnSpcReduction="10000"/>
          </a:bodyPr>
          <a:lstStyle/>
          <a:p>
            <a:pPr lvl="0" algn="ctr">
              <a:buNone/>
            </a:pPr>
            <a:r>
              <a:rPr lang="ru-RU" sz="27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1.«Формирование навыков смыслового чтения на уроках литературного чтения» </a:t>
            </a:r>
          </a:p>
          <a:p>
            <a:pPr lvl="0" algn="ctr">
              <a:buNone/>
            </a:pPr>
            <a:r>
              <a:rPr lang="ru-RU" sz="27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(Козлова Н.В. МОУ </a:t>
            </a:r>
            <a:r>
              <a:rPr lang="ru-RU" sz="27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Дивногорская</a:t>
            </a:r>
            <a:r>
              <a:rPr lang="ru-RU" sz="27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оош</a:t>
            </a:r>
            <a:r>
              <a:rPr lang="ru-RU" sz="27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 algn="ctr">
              <a:buNone/>
            </a:pPr>
            <a:r>
              <a:rPr lang="ru-RU" sz="27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«Формирование навыков смыслового чтения на уроках математики» </a:t>
            </a:r>
          </a:p>
          <a:p>
            <a:pPr lvl="0" algn="ctr">
              <a:buNone/>
            </a:pPr>
            <a:r>
              <a:rPr lang="ru-RU" sz="27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(Козлова А.О. МОУ </a:t>
            </a:r>
            <a:r>
              <a:rPr lang="ru-RU" sz="27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Дивногорская</a:t>
            </a:r>
            <a:r>
              <a:rPr lang="ru-RU" sz="27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err="1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оош</a:t>
            </a:r>
            <a:r>
              <a:rPr lang="ru-RU" sz="27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 algn="ctr">
              <a:buNone/>
            </a:pPr>
            <a:r>
              <a:rPr lang="ru-RU" sz="27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«Формирование читательской грамотности младших школьников через умения и навыки работы с книгой на уроках»</a:t>
            </a:r>
          </a:p>
          <a:p>
            <a:pPr lvl="0" algn="ctr">
              <a:buNone/>
            </a:pPr>
            <a:r>
              <a:rPr lang="ru-RU" sz="27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(Соколова О.Ю. МОУ Воздвиженская сош)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251520" y="332656"/>
            <a:ext cx="864096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bg2">
                    <a:lumMod val="25000"/>
                  </a:schemeClr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603959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88640"/>
            <a:ext cx="5616624" cy="1048666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Подведение предварительных итогов</a:t>
            </a:r>
            <a:endParaRPr lang="ru-RU" sz="3200" b="1" dirty="0">
              <a:solidFill>
                <a:schemeClr val="bg2">
                  <a:lumMod val="1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2932294"/>
              </p:ext>
            </p:extLst>
          </p:nvPr>
        </p:nvGraphicFramePr>
        <p:xfrm>
          <a:off x="1043608" y="1748929"/>
          <a:ext cx="7777162" cy="414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8352">
                  <a:extLst>
                    <a:ext uri="{9D8B030D-6E8A-4147-A177-3AD203B41FA5}">
                      <a16:colId xmlns:a16="http://schemas.microsoft.com/office/drawing/2014/main" val="1107853075"/>
                    </a:ext>
                  </a:extLst>
                </a:gridCol>
                <a:gridCol w="4608810">
                  <a:extLst>
                    <a:ext uri="{9D8B030D-6E8A-4147-A177-3AD203B41FA5}">
                      <a16:colId xmlns:a16="http://schemas.microsoft.com/office/drawing/2014/main" val="22605205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ОУ</a:t>
                      </a:r>
                      <a:endParaRPr lang="ru-RU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Ф.И.О.</a:t>
                      </a:r>
                      <a:endParaRPr lang="ru-RU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71752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МОУ Ильинская сош</a:t>
                      </a:r>
                      <a:endParaRPr lang="ru-RU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Конуркина</a:t>
                      </a:r>
                      <a:r>
                        <a:rPr lang="ru-RU" sz="1800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Ольга</a:t>
                      </a:r>
                      <a:r>
                        <a:rPr lang="ru-RU" sz="1800" kern="12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kern="1200" baseline="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Валерияновна</a:t>
                      </a:r>
                      <a:endParaRPr lang="ru-RU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9541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МОУ Ильинская сош</a:t>
                      </a:r>
                      <a:endParaRPr lang="ru-RU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Липина Валентина Алексеевна</a:t>
                      </a:r>
                      <a:endParaRPr lang="ru-RU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19230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МОУ </a:t>
                      </a:r>
                      <a:r>
                        <a:rPr lang="ru-RU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Отрадновская</a:t>
                      </a:r>
                      <a:r>
                        <a:rPr lang="ru-RU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сош</a:t>
                      </a:r>
                      <a:endParaRPr lang="ru-RU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Евсеева Елена</a:t>
                      </a:r>
                      <a:r>
                        <a:rPr lang="ru-RU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Анатольевна</a:t>
                      </a:r>
                      <a:r>
                        <a:rPr lang="ru-RU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</a:t>
                      </a:r>
                      <a:r>
                        <a:rPr lang="ru-RU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Калинина Марина</a:t>
                      </a:r>
                      <a:r>
                        <a:rPr lang="ru-RU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Александровна</a:t>
                      </a:r>
                      <a:endParaRPr lang="ru-RU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6895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МОУ </a:t>
                      </a:r>
                      <a:r>
                        <a:rPr lang="ru-RU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Отрадновская</a:t>
                      </a:r>
                      <a:r>
                        <a:rPr lang="ru-RU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сош</a:t>
                      </a:r>
                      <a:endParaRPr lang="ru-RU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Белянчикова Ирина Львовна</a:t>
                      </a:r>
                      <a:endParaRPr lang="ru-RU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52712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МОУ </a:t>
                      </a:r>
                      <a:r>
                        <a:rPr kumimoji="0" lang="ru-RU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Отрадновская</a:t>
                      </a: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сош</a:t>
                      </a:r>
                    </a:p>
                    <a:p>
                      <a:pPr algn="ctr"/>
                      <a:endParaRPr lang="ru-RU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Коузова</a:t>
                      </a:r>
                      <a:r>
                        <a:rPr lang="ru-RU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Мария Александровна</a:t>
                      </a:r>
                      <a:endParaRPr lang="ru-RU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94045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МОУ </a:t>
                      </a:r>
                      <a:r>
                        <a:rPr kumimoji="0" lang="ru-RU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Отрадновская</a:t>
                      </a: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сош</a:t>
                      </a:r>
                      <a:endParaRPr lang="ru-RU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Макарова Елена Станиславовна</a:t>
                      </a:r>
                      <a:endParaRPr lang="ru-RU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3933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МОУ </a:t>
                      </a:r>
                      <a:r>
                        <a:rPr kumimoji="0" lang="ru-RU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Отрадновская</a:t>
                      </a: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сош</a:t>
                      </a:r>
                      <a:endParaRPr lang="ru-RU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Балыбердина</a:t>
                      </a:r>
                      <a:r>
                        <a:rPr lang="ru-RU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Екатерина Андреевна</a:t>
                      </a:r>
                      <a:endParaRPr lang="ru-RU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80043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МОУ Заозерская сош</a:t>
                      </a:r>
                    </a:p>
                    <a:p>
                      <a:pPr algn="ctr"/>
                      <a:endParaRPr lang="ru-RU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Шарова</a:t>
                      </a:r>
                      <a:r>
                        <a:rPr lang="ru-RU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Марина Викторовна и </a:t>
                      </a: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Яблокова Надежда Анатольевна</a:t>
                      </a:r>
                      <a:endParaRPr lang="ru-RU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6919183"/>
                  </a:ext>
                </a:extLst>
              </a:tr>
            </a:tbl>
          </a:graphicData>
        </a:graphic>
      </p:graphicFrame>
      <p:sp>
        <p:nvSpPr>
          <p:cNvPr id="4" name="Овал 3"/>
          <p:cNvSpPr/>
          <p:nvPr/>
        </p:nvSpPr>
        <p:spPr>
          <a:xfrm>
            <a:off x="361383" y="349496"/>
            <a:ext cx="864096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5</a:t>
            </a:r>
            <a:endParaRPr lang="ru-RU" sz="3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49615" y="1213592"/>
            <a:ext cx="4392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Открытые уроки</a:t>
            </a:r>
            <a:endParaRPr lang="ru-RU" sz="2800" b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7305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332656"/>
            <a:ext cx="8452104" cy="1224136"/>
          </a:xfrm>
          <a:prstGeom prst="rect">
            <a:avLst/>
          </a:prstGeom>
        </p:spPr>
      </p:pic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8945824"/>
              </p:ext>
            </p:extLst>
          </p:nvPr>
        </p:nvGraphicFramePr>
        <p:xfrm>
          <a:off x="1547663" y="1557332"/>
          <a:ext cx="6768753" cy="5356289"/>
        </p:xfrm>
        <a:graphic>
          <a:graphicData uri="http://schemas.openxmlformats.org/drawingml/2006/table">
            <a:tbl>
              <a:tblPr firstRow="1" firstCol="1" bandRow="1"/>
              <a:tblGrid>
                <a:gridCol w="3294413">
                  <a:extLst>
                    <a:ext uri="{9D8B030D-6E8A-4147-A177-3AD203B41FA5}">
                      <a16:colId xmlns:a16="http://schemas.microsoft.com/office/drawing/2014/main" val="1929271163"/>
                    </a:ext>
                  </a:extLst>
                </a:gridCol>
                <a:gridCol w="1125360">
                  <a:extLst>
                    <a:ext uri="{9D8B030D-6E8A-4147-A177-3AD203B41FA5}">
                      <a16:colId xmlns:a16="http://schemas.microsoft.com/office/drawing/2014/main" val="2907036662"/>
                    </a:ext>
                  </a:extLst>
                </a:gridCol>
                <a:gridCol w="1223620">
                  <a:extLst>
                    <a:ext uri="{9D8B030D-6E8A-4147-A177-3AD203B41FA5}">
                      <a16:colId xmlns:a16="http://schemas.microsoft.com/office/drawing/2014/main" val="3620707565"/>
                    </a:ext>
                  </a:extLst>
                </a:gridCol>
                <a:gridCol w="1125360">
                  <a:extLst>
                    <a:ext uri="{9D8B030D-6E8A-4147-A177-3AD203B41FA5}">
                      <a16:colId xmlns:a16="http://schemas.microsoft.com/office/drawing/2014/main" val="137891314"/>
                    </a:ext>
                  </a:extLst>
                </a:gridCol>
              </a:tblGrid>
              <a:tr h="3786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 задания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Справились полностью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Справились частично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 справились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8135162"/>
                  </a:ext>
                </a:extLst>
              </a:tr>
              <a:tr h="3786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  Нахождение слов, в которых  нет мягких согласных звуков.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34%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10%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56%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8856163"/>
                  </a:ext>
                </a:extLst>
              </a:tr>
              <a:tr h="3786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  Нахождение общих звуков в предложенных  словах.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44%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56%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8350866"/>
                  </a:ext>
                </a:extLst>
              </a:tr>
              <a:tr h="5679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 Работа со словами, которые  можно отнести к разным частям речи. Составление словосочетаний.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66%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30%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0616158"/>
                  </a:ext>
                </a:extLst>
              </a:tr>
              <a:tr h="3786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 Образование имён существительных  во множественном числе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34%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7770397"/>
                  </a:ext>
                </a:extLst>
              </a:tr>
              <a:tr h="3786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 Нахождение имён  существительных, у которых нет формы единственного числа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75%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8%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1592429"/>
                  </a:ext>
                </a:extLst>
              </a:tr>
              <a:tr h="1893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 Работа с синонимами.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63%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33%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0166821"/>
                  </a:ext>
                </a:extLst>
              </a:tr>
              <a:tr h="1893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7. Образование родственных слов. 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76%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10%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9296673"/>
                  </a:ext>
                </a:extLst>
              </a:tr>
              <a:tr h="1893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8. Работа с многозначными словами.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56%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43%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4879644"/>
                  </a:ext>
                </a:extLst>
              </a:tr>
              <a:tr h="3786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 Определение падежей имён существительных.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23%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0756874"/>
                  </a:ext>
                </a:extLst>
              </a:tr>
              <a:tr h="3786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10. Правописание мягкого знака у существительных после шипящих согласных.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42%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50%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9498649"/>
                  </a:ext>
                </a:extLst>
              </a:tr>
              <a:tr h="3786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11.Определение лексического значения предложенных слов.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73%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5116972"/>
                  </a:ext>
                </a:extLst>
              </a:tr>
              <a:tr h="5679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12. Правописание  безударных окончаний имен существительных во множественном числе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68%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8%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0281237"/>
                  </a:ext>
                </a:extLst>
              </a:tr>
              <a:tr h="1893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13. Работа с фразеологизмами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6%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38%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56%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5630496"/>
                  </a:ext>
                </a:extLst>
              </a:tr>
              <a:tr h="3786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14. Определение рода имен существительных.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52%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12%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671" marR="536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9999549"/>
                  </a:ext>
                </a:extLst>
              </a:tr>
            </a:tbl>
          </a:graphicData>
        </a:graphic>
      </p:graphicFrame>
      <p:sp>
        <p:nvSpPr>
          <p:cNvPr id="4" name="Овал 3"/>
          <p:cNvSpPr/>
          <p:nvPr/>
        </p:nvSpPr>
        <p:spPr>
          <a:xfrm>
            <a:off x="251520" y="332656"/>
            <a:ext cx="864096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5</a:t>
            </a:r>
            <a:endParaRPr lang="ru-RU" sz="32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4641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95736" y="188640"/>
            <a:ext cx="4680520" cy="79208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План работы:</a:t>
            </a:r>
            <a:endParaRPr lang="ru-RU" sz="3200" b="1" dirty="0">
              <a:solidFill>
                <a:schemeClr val="bg2">
                  <a:lumMod val="2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Line 253"/>
          <p:cNvSpPr>
            <a:spLocks noChangeShapeType="1"/>
          </p:cNvSpPr>
          <p:nvPr/>
        </p:nvSpPr>
        <p:spPr bwMode="gray">
          <a:xfrm>
            <a:off x="2517095" y="4946182"/>
            <a:ext cx="4800600" cy="0"/>
          </a:xfrm>
          <a:prstGeom prst="line">
            <a:avLst/>
          </a:prstGeom>
          <a:noFill/>
          <a:ln w="25400">
            <a:solidFill>
              <a:schemeClr val="accent4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25" name="Rectangle 254"/>
          <p:cNvSpPr>
            <a:spLocks noChangeArrowheads="1"/>
          </p:cNvSpPr>
          <p:nvPr/>
        </p:nvSpPr>
        <p:spPr bwMode="gray">
          <a:xfrm rot="3419336">
            <a:off x="2232932" y="4369920"/>
            <a:ext cx="479425" cy="5207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6" name="Text Box 255"/>
          <p:cNvSpPr txBox="1">
            <a:spLocks noChangeArrowheads="1"/>
          </p:cNvSpPr>
          <p:nvPr/>
        </p:nvSpPr>
        <p:spPr bwMode="gray">
          <a:xfrm>
            <a:off x="2288495" y="4412782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4</a:t>
            </a:r>
          </a:p>
        </p:txBody>
      </p:sp>
      <p:sp>
        <p:nvSpPr>
          <p:cNvPr id="27" name="Line 256"/>
          <p:cNvSpPr>
            <a:spLocks noChangeShapeType="1"/>
          </p:cNvSpPr>
          <p:nvPr/>
        </p:nvSpPr>
        <p:spPr bwMode="gray">
          <a:xfrm>
            <a:off x="2555776" y="2492896"/>
            <a:ext cx="4800600" cy="0"/>
          </a:xfrm>
          <a:prstGeom prst="line">
            <a:avLst/>
          </a:prstGeom>
          <a:noFill/>
          <a:ln w="25400">
            <a:solidFill>
              <a:schemeClr val="accent4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28" name="Rectangle 257"/>
          <p:cNvSpPr>
            <a:spLocks noChangeArrowheads="1"/>
          </p:cNvSpPr>
          <p:nvPr/>
        </p:nvSpPr>
        <p:spPr bwMode="gray">
          <a:xfrm rot="3419336">
            <a:off x="2160924" y="1855320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rgbClr val="FF0000"/>
              </a:solidFill>
            </a:endParaRPr>
          </a:p>
        </p:txBody>
      </p:sp>
      <p:sp>
        <p:nvSpPr>
          <p:cNvPr id="29" name="Text Box 258"/>
          <p:cNvSpPr txBox="1">
            <a:spLocks noChangeArrowheads="1"/>
          </p:cNvSpPr>
          <p:nvPr/>
        </p:nvSpPr>
        <p:spPr bwMode="gray">
          <a:xfrm>
            <a:off x="2915817" y="1196752"/>
            <a:ext cx="4968552" cy="12003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Современные требования к качеству урока – ориентиры на обновление содержания образования</a:t>
            </a:r>
            <a:endParaRPr lang="en-US" sz="2400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 Box 259"/>
          <p:cNvSpPr txBox="1">
            <a:spLocks noChangeArrowheads="1"/>
          </p:cNvSpPr>
          <p:nvPr/>
        </p:nvSpPr>
        <p:spPr bwMode="gray">
          <a:xfrm>
            <a:off x="2288495" y="1898182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sp>
        <p:nvSpPr>
          <p:cNvPr id="31" name="Line 260"/>
          <p:cNvSpPr>
            <a:spLocks noChangeShapeType="1"/>
          </p:cNvSpPr>
          <p:nvPr/>
        </p:nvSpPr>
        <p:spPr bwMode="gray">
          <a:xfrm>
            <a:off x="2517095" y="3269782"/>
            <a:ext cx="4800600" cy="0"/>
          </a:xfrm>
          <a:prstGeom prst="line">
            <a:avLst/>
          </a:prstGeom>
          <a:noFill/>
          <a:ln w="25400">
            <a:solidFill>
              <a:schemeClr val="accent4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32" name="Rectangle 261"/>
          <p:cNvSpPr>
            <a:spLocks noChangeArrowheads="1"/>
          </p:cNvSpPr>
          <p:nvPr/>
        </p:nvSpPr>
        <p:spPr bwMode="gray">
          <a:xfrm rot="3419336">
            <a:off x="2232932" y="2693520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3" name="Text Box 262"/>
          <p:cNvSpPr txBox="1">
            <a:spLocks noChangeArrowheads="1"/>
          </p:cNvSpPr>
          <p:nvPr/>
        </p:nvSpPr>
        <p:spPr bwMode="gray">
          <a:xfrm>
            <a:off x="2288495" y="2736382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2</a:t>
            </a:r>
          </a:p>
        </p:txBody>
      </p:sp>
      <p:sp>
        <p:nvSpPr>
          <p:cNvPr id="34" name="Line 263"/>
          <p:cNvSpPr>
            <a:spLocks noChangeShapeType="1"/>
          </p:cNvSpPr>
          <p:nvPr/>
        </p:nvSpPr>
        <p:spPr bwMode="gray">
          <a:xfrm>
            <a:off x="2518683" y="4106395"/>
            <a:ext cx="4799012" cy="1587"/>
          </a:xfrm>
          <a:prstGeom prst="line">
            <a:avLst/>
          </a:prstGeom>
          <a:noFill/>
          <a:ln w="25400">
            <a:solidFill>
              <a:schemeClr val="accent4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35" name="Rectangle 264"/>
          <p:cNvSpPr>
            <a:spLocks noChangeArrowheads="1"/>
          </p:cNvSpPr>
          <p:nvPr/>
        </p:nvSpPr>
        <p:spPr bwMode="gray">
          <a:xfrm rot="3419336">
            <a:off x="2232932" y="3531720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6" name="Text Box 265"/>
          <p:cNvSpPr txBox="1">
            <a:spLocks noChangeArrowheads="1"/>
          </p:cNvSpPr>
          <p:nvPr/>
        </p:nvSpPr>
        <p:spPr bwMode="gray">
          <a:xfrm>
            <a:off x="2288495" y="3574582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3</a:t>
            </a:r>
          </a:p>
        </p:txBody>
      </p:sp>
      <p:sp>
        <p:nvSpPr>
          <p:cNvPr id="37" name="Line 266"/>
          <p:cNvSpPr>
            <a:spLocks noChangeShapeType="1"/>
          </p:cNvSpPr>
          <p:nvPr/>
        </p:nvSpPr>
        <p:spPr bwMode="gray">
          <a:xfrm>
            <a:off x="2517095" y="5806607"/>
            <a:ext cx="4800600" cy="0"/>
          </a:xfrm>
          <a:prstGeom prst="line">
            <a:avLst/>
          </a:prstGeom>
          <a:noFill/>
          <a:ln w="25400">
            <a:solidFill>
              <a:schemeClr val="accent4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38" name="Rectangle 267"/>
          <p:cNvSpPr>
            <a:spLocks noChangeArrowheads="1"/>
          </p:cNvSpPr>
          <p:nvPr/>
        </p:nvSpPr>
        <p:spPr bwMode="ltGray">
          <a:xfrm rot="3419336">
            <a:off x="2232932" y="5230345"/>
            <a:ext cx="479425" cy="520700"/>
          </a:xfrm>
          <a:prstGeom prst="rect">
            <a:avLst/>
          </a:prstGeom>
          <a:gradFill rotWithShape="1">
            <a:gsLst>
              <a:gs pos="0">
                <a:srgbClr val="990099"/>
              </a:gs>
              <a:gs pos="100000">
                <a:srgbClr val="990099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990099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9" name="Text Box 268"/>
          <p:cNvSpPr txBox="1">
            <a:spLocks noChangeArrowheads="1"/>
          </p:cNvSpPr>
          <p:nvPr/>
        </p:nvSpPr>
        <p:spPr bwMode="gray">
          <a:xfrm>
            <a:off x="2288495" y="527320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5</a:t>
            </a:r>
          </a:p>
        </p:txBody>
      </p:sp>
      <p:sp>
        <p:nvSpPr>
          <p:cNvPr id="40" name="Text Box 269"/>
          <p:cNvSpPr txBox="1">
            <a:spLocks noChangeArrowheads="1"/>
          </p:cNvSpPr>
          <p:nvPr/>
        </p:nvSpPr>
        <p:spPr bwMode="gray">
          <a:xfrm>
            <a:off x="2915816" y="2492897"/>
            <a:ext cx="5976664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0" eaLnBrk="0" hangingPunct="0"/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функциональной грамотности во внеклассной работе </a:t>
            </a:r>
          </a:p>
        </p:txBody>
      </p:sp>
      <p:sp>
        <p:nvSpPr>
          <p:cNvPr id="41" name="Text Box 270"/>
          <p:cNvSpPr txBox="1">
            <a:spLocks noChangeArrowheads="1"/>
          </p:cNvSpPr>
          <p:nvPr/>
        </p:nvSpPr>
        <p:spPr bwMode="gray">
          <a:xfrm>
            <a:off x="2987825" y="3284985"/>
            <a:ext cx="5832648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Информационно-аналитическая справка</a:t>
            </a:r>
          </a:p>
          <a:p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результатам ВПР 2022 года в ЯО</a:t>
            </a:r>
            <a:endParaRPr lang="en-US" sz="24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 Box 271"/>
          <p:cNvSpPr txBox="1">
            <a:spLocks noChangeArrowheads="1"/>
          </p:cNvSpPr>
          <p:nvPr/>
        </p:nvSpPr>
        <p:spPr bwMode="gray">
          <a:xfrm>
            <a:off x="2987825" y="4485807"/>
            <a:ext cx="5976664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Выступление педагогов по метод. темам</a:t>
            </a:r>
            <a:endParaRPr lang="en-US" sz="24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 Box 272"/>
          <p:cNvSpPr txBox="1">
            <a:spLocks noChangeArrowheads="1"/>
          </p:cNvSpPr>
          <p:nvPr/>
        </p:nvSpPr>
        <p:spPr bwMode="gray">
          <a:xfrm>
            <a:off x="3131841" y="5336707"/>
            <a:ext cx="452862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Подведение итогов работы</a:t>
            </a:r>
            <a:endParaRPr lang="en-US" sz="24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302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0441" y="332656"/>
            <a:ext cx="6987443" cy="1258003"/>
          </a:xfrm>
          <a:prstGeom prst="rect">
            <a:avLst/>
          </a:prstGeom>
        </p:spPr>
      </p:pic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3306598"/>
              </p:ext>
            </p:extLst>
          </p:nvPr>
        </p:nvGraphicFramePr>
        <p:xfrm>
          <a:off x="1331641" y="1628800"/>
          <a:ext cx="7088618" cy="4230758"/>
        </p:xfrm>
        <a:graphic>
          <a:graphicData uri="http://schemas.openxmlformats.org/drawingml/2006/table">
            <a:tbl>
              <a:tblPr firstRow="1" firstCol="1" bandRow="1"/>
              <a:tblGrid>
                <a:gridCol w="3397833">
                  <a:extLst>
                    <a:ext uri="{9D8B030D-6E8A-4147-A177-3AD203B41FA5}">
                      <a16:colId xmlns:a16="http://schemas.microsoft.com/office/drawing/2014/main" val="1919732342"/>
                    </a:ext>
                  </a:extLst>
                </a:gridCol>
                <a:gridCol w="1165620">
                  <a:extLst>
                    <a:ext uri="{9D8B030D-6E8A-4147-A177-3AD203B41FA5}">
                      <a16:colId xmlns:a16="http://schemas.microsoft.com/office/drawing/2014/main" val="3923886863"/>
                    </a:ext>
                  </a:extLst>
                </a:gridCol>
                <a:gridCol w="1266021">
                  <a:extLst>
                    <a:ext uri="{9D8B030D-6E8A-4147-A177-3AD203B41FA5}">
                      <a16:colId xmlns:a16="http://schemas.microsoft.com/office/drawing/2014/main" val="3612564022"/>
                    </a:ext>
                  </a:extLst>
                </a:gridCol>
                <a:gridCol w="1259144">
                  <a:extLst>
                    <a:ext uri="{9D8B030D-6E8A-4147-A177-3AD203B41FA5}">
                      <a16:colId xmlns:a16="http://schemas.microsoft.com/office/drawing/2014/main" val="2498669818"/>
                    </a:ext>
                  </a:extLst>
                </a:gridCol>
              </a:tblGrid>
              <a:tr h="4453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 задания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Справились полностью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Справились частично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 справились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3100595"/>
                  </a:ext>
                </a:extLst>
              </a:tr>
              <a:tr h="4453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 Запись многозначных чисел. 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75%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25%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3190817"/>
                  </a:ext>
                </a:extLst>
              </a:tr>
              <a:tr h="4453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 Решение составной задачи.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9%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76%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15%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3779994"/>
                  </a:ext>
                </a:extLst>
              </a:tr>
              <a:tr h="6680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 Составление равенства по заданному условию.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41%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59%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7279107"/>
                  </a:ext>
                </a:extLst>
              </a:tr>
              <a:tr h="4453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 Решение задачи на совместную работу. 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27%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14%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59%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0330111"/>
                  </a:ext>
                </a:extLst>
              </a:tr>
              <a:tr h="4453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 Решение составной задачи.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22%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10%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68%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0119345"/>
                  </a:ext>
                </a:extLst>
              </a:tr>
              <a:tr h="4453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 Преобразование римских чисел. Действия с многозначными числами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59%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41%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2004868"/>
                  </a:ext>
                </a:extLst>
              </a:tr>
              <a:tr h="4453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7. Решение комбинаторной задачи.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8%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27%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65%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1242633"/>
                  </a:ext>
                </a:extLst>
              </a:tr>
              <a:tr h="4453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8. Преобразование единиц времени.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51%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4%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45%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7999865"/>
                  </a:ext>
                </a:extLst>
              </a:tr>
            </a:tbl>
          </a:graphicData>
        </a:graphic>
      </p:graphicFrame>
      <p:sp>
        <p:nvSpPr>
          <p:cNvPr id="4" name="Овал 3"/>
          <p:cNvSpPr/>
          <p:nvPr/>
        </p:nvSpPr>
        <p:spPr>
          <a:xfrm>
            <a:off x="251520" y="332656"/>
            <a:ext cx="864096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5</a:t>
            </a:r>
            <a:endParaRPr lang="ru-RU" sz="32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387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1697629"/>
              </p:ext>
            </p:extLst>
          </p:nvPr>
        </p:nvGraphicFramePr>
        <p:xfrm>
          <a:off x="2040376" y="1773240"/>
          <a:ext cx="6214185" cy="4857282"/>
        </p:xfrm>
        <a:graphic>
          <a:graphicData uri="http://schemas.openxmlformats.org/drawingml/2006/table">
            <a:tbl>
              <a:tblPr firstRow="1" firstCol="1" bandRow="1"/>
              <a:tblGrid>
                <a:gridCol w="2978685">
                  <a:extLst>
                    <a:ext uri="{9D8B030D-6E8A-4147-A177-3AD203B41FA5}">
                      <a16:colId xmlns:a16="http://schemas.microsoft.com/office/drawing/2014/main" val="436470169"/>
                    </a:ext>
                  </a:extLst>
                </a:gridCol>
                <a:gridCol w="1021832">
                  <a:extLst>
                    <a:ext uri="{9D8B030D-6E8A-4147-A177-3AD203B41FA5}">
                      <a16:colId xmlns:a16="http://schemas.microsoft.com/office/drawing/2014/main" val="3958840223"/>
                    </a:ext>
                  </a:extLst>
                </a:gridCol>
                <a:gridCol w="1109848">
                  <a:extLst>
                    <a:ext uri="{9D8B030D-6E8A-4147-A177-3AD203B41FA5}">
                      <a16:colId xmlns:a16="http://schemas.microsoft.com/office/drawing/2014/main" val="3391132420"/>
                    </a:ext>
                  </a:extLst>
                </a:gridCol>
                <a:gridCol w="1103820">
                  <a:extLst>
                    <a:ext uri="{9D8B030D-6E8A-4147-A177-3AD203B41FA5}">
                      <a16:colId xmlns:a16="http://schemas.microsoft.com/office/drawing/2014/main" val="1684678432"/>
                    </a:ext>
                  </a:extLst>
                </a:gridCol>
              </a:tblGrid>
              <a:tr h="3993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 задания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108" marR="651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Справились полностью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108" marR="651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Справились частично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108" marR="651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 справились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108" marR="651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7553149"/>
                  </a:ext>
                </a:extLst>
              </a:tr>
              <a:tr h="3993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  Блиц-опрос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108" marR="651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</a:p>
                  </a:txBody>
                  <a:tcPr marL="65108" marR="651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52%</a:t>
                      </a:r>
                    </a:p>
                  </a:txBody>
                  <a:tcPr marL="65108" marR="651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48%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108" marR="651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4486472"/>
                  </a:ext>
                </a:extLst>
              </a:tr>
              <a:tr h="3993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 Определение птиц по их признакам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65108" marR="651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2%</a:t>
                      </a:r>
                    </a:p>
                  </a:txBody>
                  <a:tcPr marL="65108" marR="651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86%</a:t>
                      </a:r>
                    </a:p>
                  </a:txBody>
                  <a:tcPr marL="65108" marR="651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12%</a:t>
                      </a:r>
                    </a:p>
                  </a:txBody>
                  <a:tcPr marL="65108" marR="651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8740610"/>
                  </a:ext>
                </a:extLst>
              </a:tr>
              <a:tr h="3993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 Ребус. Обитатели природных зон России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108" marR="651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</a:p>
                  </a:txBody>
                  <a:tcPr marL="65108" marR="651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90%</a:t>
                      </a:r>
                    </a:p>
                  </a:txBody>
                  <a:tcPr marL="65108" marR="651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10%</a:t>
                      </a:r>
                    </a:p>
                  </a:txBody>
                  <a:tcPr marL="65108" marR="651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9564275"/>
                  </a:ext>
                </a:extLst>
              </a:tr>
              <a:tr h="5989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 План местности. Чтение текста с помощью условных знаков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108" marR="651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</a:p>
                  </a:txBody>
                  <a:tcPr marL="65108" marR="651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66%</a:t>
                      </a:r>
                    </a:p>
                  </a:txBody>
                  <a:tcPr marL="65108" marR="651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34%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108" marR="651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9580486"/>
                  </a:ext>
                </a:extLst>
              </a:tr>
              <a:tr h="3993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 Географическая карта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108" marR="651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14%</a:t>
                      </a:r>
                    </a:p>
                  </a:txBody>
                  <a:tcPr marL="65108" marR="651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20%</a:t>
                      </a:r>
                    </a:p>
                  </a:txBody>
                  <a:tcPr marL="65108" marR="651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66%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108" marR="651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5135402"/>
                  </a:ext>
                </a:extLst>
              </a:tr>
              <a:tr h="3993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 Полезные ископаемые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108" marR="651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4%</a:t>
                      </a:r>
                    </a:p>
                  </a:txBody>
                  <a:tcPr marL="65108" marR="651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46%</a:t>
                      </a:r>
                    </a:p>
                  </a:txBody>
                  <a:tcPr marL="65108" marR="651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50%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108" marR="651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438182"/>
                  </a:ext>
                </a:extLst>
              </a:tr>
              <a:tr h="3993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7. Кроссворд «Организм человека»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108" marR="651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28%</a:t>
                      </a:r>
                    </a:p>
                  </a:txBody>
                  <a:tcPr marL="65108" marR="651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70%</a:t>
                      </a:r>
                    </a:p>
                  </a:txBody>
                  <a:tcPr marL="65108" marR="651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2%</a:t>
                      </a:r>
                    </a:p>
                  </a:txBody>
                  <a:tcPr marL="65108" marR="651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2074943"/>
                  </a:ext>
                </a:extLst>
              </a:tr>
              <a:tr h="3993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8.</a:t>
                      </a:r>
                      <a:r>
                        <a:rPr lang="ru-RU" sz="1200"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Последовательность исторических событий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108" marR="651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32%</a:t>
                      </a:r>
                    </a:p>
                  </a:txBody>
                  <a:tcPr marL="65108" marR="651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32%</a:t>
                      </a:r>
                    </a:p>
                  </a:txBody>
                  <a:tcPr marL="65108" marR="651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36%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108" marR="651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0684418"/>
                  </a:ext>
                </a:extLst>
              </a:tr>
              <a:tr h="1996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 Поиск информации по диаграмме «Погода»</a:t>
                      </a:r>
                    </a:p>
                  </a:txBody>
                  <a:tcPr marL="65108" marR="651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14%</a:t>
                      </a:r>
                    </a:p>
                  </a:txBody>
                  <a:tcPr marL="65108" marR="651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68%</a:t>
                      </a:r>
                    </a:p>
                  </a:txBody>
                  <a:tcPr marL="65108" marR="651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14%</a:t>
                      </a:r>
                    </a:p>
                  </a:txBody>
                  <a:tcPr marL="65108" marR="651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1037701"/>
                  </a:ext>
                </a:extLst>
              </a:tr>
              <a:tr h="3993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10.  Памятники архитектуры Угличского края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108" marR="651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2%</a:t>
                      </a:r>
                    </a:p>
                  </a:txBody>
                  <a:tcPr marL="65108" marR="651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80%</a:t>
                      </a:r>
                    </a:p>
                  </a:txBody>
                  <a:tcPr marL="65108" marR="651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18%</a:t>
                      </a:r>
                    </a:p>
                  </a:txBody>
                  <a:tcPr marL="65108" marR="651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9493217"/>
                  </a:ext>
                </a:extLst>
              </a:tr>
            </a:tbl>
          </a:graphicData>
        </a:graphic>
      </p:graphicFrame>
      <p:sp>
        <p:nvSpPr>
          <p:cNvPr id="4" name="Овал 3"/>
          <p:cNvSpPr/>
          <p:nvPr/>
        </p:nvSpPr>
        <p:spPr>
          <a:xfrm>
            <a:off x="251520" y="332656"/>
            <a:ext cx="864096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5</a:t>
            </a:r>
            <a:endParaRPr lang="ru-RU" sz="3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40376" y="28183"/>
            <a:ext cx="5051904" cy="1685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Анализ муниципального этапа олимпиады 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обучающихся начальной школы 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окружающему миру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2022 – 2023 учебном году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4 класс </a:t>
            </a:r>
            <a:endParaRPr lang="ru-RU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6687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8370694"/>
              </p:ext>
            </p:extLst>
          </p:nvPr>
        </p:nvGraphicFramePr>
        <p:xfrm>
          <a:off x="1979712" y="1365830"/>
          <a:ext cx="5832649" cy="5602203"/>
        </p:xfrm>
        <a:graphic>
          <a:graphicData uri="http://schemas.openxmlformats.org/drawingml/2006/table">
            <a:tbl>
              <a:tblPr firstRow="1" firstCol="1" bandRow="1"/>
              <a:tblGrid>
                <a:gridCol w="2795800">
                  <a:extLst>
                    <a:ext uri="{9D8B030D-6E8A-4147-A177-3AD203B41FA5}">
                      <a16:colId xmlns:a16="http://schemas.microsoft.com/office/drawing/2014/main" val="702565535"/>
                    </a:ext>
                  </a:extLst>
                </a:gridCol>
                <a:gridCol w="959094">
                  <a:extLst>
                    <a:ext uri="{9D8B030D-6E8A-4147-A177-3AD203B41FA5}">
                      <a16:colId xmlns:a16="http://schemas.microsoft.com/office/drawing/2014/main" val="1776607749"/>
                    </a:ext>
                  </a:extLst>
                </a:gridCol>
                <a:gridCol w="1041707">
                  <a:extLst>
                    <a:ext uri="{9D8B030D-6E8A-4147-A177-3AD203B41FA5}">
                      <a16:colId xmlns:a16="http://schemas.microsoft.com/office/drawing/2014/main" val="1828352723"/>
                    </a:ext>
                  </a:extLst>
                </a:gridCol>
                <a:gridCol w="1036048">
                  <a:extLst>
                    <a:ext uri="{9D8B030D-6E8A-4147-A177-3AD203B41FA5}">
                      <a16:colId xmlns:a16="http://schemas.microsoft.com/office/drawing/2014/main" val="1521005203"/>
                    </a:ext>
                  </a:extLst>
                </a:gridCol>
              </a:tblGrid>
              <a:tr h="3215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 задания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61" marR="46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Справились полностью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61" marR="46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Справились частично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61" marR="46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 справились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61" marR="46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969690"/>
                  </a:ext>
                </a:extLst>
              </a:tr>
              <a:tr h="3771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 Определение жанра произведения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161" marR="46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44%</a:t>
                      </a:r>
                    </a:p>
                  </a:txBody>
                  <a:tcPr marL="46161" marR="46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54%</a:t>
                      </a:r>
                    </a:p>
                  </a:txBody>
                  <a:tcPr marL="46161" marR="46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2%</a:t>
                      </a:r>
                    </a:p>
                  </a:txBody>
                  <a:tcPr marL="46161" marR="46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803204"/>
                  </a:ext>
                </a:extLst>
              </a:tr>
              <a:tr h="3771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 Определение названия произведения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161" marR="46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36%</a:t>
                      </a:r>
                    </a:p>
                  </a:txBody>
                  <a:tcPr marL="46161" marR="46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60%</a:t>
                      </a:r>
                    </a:p>
                  </a:txBody>
                  <a:tcPr marL="46161" marR="46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4%</a:t>
                      </a:r>
                    </a:p>
                  </a:txBody>
                  <a:tcPr marL="46161" marR="46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3761960"/>
                  </a:ext>
                </a:extLst>
              </a:tr>
              <a:tr h="3771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 Подбор пословицы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161" marR="46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42%</a:t>
                      </a:r>
                    </a:p>
                  </a:txBody>
                  <a:tcPr marL="46161" marR="46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26%</a:t>
                      </a:r>
                    </a:p>
                  </a:txBody>
                  <a:tcPr marL="46161" marR="46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32%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61" marR="46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3215739"/>
                  </a:ext>
                </a:extLst>
              </a:tr>
              <a:tr h="3771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 Блиц-опрос на знание литературных произведений</a:t>
                      </a:r>
                    </a:p>
                  </a:txBody>
                  <a:tcPr marL="46161" marR="46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12%</a:t>
                      </a:r>
                    </a:p>
                  </a:txBody>
                  <a:tcPr marL="46161" marR="46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72%</a:t>
                      </a:r>
                    </a:p>
                  </a:txBody>
                  <a:tcPr marL="46161" marR="46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16%</a:t>
                      </a:r>
                    </a:p>
                  </a:txBody>
                  <a:tcPr marL="46161" marR="46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2532602"/>
                  </a:ext>
                </a:extLst>
              </a:tr>
              <a:tr h="3771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 Определение автора произведения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161" marR="46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14%</a:t>
                      </a:r>
                    </a:p>
                  </a:txBody>
                  <a:tcPr marL="46161" marR="46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76%</a:t>
                      </a:r>
                    </a:p>
                  </a:txBody>
                  <a:tcPr marL="46161" marR="46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10%</a:t>
                      </a:r>
                    </a:p>
                  </a:txBody>
                  <a:tcPr marL="46161" marR="46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731096"/>
                  </a:ext>
                </a:extLst>
              </a:tr>
              <a:tr h="3771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 Средства художественной выразительности</a:t>
                      </a:r>
                    </a:p>
                  </a:txBody>
                  <a:tcPr marL="46161" marR="46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12%</a:t>
                      </a:r>
                    </a:p>
                  </a:txBody>
                  <a:tcPr marL="46161" marR="46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18%</a:t>
                      </a:r>
                    </a:p>
                  </a:txBody>
                  <a:tcPr marL="46161" marR="46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70%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61" marR="46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1621402"/>
                  </a:ext>
                </a:extLst>
              </a:tr>
              <a:tr h="3771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7. Установление соответствия: автор и название произведения</a:t>
                      </a:r>
                    </a:p>
                  </a:txBody>
                  <a:tcPr marL="46161" marR="46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14%</a:t>
                      </a:r>
                    </a:p>
                  </a:txBody>
                  <a:tcPr marL="46161" marR="46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78%</a:t>
                      </a:r>
                    </a:p>
                  </a:txBody>
                  <a:tcPr marL="46161" marR="46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8%</a:t>
                      </a:r>
                    </a:p>
                  </a:txBody>
                  <a:tcPr marL="46161" marR="46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3821209"/>
                  </a:ext>
                </a:extLst>
              </a:tr>
              <a:tr h="3771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8. Подбор значения устаревших слов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161" marR="46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14%</a:t>
                      </a:r>
                    </a:p>
                  </a:txBody>
                  <a:tcPr marL="46161" marR="46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70%</a:t>
                      </a:r>
                    </a:p>
                  </a:txBody>
                  <a:tcPr marL="46161" marR="46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16%</a:t>
                      </a:r>
                    </a:p>
                  </a:txBody>
                  <a:tcPr marL="46161" marR="46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772020"/>
                  </a:ext>
                </a:extLst>
              </a:tr>
              <a:tr h="3771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 Работа с текстом (смысловое чтение)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161" marR="46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10%</a:t>
                      </a:r>
                    </a:p>
                  </a:txBody>
                  <a:tcPr marL="46161" marR="46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78%</a:t>
                      </a:r>
                    </a:p>
                  </a:txBody>
                  <a:tcPr marL="46161" marR="46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12%</a:t>
                      </a:r>
                    </a:p>
                  </a:txBody>
                  <a:tcPr marL="46161" marR="46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3015290"/>
                  </a:ext>
                </a:extLst>
              </a:tr>
              <a:tr h="3771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10. Ребус с заданием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161" marR="46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52%</a:t>
                      </a:r>
                    </a:p>
                  </a:txBody>
                  <a:tcPr marL="46161" marR="46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28%</a:t>
                      </a:r>
                    </a:p>
                  </a:txBody>
                  <a:tcPr marL="46161" marR="46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20%</a:t>
                      </a:r>
                    </a:p>
                  </a:txBody>
                  <a:tcPr marL="46161" marR="46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469052"/>
                  </a:ext>
                </a:extLst>
              </a:tr>
              <a:tr h="3771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11. Название народных сказок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161" marR="46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30%</a:t>
                      </a:r>
                    </a:p>
                  </a:txBody>
                  <a:tcPr marL="46161" marR="46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56%</a:t>
                      </a:r>
                    </a:p>
                  </a:txBody>
                  <a:tcPr marL="46161" marR="46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14%</a:t>
                      </a:r>
                    </a:p>
                  </a:txBody>
                  <a:tcPr marL="46161" marR="46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9126311"/>
                  </a:ext>
                </a:extLst>
              </a:tr>
              <a:tr h="3771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12. Знание информации о писателях и поэтах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161" marR="46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4%</a:t>
                      </a:r>
                    </a:p>
                  </a:txBody>
                  <a:tcPr marL="46161" marR="46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76%</a:t>
                      </a:r>
                    </a:p>
                  </a:txBody>
                  <a:tcPr marL="46161" marR="46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20%</a:t>
                      </a:r>
                    </a:p>
                  </a:txBody>
                  <a:tcPr marL="46161" marR="46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8377253"/>
                  </a:ext>
                </a:extLst>
              </a:tr>
              <a:tr h="3771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13. Шарада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161" marR="46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</a:p>
                  </a:txBody>
                  <a:tcPr marL="46161" marR="46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80%</a:t>
                      </a:r>
                    </a:p>
                  </a:txBody>
                  <a:tcPr marL="46161" marR="46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20%</a:t>
                      </a:r>
                    </a:p>
                  </a:txBody>
                  <a:tcPr marL="46161" marR="46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1733707"/>
                  </a:ext>
                </a:extLst>
              </a:tr>
              <a:tr h="3771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14. Сочинение – рассуждение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161" marR="46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</a:p>
                  </a:txBody>
                  <a:tcPr marL="46161" marR="46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66%</a:t>
                      </a:r>
                    </a:p>
                  </a:txBody>
                  <a:tcPr marL="46161" marR="46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34%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61" marR="461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1663744"/>
                  </a:ext>
                </a:extLst>
              </a:tr>
            </a:tbl>
          </a:graphicData>
        </a:graphic>
      </p:graphicFrame>
      <p:sp>
        <p:nvSpPr>
          <p:cNvPr id="4" name="Овал 3"/>
          <p:cNvSpPr/>
          <p:nvPr/>
        </p:nvSpPr>
        <p:spPr>
          <a:xfrm>
            <a:off x="251520" y="332656"/>
            <a:ext cx="864096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5</a:t>
            </a:r>
            <a:endParaRPr lang="ru-RU" sz="3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163578"/>
            <a:ext cx="5976664" cy="1202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Анализ муниципального этапа олимпиады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обучающихся начальной школы 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литературному чтению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2022 – 2023 учебном году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4 класс 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1656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052736"/>
            <a:ext cx="7128792" cy="5112568"/>
          </a:xfrm>
        </p:spPr>
        <p:txBody>
          <a:bodyPr/>
          <a:lstStyle/>
          <a:p>
            <a:pPr marL="0" lvl="0" indent="0" algn="ctr">
              <a:buNone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экспертных комиссий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муниципальную учебно-исследовательскую конференцию школьников на предметные и </a:t>
            </a:r>
            <a:r>
              <a:rPr lang="ru-RU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межпредметные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секции (приказ и положение о конференции в школах). 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 апреля в 11.00 на базе 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МОУ СОШ №3</a:t>
            </a:r>
            <a:endParaRPr lang="ru-RU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51520" y="332656"/>
            <a:ext cx="864096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5</a:t>
            </a:r>
            <a:endParaRPr lang="ru-RU" sz="32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163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88640"/>
            <a:ext cx="5616624" cy="104866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Отчёт за 2022 – 2023 г</a:t>
            </a:r>
            <a:endParaRPr lang="ru-RU" sz="3600" b="1" dirty="0">
              <a:solidFill>
                <a:schemeClr val="bg2">
                  <a:lumMod val="1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556792"/>
            <a:ext cx="7920880" cy="46085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alt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Сдать </a:t>
            </a:r>
            <a:r>
              <a:rPr lang="ru-RU" alt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20 мая</a:t>
            </a:r>
          </a:p>
          <a:p>
            <a:pPr marL="0" indent="0" algn="ctr">
              <a:buNone/>
            </a:pPr>
            <a:r>
              <a:rPr lang="ru-RU" alt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Прислать на электронную почту:</a:t>
            </a:r>
          </a:p>
          <a:p>
            <a:pPr marL="0" indent="0" algn="ctr">
              <a:buNone/>
            </a:pPr>
            <a:r>
              <a:rPr lang="en-US" altLang="ru-RU" sz="40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yablokova.nadezhda2014@yandex.ru</a:t>
            </a:r>
            <a:r>
              <a:rPr lang="en-US" alt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4000" dirty="0"/>
          </a:p>
        </p:txBody>
      </p:sp>
      <p:sp>
        <p:nvSpPr>
          <p:cNvPr id="4" name="Овал 3"/>
          <p:cNvSpPr/>
          <p:nvPr/>
        </p:nvSpPr>
        <p:spPr>
          <a:xfrm>
            <a:off x="251520" y="332656"/>
            <a:ext cx="864096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5</a:t>
            </a:r>
            <a:endParaRPr lang="ru-RU" sz="32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142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2348880"/>
            <a:ext cx="7776864" cy="13681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работу!</a:t>
            </a:r>
            <a:endParaRPr lang="ru-RU" sz="4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4640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259632" y="980728"/>
            <a:ext cx="7488832" cy="5184576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«Современные требования к качеству урока – ориентиры на обновление содержания образования»</a:t>
            </a:r>
            <a:endParaRPr lang="ru-RU" sz="28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Цель: повышение теоретических и практических знаний педагогов в области методики проведения современного урока и его общедидактического анализа.</a:t>
            </a:r>
            <a:endParaRPr lang="ru-RU" sz="28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51520" y="332656"/>
            <a:ext cx="864096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1</a:t>
            </a:r>
            <a:endParaRPr lang="ru-RU" sz="32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82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620688"/>
            <a:ext cx="5976664" cy="1048666"/>
          </a:xfrm>
        </p:spPr>
        <p:txBody>
          <a:bodyPr>
            <a:normAutofit fontScale="90000"/>
          </a:bodyPr>
          <a:lstStyle/>
          <a:p>
            <a:r>
              <a:rPr lang="ru-RU" sz="2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Урок – это зеркало общей и педагогической культуры учителя, мерило его интеллектуального богатства, показатель его кругозора, эрудиции. </a:t>
            </a:r>
            <a:r>
              <a:rPr lang="ru-RU" sz="28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В. А. Сухомлинский 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2276872"/>
            <a:ext cx="7776864" cy="3888432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Меняются цели и содержание образования, появляются новые средства и технологии обучения, но какие бы не свершались реформы, урок остается вечной и главной формой обучения. На нем держалась традиционная и стоит современная школа. Эта форма многие столетия определяла лицо школы, являлась ее «визитной карточкой». Безусловно, и современная школа держится на уроке, который определяет ее социальный и педагогический статус, роль и место в становлении, развитии и педагогов, и школьников. Мы все понимаем, что урок не может не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меняться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51520" y="332656"/>
            <a:ext cx="864096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1</a:t>
            </a:r>
            <a:endParaRPr lang="ru-RU" sz="32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714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88640"/>
            <a:ext cx="5760640" cy="1048666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Функциональная грамотность</a:t>
            </a:r>
            <a:endParaRPr lang="ru-RU" sz="3200" b="1" dirty="0">
              <a:solidFill>
                <a:schemeClr val="bg2">
                  <a:lumMod val="2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79512" y="332656"/>
            <a:ext cx="864096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2</a:t>
            </a:r>
            <a:endParaRPr lang="ru-RU" sz="3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259632" y="1556792"/>
            <a:ext cx="7560840" cy="4608512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«Развитие функциональной грамотности во внеклассной работе»</a:t>
            </a: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(из опыта работы)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476672"/>
            <a:ext cx="6840760" cy="5688632"/>
          </a:xfrm>
        </p:spPr>
        <p:txBody>
          <a:bodyPr/>
          <a:lstStyle/>
          <a:p>
            <a:pPr lvl="0" algn="ctr">
              <a:buNone/>
            </a:pP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объективности проведения и проверки ВПР</a:t>
            </a:r>
          </a:p>
          <a:p>
            <a:pPr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51520" y="332656"/>
            <a:ext cx="720080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3</a:t>
            </a:r>
            <a:endParaRPr lang="ru-RU" sz="3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6323885"/>
              </p:ext>
            </p:extLst>
          </p:nvPr>
        </p:nvGraphicFramePr>
        <p:xfrm>
          <a:off x="1547664" y="1628800"/>
          <a:ext cx="6096000" cy="4408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43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716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51033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Название МР</a:t>
                      </a:r>
                      <a:endParaRPr lang="ru-RU" sz="20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Охват ОН</a:t>
                      </a:r>
                      <a:r>
                        <a:rPr lang="ru-RU" sz="2000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(%)</a:t>
                      </a:r>
                      <a:endParaRPr lang="ru-RU" sz="20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1033">
                <a:tc>
                  <a:txBody>
                    <a:bodyPr/>
                    <a:lstStyle/>
                    <a:p>
                      <a:pPr indent="288290" algn="ctr">
                        <a:lnSpc>
                          <a:spcPts val="16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Пошехонский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indent="288290" algn="ctr">
                        <a:lnSpc>
                          <a:spcPts val="16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70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1033">
                <a:tc>
                  <a:txBody>
                    <a:bodyPr/>
                    <a:lstStyle/>
                    <a:p>
                      <a:pPr indent="288290" algn="ctr">
                        <a:lnSpc>
                          <a:spcPts val="16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Ростовский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indent="288290" algn="ctr">
                        <a:lnSpc>
                          <a:spcPts val="16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83,33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1033">
                <a:tc>
                  <a:txBody>
                    <a:bodyPr/>
                    <a:lstStyle/>
                    <a:p>
                      <a:pPr indent="288290" algn="ctr">
                        <a:lnSpc>
                          <a:spcPts val="16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Рыбинский</a:t>
                      </a:r>
                      <a:endParaRPr lang="ru-RU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indent="288290" algn="ctr">
                        <a:lnSpc>
                          <a:spcPts val="16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75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1033">
                <a:tc>
                  <a:txBody>
                    <a:bodyPr/>
                    <a:lstStyle/>
                    <a:p>
                      <a:pPr indent="288290" algn="ctr">
                        <a:lnSpc>
                          <a:spcPts val="16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Тутаевский</a:t>
                      </a:r>
                      <a:endParaRPr lang="ru-RU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indent="288290" algn="ctr">
                        <a:lnSpc>
                          <a:spcPts val="16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100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1033">
                <a:tc>
                  <a:txBody>
                    <a:bodyPr/>
                    <a:lstStyle/>
                    <a:p>
                      <a:pPr indent="288290" algn="ctr">
                        <a:lnSpc>
                          <a:spcPts val="16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2000" b="1" u="sng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Угличский</a:t>
                      </a:r>
                      <a:endParaRPr lang="ru-RU" sz="2000" b="1" u="sng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indent="288290" algn="ctr">
                        <a:lnSpc>
                          <a:spcPts val="16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2000" b="1" u="sng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92,31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51033">
                <a:tc>
                  <a:txBody>
                    <a:bodyPr/>
                    <a:lstStyle/>
                    <a:p>
                      <a:pPr indent="288290" algn="ctr">
                        <a:lnSpc>
                          <a:spcPts val="16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Ярославский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indent="288290" algn="ctr">
                        <a:lnSpc>
                          <a:spcPts val="16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95,83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51033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Мышкинский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332656"/>
            <a:ext cx="8208912" cy="5832648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    Распределение способов проверки ВПР, выбранных самими ОО. Выбор способа проверки осуществлялся для каждой проверочной работы (мероприятие в АСИОУ) в отдельности. У значительной части ВПР нет указания ни на один из способов проверки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51520" y="332656"/>
            <a:ext cx="720080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3</a:t>
            </a:r>
            <a:endParaRPr lang="ru-RU" sz="3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304269706"/>
              </p:ext>
            </p:extLst>
          </p:nvPr>
        </p:nvGraphicFramePr>
        <p:xfrm>
          <a:off x="1547664" y="3068960"/>
          <a:ext cx="6048672" cy="3384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332656"/>
            <a:ext cx="7848872" cy="583264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33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Выборочная перепроверка работ участников ВПР проводилась в соответствии с приказом департамента образования Ярославской области от 31.01.2023 № 53/01-03 «О проведении региональной перепроверки работ участников всероссийских проверочных работ по русскому языку и математике в общеобразовательных организациях Ярославской области, демонстрирующих признаки необъективности в 2022 году».</a:t>
            </a:r>
          </a:p>
          <a:p>
            <a:r>
              <a:rPr lang="ru-RU" sz="3300" u="sng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перепроверки</a:t>
            </a:r>
            <a:r>
              <a:rPr lang="ru-RU" sz="33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: обеспечение объективности образовательных результатов в рамках проведения ВПР путем оценки </a:t>
            </a:r>
            <a:r>
              <a:rPr lang="ru-RU" sz="3300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33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компетенций </a:t>
            </a:r>
            <a:r>
              <a:rPr lang="ru-RU" sz="3300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критериального</a:t>
            </a:r>
            <a:r>
              <a:rPr lang="ru-RU" sz="33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оценивания у педагогов.</a:t>
            </a:r>
          </a:p>
          <a:p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51520" y="332656"/>
            <a:ext cx="720080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3</a:t>
            </a:r>
            <a:endParaRPr lang="ru-RU" sz="32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332656"/>
            <a:ext cx="6984776" cy="590465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Изменение количества баллов и отметок обучающихся после перепроверки работ участников ВПР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79512" y="332656"/>
            <a:ext cx="792088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3</a:t>
            </a:r>
            <a:endParaRPr lang="ru-RU" sz="3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9715566"/>
              </p:ext>
            </p:extLst>
          </p:nvPr>
        </p:nvGraphicFramePr>
        <p:xfrm>
          <a:off x="1638554" y="1746646"/>
          <a:ext cx="6365618" cy="18262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21651">
                  <a:extLst>
                    <a:ext uri="{9D8B030D-6E8A-4147-A177-3AD203B41FA5}">
                      <a16:colId xmlns:a16="http://schemas.microsoft.com/office/drawing/2014/main" val="751627570"/>
                    </a:ext>
                  </a:extLst>
                </a:gridCol>
                <a:gridCol w="2121651">
                  <a:extLst>
                    <a:ext uri="{9D8B030D-6E8A-4147-A177-3AD203B41FA5}">
                      <a16:colId xmlns:a16="http://schemas.microsoft.com/office/drawing/2014/main" val="1866127313"/>
                    </a:ext>
                  </a:extLst>
                </a:gridCol>
                <a:gridCol w="2122316">
                  <a:extLst>
                    <a:ext uri="{9D8B030D-6E8A-4147-A177-3AD203B41FA5}">
                      <a16:colId xmlns:a16="http://schemas.microsoft.com/office/drawing/2014/main" val="557879721"/>
                    </a:ext>
                  </a:extLst>
                </a:gridCol>
              </a:tblGrid>
              <a:tr h="425196">
                <a:tc>
                  <a:txBody>
                    <a:bodyPr/>
                    <a:lstStyle/>
                    <a:p>
                      <a:pPr indent="288290"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88290"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2800" dirty="0">
                          <a:effectLst/>
                        </a:rPr>
                        <a:t>баллы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88290"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2800" dirty="0">
                          <a:effectLst/>
                        </a:rPr>
                        <a:t>отметка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746476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288290"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2400" dirty="0">
                          <a:effectLst/>
                        </a:rPr>
                        <a:t>Понижение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88290"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2800">
                          <a:effectLst/>
                        </a:rPr>
                        <a:t>24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88290"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2800" dirty="0">
                          <a:effectLst/>
                        </a:rPr>
                        <a:t>11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945273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288290"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2400" dirty="0">
                          <a:effectLst/>
                        </a:rPr>
                        <a:t>Повышение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88290"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2800">
                          <a:effectLst/>
                        </a:rPr>
                        <a:t>1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88290"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2800" dirty="0">
                          <a:effectLst/>
                        </a:rPr>
                        <a:t>2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367152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288290"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2400" dirty="0">
                          <a:effectLst/>
                        </a:rPr>
                        <a:t>Сохранение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88290"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2800">
                          <a:effectLst/>
                        </a:rPr>
                        <a:t>8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88290"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2800" dirty="0">
                          <a:effectLst/>
                        </a:rPr>
                        <a:t>20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3534782"/>
                  </a:ext>
                </a:extLst>
              </a:tr>
            </a:tbl>
          </a:graphicData>
        </a:graphic>
      </p:graphicFrame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403172" y="242104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3967" y="3680765"/>
            <a:ext cx="6254793" cy="255654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1d99c277f280234992a36bb463b6c6b1dbfe9e34"/>
</p:tagLst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Оформление по умолчанию">
    <a:majorFont>
      <a:latin typeface="Times New Roman"/>
      <a:ea typeface=""/>
      <a:cs typeface=""/>
    </a:majorFont>
    <a:minorFont>
      <a:latin typeface="Times New Roman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Оформление по умолчанию">
    <a:majorFont>
      <a:latin typeface="Times New Roman"/>
      <a:ea typeface=""/>
      <a:cs typeface=""/>
    </a:majorFont>
    <a:minorFont>
      <a:latin typeface="Times New Roman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Оформление по умолчанию">
    <a:majorFont>
      <a:latin typeface="Times New Roman"/>
      <a:ea typeface=""/>
      <a:cs typeface=""/>
    </a:majorFont>
    <a:minorFont>
      <a:latin typeface="Times New Roman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2327</TotalTime>
  <Words>1552</Words>
  <Application>Microsoft Office PowerPoint</Application>
  <PresentationFormat>Экран (4:3)</PresentationFormat>
  <Paragraphs>366</Paragraphs>
  <Slides>25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9" baseType="lpstr">
      <vt:lpstr>Arial</vt:lpstr>
      <vt:lpstr>Calibri</vt:lpstr>
      <vt:lpstr>Times New Roman</vt:lpstr>
      <vt:lpstr>Тема Office</vt:lpstr>
      <vt:lpstr>Методическое объединение учителей начальных классов «Современные требования к качеству урока – ориентиры на обновление содержания образования»</vt:lpstr>
      <vt:lpstr>План работы:</vt:lpstr>
      <vt:lpstr>Презентация PowerPoint</vt:lpstr>
      <vt:lpstr>Урок – это зеркало общей и педагогической культуры учителя, мерило его интеллектуального богатства, показатель его кругозора, эрудиции.  (В. А. Сухомлинский )</vt:lpstr>
      <vt:lpstr>Функциональная грамотность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Результаты ВПР по русскому языку в Ярославской области в сравнении с общероссийскими результатами</vt:lpstr>
      <vt:lpstr>Результаты ВПР по математике в Ярославской области в сравнении с общероссийскими результатами</vt:lpstr>
      <vt:lpstr>Презентация PowerPoint</vt:lpstr>
      <vt:lpstr>Выступление по методическим темам</vt:lpstr>
      <vt:lpstr>Подведение предварительных итогов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Отчёт за 2022 – 2023 г</vt:lpstr>
      <vt:lpstr>Презентация PowerPoint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Фон из разноцветных треугольников</dc:title>
  <dc:creator>obstinate</dc:creator>
  <dc:description>Шаблон презентации с сайта https://presentation-creation.ru/</dc:description>
  <cp:lastModifiedBy>User</cp:lastModifiedBy>
  <cp:revision>891</cp:revision>
  <dcterms:created xsi:type="dcterms:W3CDTF">2018-02-25T09:09:03Z</dcterms:created>
  <dcterms:modified xsi:type="dcterms:W3CDTF">2023-08-27T08:40:10Z</dcterms:modified>
</cp:coreProperties>
</file>