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6" r:id="rId13"/>
    <p:sldId id="278" r:id="rId14"/>
    <p:sldId id="277" r:id="rId15"/>
    <p:sldId id="279" r:id="rId16"/>
    <p:sldId id="280" r:id="rId17"/>
    <p:sldId id="281" r:id="rId18"/>
    <p:sldId id="282" r:id="rId19"/>
    <p:sldId id="283" r:id="rId20"/>
    <p:sldId id="266" r:id="rId21"/>
    <p:sldId id="267" r:id="rId22"/>
    <p:sldId id="274" r:id="rId23"/>
    <p:sldId id="275" r:id="rId24"/>
    <p:sldId id="268" r:id="rId25"/>
    <p:sldId id="270" r:id="rId26"/>
    <p:sldId id="273" r:id="rId27"/>
    <p:sldId id="269" r:id="rId28"/>
    <p:sldId id="271" r:id="rId29"/>
    <p:sldId id="272" r:id="rId30"/>
    <p:sldId id="284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134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694D4-BA80-4740-BB12-92DF5AFA6863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15F99-6EB7-48CE-963F-FAA5C0BD47A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Рисунок 10" descr="244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-1" y="0"/>
            <a:ext cx="9113469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316A5-21F1-458B-B6F2-7D01BD78A7F6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28A62-B8EA-4553-9655-8BFC318BDB9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Рисунок 10" descr="2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809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link.email.prosv.ru/drofaru/99157,=0NVTbhv0wxFOeakA7S41hmg/16448,239412156,5896403,?aHR0cHM6Ly91Y2hpdGVsLmNsdWIvZmdvcw==" TargetMode="Externa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mailto:nadejda.yablokowa@yandex.ru" TargetMode="External"/><Relationship Id="rId2" Type="http://schemas.openxmlformats.org/officeDocument/2006/relationships/hyperlink" Target="mailto:yablokova.nadezhda2014@yandex.ru" TargetMode="Externa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85728"/>
            <a:ext cx="8735864" cy="2207168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Методическое</a:t>
            </a:r>
            <a:br>
              <a:rPr lang="ru-RU" sz="28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объединение учителей </a:t>
            </a:r>
            <a:br>
              <a:rPr lang="ru-RU" sz="28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начальных классов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методической работы учителей начальных классов на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2022-2023 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учебный год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642910" y="6286520"/>
            <a:ext cx="2128890" cy="35719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29 августа 2022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6419056" cy="868958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События,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8436416"/>
              </p:ext>
            </p:extLst>
          </p:nvPr>
        </p:nvGraphicFramePr>
        <p:xfrm>
          <a:off x="457200" y="966790"/>
          <a:ext cx="6275040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7520">
                  <a:extLst>
                    <a:ext uri="{9D8B030D-6E8A-4147-A177-3AD203B41FA5}">
                      <a16:colId xmlns:a16="http://schemas.microsoft.com/office/drawing/2014/main" val="2124354730"/>
                    </a:ext>
                  </a:extLst>
                </a:gridCol>
                <a:gridCol w="3137520">
                  <a:extLst>
                    <a:ext uri="{9D8B030D-6E8A-4147-A177-3AD203B41FA5}">
                      <a16:colId xmlns:a16="http://schemas.microsoft.com/office/drawing/2014/main" val="71301975"/>
                    </a:ext>
                  </a:extLst>
                </a:gridCol>
              </a:tblGrid>
              <a:tr h="791012"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ВсОШ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олимпиада </a:t>
                      </a:r>
                    </a:p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нач. </a:t>
                      </a:r>
                      <a:r>
                        <a:rPr lang="ru-RU" sz="2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БАПО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4933333"/>
                  </a:ext>
                </a:extLst>
              </a:tr>
              <a:tr h="791012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Функциональная </a:t>
                      </a:r>
                    </a:p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грамотность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Конкурсы проф. мастерства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4902615"/>
                  </a:ext>
                </a:extLst>
              </a:tr>
              <a:tr h="79101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Обновленный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ФГОС</a:t>
                      </a:r>
                      <a:endParaRPr lang="ru-RU" sz="2400" b="1" dirty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Конференция </a:t>
                      </a:r>
                    </a:p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педагогов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6913593"/>
                  </a:ext>
                </a:extLst>
              </a:tr>
              <a:tr h="791012">
                <a:tc>
                  <a:txBody>
                    <a:bodyPr/>
                    <a:lstStyle/>
                    <a:p>
                      <a:r>
                        <a:rPr lang="ru-RU" sz="2400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Открытые уроки</a:t>
                      </a:r>
                      <a:endParaRPr lang="ru-RU" sz="2400" u="sng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Региональные </a:t>
                      </a:r>
                    </a:p>
                    <a:p>
                      <a:r>
                        <a:rPr lang="ru-RU" sz="2400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конкурсы</a:t>
                      </a:r>
                      <a:endParaRPr lang="ru-RU" sz="2400" u="sng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5248829"/>
                  </a:ext>
                </a:extLst>
              </a:tr>
              <a:tr h="181844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Конференция </a:t>
                      </a:r>
                    </a:p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школьников, муниципальные конкурсы</a:t>
                      </a:r>
                    </a:p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Курсы повышения </a:t>
                      </a:r>
                    </a:p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квалификации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84076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51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7909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Ссылка на материалы по обновлённым ФГОС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6203032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hlinkClick r:id="rId2"/>
              </a:rPr>
              <a:t> http://link.email.prosv.ru/drofaru/99157,=0NVTbhv0wxFOeakA7S41hmg/16448,239412156,5896403,?aHR0cHM6Ly91Y2hpdGVsLmNsdWIvZmdvcw==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995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107"/>
            <a:ext cx="8553617" cy="6842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7504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Методические рекомендации по учебным предметам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9724" r="1634" b="8681"/>
          <a:stretch>
            <a:fillRect/>
          </a:stretch>
        </p:blipFill>
        <p:spPr bwMode="auto">
          <a:xfrm>
            <a:off x="259266" y="1772816"/>
            <a:ext cx="6801704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61" y="0"/>
            <a:ext cx="8751639" cy="7001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6624736" cy="1728192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Методическое письмо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 использовании в образовательном процессе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учебников УМК «Математика»,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авт. М. И. Моро, С. И. Волкова, С. В. Степанова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действующего ФПУ,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соответствующих ФГОС (2009—2010 гг.)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введении обновленных ФГОС в 1 классе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132856"/>
            <a:ext cx="7941568" cy="377728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100" b="1" dirty="0" smtClean="0"/>
              <a:t>Усилено содержание раздела «Математическая информация»: </a:t>
            </a:r>
            <a:r>
              <a:rPr lang="ru-RU" sz="1100" dirty="0" smtClean="0"/>
              <a:t>увеличено количество</a:t>
            </a:r>
            <a:br>
              <a:rPr lang="ru-RU" sz="1100" dirty="0" smtClean="0"/>
            </a:br>
            <a:r>
              <a:rPr lang="ru-RU" sz="1100" dirty="0" smtClean="0"/>
              <a:t>заданий на формирование логического мышления; задания на работу с информацией (такие</a:t>
            </a:r>
            <a:br>
              <a:rPr lang="ru-RU" sz="1100" dirty="0" smtClean="0"/>
            </a:br>
            <a:r>
              <a:rPr lang="ru-RU" sz="1100" dirty="0" smtClean="0"/>
              <a:t>задания отмечены условным знаком «Работаем с дополнительной информацией»). </a:t>
            </a:r>
          </a:p>
          <a:p>
            <a:pPr>
              <a:buNone/>
            </a:pPr>
            <a:r>
              <a:rPr lang="ru-RU" sz="1100" b="1" dirty="0" smtClean="0"/>
              <a:t>Увеличено количество заданий на развитие предметных умений</a:t>
            </a:r>
            <a:r>
              <a:rPr lang="ru-RU" sz="1100" dirty="0" smtClean="0"/>
              <a:t>:</a:t>
            </a:r>
            <a:br>
              <a:rPr lang="ru-RU" sz="1100" dirty="0" smtClean="0"/>
            </a:br>
            <a:r>
              <a:rPr lang="ru-RU" sz="1100" dirty="0" smtClean="0"/>
              <a:t>• «сравнивать два объекта (числа, геометрические фигуры)»;</a:t>
            </a:r>
            <a:br>
              <a:rPr lang="ru-RU" sz="1100" dirty="0" smtClean="0"/>
            </a:br>
            <a:r>
              <a:rPr lang="ru-RU" sz="1100" dirty="0" smtClean="0"/>
              <a:t>• «распределять объекты на две группы по заданному основанию»;</a:t>
            </a:r>
            <a:br>
              <a:rPr lang="ru-RU" sz="1100" dirty="0" smtClean="0"/>
            </a:br>
            <a:r>
              <a:rPr lang="ru-RU" sz="1100" dirty="0" smtClean="0"/>
              <a:t>• «решать текстовые задачи в одно действие на сложение и вычитание: выделять</a:t>
            </a:r>
            <a:br>
              <a:rPr lang="ru-RU" sz="1100" dirty="0" smtClean="0"/>
            </a:br>
            <a:r>
              <a:rPr lang="ru-RU" sz="1100" dirty="0" smtClean="0"/>
              <a:t>условие и требование (вопрос)»;</a:t>
            </a:r>
            <a:br>
              <a:rPr lang="ru-RU" sz="1100" dirty="0" smtClean="0"/>
            </a:br>
            <a:r>
              <a:rPr lang="ru-RU" sz="1100" dirty="0" smtClean="0"/>
              <a:t>• «распознавать верные (истинные) и неверные (ложные) утверждения относительно</a:t>
            </a:r>
            <a:br>
              <a:rPr lang="ru-RU" sz="1100" dirty="0" smtClean="0"/>
            </a:br>
            <a:r>
              <a:rPr lang="ru-RU" sz="1100" dirty="0" smtClean="0"/>
              <a:t>заданного набора объектов/предметов»; …</a:t>
            </a:r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r>
              <a:rPr lang="ru-RU" sz="1100" b="1" dirty="0" smtClean="0"/>
              <a:t>Увеличено количество заданий на развитие метапредметных умений: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/>
              <a:t>• «применять базовые логические универсальные действия: сравнение, анализ,</a:t>
            </a:r>
            <a:br>
              <a:rPr lang="ru-RU" sz="1100" dirty="0" smtClean="0"/>
            </a:br>
            <a:r>
              <a:rPr lang="ru-RU" sz="1100" dirty="0" smtClean="0"/>
              <a:t>классификация (группировка), обобщение»;</a:t>
            </a:r>
            <a:br>
              <a:rPr lang="ru-RU" sz="1100" dirty="0" smtClean="0"/>
            </a:br>
            <a:r>
              <a:rPr lang="ru-RU" sz="1100" dirty="0" smtClean="0"/>
              <a:t>• «конструировать утверждения, проверять их истинность; строить логическое</a:t>
            </a:r>
            <a:br>
              <a:rPr lang="ru-RU" sz="1100" dirty="0" smtClean="0"/>
            </a:br>
            <a:r>
              <a:rPr lang="ru-RU" sz="1100" dirty="0" smtClean="0"/>
              <a:t>рассуждение»;</a:t>
            </a:r>
            <a:br>
              <a:rPr lang="ru-RU" sz="1100" dirty="0" smtClean="0"/>
            </a:br>
            <a:r>
              <a:rPr lang="ru-RU" sz="1100" dirty="0" smtClean="0"/>
              <a:t>• «ориентироваться в алгоритмах: воспроизводить, дополнять, исправлять</a:t>
            </a:r>
            <a:br>
              <a:rPr lang="ru-RU" sz="1100" dirty="0" smtClean="0"/>
            </a:br>
            <a:r>
              <a:rPr lang="ru-RU" sz="1100" dirty="0" smtClean="0"/>
              <a:t>деформированные; составлять по аналогии»;</a:t>
            </a:r>
            <a:br>
              <a:rPr lang="ru-RU" sz="1100" dirty="0" smtClean="0"/>
            </a:br>
            <a:r>
              <a:rPr lang="ru-RU" sz="1100" dirty="0" smtClean="0"/>
              <a:t>• «использовать текст задания для объяснения способа и хода решения математической</a:t>
            </a:r>
            <a:br>
              <a:rPr lang="ru-RU" sz="1100" dirty="0" smtClean="0"/>
            </a:br>
            <a:r>
              <a:rPr lang="ru-RU" sz="1100" dirty="0" smtClean="0"/>
              <a:t>задачи; формулировать ответ».</a:t>
            </a:r>
          </a:p>
          <a:p>
            <a:pPr>
              <a:buNone/>
            </a:pPr>
            <a:r>
              <a:rPr lang="ru-RU" sz="1100" b="1" dirty="0" smtClean="0"/>
              <a:t>Расширено содержание (авторская позиция): </a:t>
            </a:r>
            <a:r>
              <a:rPr lang="ru-RU" sz="1100" dirty="0" smtClean="0"/>
              <a:t>добавлены темы «Куб. Шар», «Счёт</a:t>
            </a:r>
            <a:br>
              <a:rPr lang="ru-RU" sz="1100" dirty="0" smtClean="0"/>
            </a:br>
            <a:r>
              <a:rPr lang="ru-RU" sz="1100" dirty="0" smtClean="0"/>
              <a:t>десятками».</a:t>
            </a:r>
          </a:p>
          <a:p>
            <a:pPr>
              <a:buNone/>
            </a:pPr>
            <a:r>
              <a:rPr lang="ru-RU" sz="1100" b="1" dirty="0" smtClean="0"/>
              <a:t>Переработана формулировка вопросов к заданиям </a:t>
            </a:r>
            <a:r>
              <a:rPr lang="ru-RU" sz="1100" b="1" dirty="0" err="1" smtClean="0"/>
              <a:t>метапредметного</a:t>
            </a:r>
            <a:r>
              <a:rPr lang="ru-RU" sz="1100" b="1" dirty="0" smtClean="0"/>
              <a:t> уровня</a:t>
            </a:r>
            <a:r>
              <a:rPr lang="ru-RU" sz="1100" dirty="0" smtClean="0"/>
              <a:t>:</a:t>
            </a:r>
            <a:br>
              <a:rPr lang="ru-RU" sz="1100" dirty="0" smtClean="0"/>
            </a:br>
            <a:r>
              <a:rPr lang="ru-RU" sz="1100" dirty="0" smtClean="0"/>
              <a:t>Например, «Сколько способов тебе удалось найти?», «По какому правилу составлена каждая</a:t>
            </a:r>
            <a:br>
              <a:rPr lang="ru-RU" sz="1100" dirty="0" smtClean="0"/>
            </a:br>
            <a:r>
              <a:rPr lang="ru-RU" sz="1100" dirty="0" smtClean="0"/>
              <a:t>таблица? Найди его и заполни последние строчки каждой таблицы», «Сколько ответов тебе</a:t>
            </a:r>
            <a:br>
              <a:rPr lang="ru-RU" sz="1100" dirty="0" smtClean="0"/>
            </a:br>
            <a:r>
              <a:rPr lang="ru-RU" sz="1100" dirty="0" smtClean="0"/>
              <a:t>удалось найти?» и </a:t>
            </a:r>
            <a:r>
              <a:rPr lang="ru-RU" sz="1100" dirty="0" err="1" smtClean="0"/>
              <a:t>т.п</a:t>
            </a:r>
            <a:endParaRPr lang="ru-RU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243" t="17187" r="1510" b="5471"/>
          <a:stretch>
            <a:fillRect/>
          </a:stretch>
        </p:blipFill>
        <p:spPr bwMode="auto">
          <a:xfrm>
            <a:off x="323528" y="250361"/>
            <a:ext cx="8640960" cy="5554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998" t="16542" r="7998" b="10272"/>
          <a:stretch>
            <a:fillRect/>
          </a:stretch>
        </p:blipFill>
        <p:spPr bwMode="auto">
          <a:xfrm>
            <a:off x="395536" y="260648"/>
            <a:ext cx="8547035" cy="595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1317" t="15280" r="15130"/>
          <a:stretch>
            <a:fillRect/>
          </a:stretch>
        </p:blipFill>
        <p:spPr bwMode="auto">
          <a:xfrm>
            <a:off x="1115616" y="0"/>
            <a:ext cx="5166808" cy="638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6707088" cy="55054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заседаниях МО запланировать семинары-практикумы для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 </a:t>
            </a:r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запланировать семинар  - практикум </a:t>
            </a:r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«Обеспечение объективности оценочных процедур при проверке ВПР, диагностических 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 </a:t>
            </a:r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»),</a:t>
            </a:r>
            <a:r>
              <a:rPr lang="ru-RU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октябрь 2022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(выступления из опыта работы при подготовке к ВПР и диагностической работе по функциональной грамотности)</a:t>
            </a:r>
          </a:p>
          <a:p>
            <a:pPr marL="0" indent="0">
              <a:buNone/>
            </a:pPr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Ваши предложения!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 – практикум « …»,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март 2023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5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9552" y="1772816"/>
            <a:ext cx="6575596" cy="3865984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Итоги работы МО в 2021/2022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уч.г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Работа над общей темой МО ««Непрерывное профессиональное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 в соответствии с основными направлениями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региональной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образования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ШЭ и МЭ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ВсОШ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2022/2023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уч.г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Методическое письмо об организации образовательной деятельности в начальных классах общеобразовательных учреждений Ярославской области в 2022-2023 учебном году</a:t>
            </a:r>
          </a:p>
          <a:p>
            <a:pPr algn="l"/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187624" y="692696"/>
            <a:ext cx="4936062" cy="642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работы: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6851104" cy="1373014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Итоги олимпиадного сезона 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 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2022 учебного года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836712"/>
            <a:ext cx="6624736" cy="58326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2021–2022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уч.г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олимпиада начальной школы проводилась среди обучающихся 4 классов 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русскому языку, математике, литературному чтению, окружающему миру. По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сравнению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прошлым учебным годом количество участников увеличилось на 6% (с 170 до 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181 участника). 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2021–2022уч.г.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участвовали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муниципальном этапе олимпиады начальной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школы обучающиеся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следующих школ: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 МОУ Воздвиженская сош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 МОУ Ильинская сош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 МОУ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Климатинская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сош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 МОУ Воскресенская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оош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 МОУ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Дивногорская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оош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 МОУ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Клементьевская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оош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 МОУ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Маймерская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оош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 МОУ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Ординская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оош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 2021–2022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уч.г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нет 4 класса)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 МОУ Покровская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оош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18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6419056" cy="579350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Итоги олимпиадного сезона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2021 – 2022 учебного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2021–2022уч.г., по сравнению с прошлым учебным годом, следующие образовательные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продемонстрировали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результативности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участия (отношение 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количества победителей и призёров к общему количеству участников от школы):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МОУ Воздвиженская сош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 МОУ Заозерская сош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 МОУ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Улейминская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сош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80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19056" cy="164219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Рейтинг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предметов по успешности выполнения заданий муниципального этапа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олимпиады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начальной школы в 2021–2022уч.г.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276872"/>
            <a:ext cx="7859216" cy="38492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1 место – русский язык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↑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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место – окружающий мир ↓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 3 место – математика ↑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 4 место – литературное чтение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↓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43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03032" cy="114300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на 2022 - 2023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уч.г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00200"/>
            <a:ext cx="684076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Обеспечить участие не менее 60% обучающихся в ШЭ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ВсОШ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2022 - 2023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уч.г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в том числе обучающихся с ОВЗ. 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Обеспечить участие не менее 95% обучающихся, которые набрали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баллов на ШЭ, в МЭ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ВсОШ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Сохранить (поддержать) / повысить успешность выполнения заданий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МЭ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ВсОШ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06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6203032" cy="576064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Школьный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ВсОШ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7283152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Сроки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с 1 сентября по 1 ноября 2023 года.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Олимпиадные материалы: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 требования к организации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проведению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 задания,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 ответы и критерии оценивания.</a:t>
            </a:r>
          </a:p>
          <a:p>
            <a:pPr marL="0" indent="0">
              <a:buNone/>
            </a:pPr>
            <a:r>
              <a:rPr lang="ru-RU" u="sng" dirty="0">
                <a:latin typeface="Times New Roman" pitchFamily="18" charset="0"/>
                <a:cs typeface="Times New Roman" pitchFamily="18" charset="0"/>
              </a:rPr>
              <a:t>Подведение итогов ШЭ </a:t>
            </a:r>
            <a:r>
              <a:rPr lang="ru-RU" u="sng" dirty="0" err="1">
                <a:latin typeface="Times New Roman" pitchFamily="18" charset="0"/>
                <a:cs typeface="Times New Roman" pitchFamily="18" charset="0"/>
              </a:rPr>
              <a:t>ВсОШ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соответствии с местами проведения ИЛИ на основании общего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рейтингового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списка.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399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19056" cy="114300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материалов для ШЭ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ВсОШ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6347048" cy="4857403"/>
          </a:xfrm>
        </p:spPr>
        <p:txBody>
          <a:bodyPr>
            <a:norm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Доработать, утвердить (проверить комплекты олимпиадных заданий на соответствие методическим рекомендациям центральных предметно-методических комиссий) и оформить задания ШЭ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ВсОШ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2022/2023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уч.г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а также бланки ответов (при наличии) до 31.08.2021 выслать в ММЦ (по шаблону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Утвердить и оформить критерии оценивания заданий ШЭ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ВсОШ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2022/2023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уч.г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до 31.08.2022 выслать в ММЦ (по шаблону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Утвердить требования к проведению ШЭ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ВсОШ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предмету: оформить документ, содержащий сведения о продолжительности проведения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каждой возрастной параллели, перечень материально-технического оборудования, общие подходы к критериям оценивания олимпиадных заданий, количество баллов и т.д., до 31.08.2022 выслать в ММЦ (по шаблону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механизм анализа выполнения заданий ШЭ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ВсОШ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предмету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формирования общего (сводного) отчета (руководители МО сдают сводный отчет к концу октября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47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91064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профессионального мастерства 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6491064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открытых уроков по конкретным методическим темам.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Запланировать в августе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1.----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2.----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3.----</a:t>
            </a:r>
            <a:endParaRPr lang="ru-RU" sz="2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БАПО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менее 3 публикаций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БАПО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(открытые уроки, выступления на РМО, ШМО и конференции)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791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6203032" cy="5289451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Методическое письмо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 организации образовательной деятельности в начальных классах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общеобразовательных учреждений Ярославской области в 2022-2023 учебном году.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11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7504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Мои контакты для связи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Адреса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почты:</a:t>
            </a:r>
          </a:p>
          <a:p>
            <a:pPr>
              <a:buNone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yablokova.nadezhda2014@yandex.ru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en-US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nadejda.yablokowa@yandex.ru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32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44824"/>
            <a:ext cx="8229600" cy="2880320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Спасибо за работу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92088"/>
          </a:xfrm>
        </p:spPr>
        <p:txBody>
          <a:bodyPr>
            <a:noAutofit/>
          </a:bodyPr>
          <a:lstStyle/>
          <a:p>
            <a:pPr algn="l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Итоги работы МО в 2021/2022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уч.г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6419056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93% педагогов представили свои методические темы. После анализа всех представленных методических тем было выбрано общее направление методической работы «Формирование функциональной грамотности у обучающихся начальных классов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педагогов представили отчёт по своим методическим темам на РМО и ШМО, что составляет 36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74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7088" cy="1143000"/>
          </a:xfrm>
        </p:spPr>
        <p:txBody>
          <a:bodyPr>
            <a:normAutofit/>
          </a:bodyPr>
          <a:lstStyle/>
          <a:p>
            <a:r>
              <a:rPr lang="ru-RU" sz="2800" b="1" dirty="0"/>
              <a:t>Анализ работы по повышению квалификации педагогов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96752"/>
            <a:ext cx="7488832" cy="49294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пройденных курсов: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1.Реализация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требований обновлённых ФГОС НОО в работе учителя, 36 часов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2.Коррекционная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переподготовка и особенности образования и воспитания детей с ОВЗ, 73 часа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3.Использование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современного учебного оборудования в ЦО естественнонаучной и технологической направленностей «Точка роста»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4.Информационная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 образовательной организации (ИРО), 48 часов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5.Защита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от информации, причиняющей вред их здоровью, 36 часов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.«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правового просвещения в школе, компетенции классного руководителя по воспитательной работе в соответствии с обновлёнными ФГОС-21. Новые цифровые платформы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РФ для обучения, воспитания и личностного развития учащихся», 144 часа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7.Программа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профессиональной переподготовки «Педагогика и методика начального образования в рамках реализации ФГОС НОО», 260 часов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24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67128" cy="114300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внеклассной работы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00200"/>
            <a:ext cx="7416824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4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Отрадновская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сош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Евсеева Елена Анатольевна, Белянчикова Ирина Львовна</a:t>
            </a:r>
          </a:p>
          <a:p>
            <a:pPr marL="0" indent="0">
              <a:buNone/>
            </a:pPr>
            <a:r>
              <a:rPr lang="ru-RU" sz="24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Улейминская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сош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Шапошникова Наталья Вячеславовна</a:t>
            </a:r>
          </a:p>
          <a:p>
            <a:pPr marL="0" indent="0">
              <a:buNone/>
            </a:pP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Заозерская сош</a:t>
            </a:r>
          </a:p>
          <a:p>
            <a:pPr marL="0" indent="0">
              <a:buNone/>
            </a:pP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Шарова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Марина Викторовна</a:t>
            </a:r>
          </a:p>
          <a:p>
            <a:pPr marL="0" indent="0">
              <a:buNone/>
            </a:pP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Юрьевская сош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Веденеева Лариса Николаевна,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Шаманина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Нина Борисовна, Баранова Анастасия Николаевна</a:t>
            </a:r>
          </a:p>
          <a:p>
            <a:pPr marL="0" indent="0">
              <a:buNone/>
            </a:pP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Ильинская сош</a:t>
            </a:r>
          </a:p>
          <a:p>
            <a:pPr marL="0" indent="0">
              <a:buNone/>
            </a:pP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Конуркина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Ольга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Валерияновна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Липина Валентина Алексеевна</a:t>
            </a:r>
          </a:p>
          <a:p>
            <a:pPr marL="0" indent="0">
              <a:buNone/>
            </a:pPr>
            <a:r>
              <a:rPr lang="ru-RU" sz="24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Головинская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сош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Пантелеева Ирина Геннадьевна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19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35080" cy="114300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внеклассной работы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600200"/>
            <a:ext cx="807524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39% педагогов активно участвуют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25% - средняя активность участия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36% не участвуют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сделан по представленным отчётам педагогов)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945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19056" cy="11430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над которыми предстоит работать членам МО в следующем году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00200"/>
            <a:ext cx="734481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Соответствие методических тем основному направлению работы МО.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процента вовлеченности педагогов и учащихся в исследовательскую и проектную деятельность.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педагогов в очных и заочных профессиональных конкурсах.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своих методических материалов в печатных изданиях.</a:t>
            </a:r>
          </a:p>
        </p:txBody>
      </p:sp>
    </p:spTree>
    <p:extLst>
      <p:ext uri="{BB962C8B-B14F-4D97-AF65-F5344CB8AC3E}">
        <p14:creationId xmlns:p14="http://schemas.microsoft.com/office/powerpoint/2010/main" val="154527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35080" cy="114300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тема района 2023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00200"/>
            <a:ext cx="698477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«Непрерывное профессиональное развитие педагога в 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</a:t>
            </a:r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основными направлениями региональной 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</a:t>
            </a:r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образования»</a:t>
            </a:r>
          </a:p>
          <a:p>
            <a:pPr marL="0" indent="0">
              <a:buNone/>
            </a:pP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Ключевые ориентиры: 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обновлённый ФГОС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формирование и оценка ФГ обучающихся</a:t>
            </a:r>
          </a:p>
        </p:txBody>
      </p:sp>
    </p:spTree>
    <p:extLst>
      <p:ext uri="{BB962C8B-B14F-4D97-AF65-F5344CB8AC3E}">
        <p14:creationId xmlns:p14="http://schemas.microsoft.com/office/powerpoint/2010/main" val="343038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114300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методического объединения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24744"/>
            <a:ext cx="7344816" cy="50014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«Повышения качества образования в условиях </a:t>
            </a:r>
            <a:endParaRPr lang="ru-RU" sz="2200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введения обновлённых </a:t>
            </a:r>
            <a:r>
              <a:rPr lang="ru-RU" sz="2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ФГОС»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оказание информационного и методического сопровождения педагогов при переходе на обновленный ФГОС;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обеспечение информационной и методической поддержки по формированию и оценке функциональной грамотности обучающихся; 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создание условий для совершенствования профессиональных компетентностей педагогов через обобщение и распространение педагогического опыта.</a:t>
            </a:r>
          </a:p>
          <a:p>
            <a:pPr marL="0" indent="0"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86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</TotalTime>
  <Words>1070</Words>
  <Application>Microsoft Office PowerPoint</Application>
  <PresentationFormat>Экран (4:3)</PresentationFormat>
  <Paragraphs>155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29</vt:i4>
      </vt:variant>
    </vt:vector>
  </HeadingPairs>
  <TitlesOfParts>
    <vt:vector size="34" baseType="lpstr">
      <vt:lpstr>Arial</vt:lpstr>
      <vt:lpstr>Calibri</vt:lpstr>
      <vt:lpstr>Times New Roman</vt:lpstr>
      <vt:lpstr>Тема Office</vt:lpstr>
      <vt:lpstr>Специальное оформление</vt:lpstr>
      <vt:lpstr>Методическое  объединение учителей  начальных классов «Организация методической работы учителей начальных классов на 2022-2023 учебный год»</vt:lpstr>
      <vt:lpstr>Презентация PowerPoint</vt:lpstr>
      <vt:lpstr>Итоги работы МО в 2021/2022 уч.г. </vt:lpstr>
      <vt:lpstr>Анализ работы по повышению квалификации педагогов</vt:lpstr>
      <vt:lpstr>Анализ внеклассной работы</vt:lpstr>
      <vt:lpstr>Анализ внеклассной работы</vt:lpstr>
      <vt:lpstr>Проблемы, над которыми предстоит работать членам МО в следующем году</vt:lpstr>
      <vt:lpstr>Методическая тема района 2023</vt:lpstr>
      <vt:lpstr>Тема методического объединения</vt:lpstr>
      <vt:lpstr>События, направления </vt:lpstr>
      <vt:lpstr>Ссылка на материалы по обновлённым ФГОС</vt:lpstr>
      <vt:lpstr>Презентация PowerPoint</vt:lpstr>
      <vt:lpstr>Методические рекомендации по учебным предметам</vt:lpstr>
      <vt:lpstr>Презентация PowerPoint</vt:lpstr>
      <vt:lpstr> Методическое письмо об использовании в образовательном процессе учебников УМК «Математика», авт. М. И. Моро, С. И. Волкова, С. В. Степанова действующего ФПУ, соответствующих ФГОС (2009—2010 гг.) при введении обновленных ФГОС в 1 классе</vt:lpstr>
      <vt:lpstr>Презентация PowerPoint</vt:lpstr>
      <vt:lpstr>Презентация PowerPoint</vt:lpstr>
      <vt:lpstr>Презентация PowerPoint</vt:lpstr>
      <vt:lpstr>Презентация PowerPoint</vt:lpstr>
      <vt:lpstr>Итоги олимпиадного сезона  2021 – 2022 учебного года </vt:lpstr>
      <vt:lpstr>Презентация PowerPoint</vt:lpstr>
      <vt:lpstr>Рейтинг предметов по успешности выполнения заданий муниципального этапа олимпиады начальной школы в 2021–2022уч.г. </vt:lpstr>
      <vt:lpstr>Задачи на 2022 - 2023 уч.г. </vt:lpstr>
      <vt:lpstr>Школьный этап ВсОШ </vt:lpstr>
      <vt:lpstr>Подготовка материалов для ШЭ ВсОШ</vt:lpstr>
      <vt:lpstr>Повышение профессионального мастерства педагогов </vt:lpstr>
      <vt:lpstr>Презентация PowerPoint</vt:lpstr>
      <vt:lpstr>Мои контакты для связи</vt:lpstr>
      <vt:lpstr>Спасибо за работу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Admin</dc:creator>
  <cp:lastModifiedBy>User</cp:lastModifiedBy>
  <cp:revision>33</cp:revision>
  <dcterms:created xsi:type="dcterms:W3CDTF">2011-11-28T19:44:49Z</dcterms:created>
  <dcterms:modified xsi:type="dcterms:W3CDTF">2023-08-27T08:09:46Z</dcterms:modified>
</cp:coreProperties>
</file>