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83" r:id="rId15"/>
    <p:sldId id="274" r:id="rId16"/>
    <p:sldId id="280" r:id="rId17"/>
    <p:sldId id="275" r:id="rId18"/>
    <p:sldId id="281" r:id="rId19"/>
    <p:sldId id="282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422C16"/>
    <a:srgbClr val="0C788E"/>
    <a:srgbClr val="006666"/>
    <a:srgbClr val="008080"/>
    <a:srgbClr val="800000"/>
    <a:srgbClr val="6600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 autoAdjust="0"/>
    <p:restoredTop sz="94652" autoAdjust="0"/>
  </p:normalViewPr>
  <p:slideViewPr>
    <p:cSldViewPr>
      <p:cViewPr varScale="1">
        <p:scale>
          <a:sx n="86" d="100"/>
          <a:sy n="86" d="100"/>
        </p:scale>
        <p:origin x="104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F8C41-F449-4F7C-8444-68AA3767300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46C6C-5BCF-450B-B3C6-83A5D790108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F6C64-8A3F-463E-BEE1-5D7DD3A2C83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BF68E-051B-4CC4-B10E-F7BA9B318C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12C74-C50E-4A62-9D01-37FBC2A678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20206-5E3D-4C87-BE5F-A0A4731496B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AB4AD-1463-4BD8-805C-5B21ED854A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163AF-B545-4039-B50D-70F6E4A50BE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892F0-52CA-4801-890C-BD279774091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98350-AB7F-4822-8B60-A9ADE9ACFD8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2161E-3F5C-4210-8946-CAF99067834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E9C936-F324-4391-AB35-ACC37CBF2F1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2656"/>
            <a:ext cx="8229600" cy="1224136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Методическое объединение №2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80728"/>
            <a:ext cx="8229600" cy="4464496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Практико – ориентированный семинар по теме:</a:t>
            </a: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«Профессиональный рост педагога как необходимое условие повышения качества образования в современной школе»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16 ноября 2021 год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546" y="-13032"/>
            <a:ext cx="90364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 будет продуктивным, если: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потребность педагога к собственному развитию и саморазвитию;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владеет способами самопознания и самоанализа педагогического опыта;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опыт является фактором изменения образовательной ситуации;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обладает развитой способностью к рефлексии (деятельности, направленной на осмысление собственных действий, анализ этой деятельности и формулирование выводов); Программа профессионального развития учителя включает в себя возможность исследовательской деятельности;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обладает готовностью к педагогическому творчеству; Осуществляется взаимосвязь личностного и профессионального развития и саморазвития.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108" y="260648"/>
            <a:ext cx="89644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самообразования: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преподаваемого предмета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Разработанные или изданные методические пособия, статьи, учебники, программы и т. д. - Доклады, выступления;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новых форм, методов и приёмов обучения;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дидактических материалов, тестов, наглядностей; Выработка методических рекомендаций по применению новых технологий, в том числе и ИКТ;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проведение открытых уроков по собственным, новаторским технологиям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семинаров, мастер-классов, обобщение опыта по исследуемой проблеме;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90364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профессионального становления преподавателя, включает в себя следующие направленности: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психолого-педагогической литературы;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программно-методического обеспечения учебно-воспитательного процесса;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темой самообразования;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системе школьной методической работы; обучение на курсах в системе повышения квалификации за пределами школы;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повышением квалификации остальных преподавателей.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Профессионально-личностное развитие педагога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есть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перехода из стадии относительной пассивности в стадию активной и созидательной профессиональной деятельности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важной установкой для педагога является ориентация на самообразование и саморазвитие в педагогическом, общекультурном и личностном планах.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92696"/>
            <a:ext cx="5832648" cy="3927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Теоретические основы подхода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Lesson Study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целях развития и совершенствования процесса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(из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 работы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учитель МОУ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Василёвской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сош: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Юдина Любовь Алексеевна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62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712968" cy="547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методических тем педагогов МО показал: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72%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преподавателей работают над формированием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читательской грамотности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работают над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формированием орфографической зоркости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только по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6%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работают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 проектной деятельностью, над активизацией познавательной деятельности, интегрированным обучением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представленные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методические темы можно объединить в одну общую «Формирование у обучающихся функциональной грамотности».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Выстраивая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младших школьников в 2021-2022 учебном году,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следует учитывать, что уже в ближайшей перспективе (при проведении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диагностических работ по функциональной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грамотности (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математическая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естественнонаучная)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обучающихся) им придется решать задачи, требующие самостоятельного подхода, умения отбирать и анализировать информацию, определять алгоритм своих действий в зависимости от поставленной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ноябрь – декабрь и в течение 2022 года)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80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10113"/>
              </p:ext>
            </p:extLst>
          </p:nvPr>
        </p:nvGraphicFramePr>
        <p:xfrm>
          <a:off x="395535" y="404665"/>
          <a:ext cx="8280921" cy="4767072"/>
        </p:xfrm>
        <a:graphic>
          <a:graphicData uri="http://schemas.openxmlformats.org/drawingml/2006/table">
            <a:tbl>
              <a:tblPr firstRow="1" firstCol="1" bandRow="1"/>
              <a:tblGrid>
                <a:gridCol w="2190680">
                  <a:extLst>
                    <a:ext uri="{9D8B030D-6E8A-4147-A177-3AD203B41FA5}">
                      <a16:colId xmlns:a16="http://schemas.microsoft.com/office/drawing/2014/main" val="1739576016"/>
                    </a:ext>
                  </a:extLst>
                </a:gridCol>
                <a:gridCol w="4437268">
                  <a:extLst>
                    <a:ext uri="{9D8B030D-6E8A-4147-A177-3AD203B41FA5}">
                      <a16:colId xmlns:a16="http://schemas.microsoft.com/office/drawing/2014/main" val="1160907995"/>
                    </a:ext>
                  </a:extLst>
                </a:gridCol>
                <a:gridCol w="1652973">
                  <a:extLst>
                    <a:ext uri="{9D8B030D-6E8A-4147-A177-3AD203B41FA5}">
                      <a16:colId xmlns:a16="http://schemas.microsoft.com/office/drawing/2014/main" val="246065611"/>
                    </a:ext>
                  </a:extLst>
                </a:gridCol>
              </a:tblGrid>
              <a:tr h="838681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Муниципальные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мониторинги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(муниципальные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контрольные работы)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Региональные диагностические работы по оценке функциональной грамотности (нач. школа, математическая грамотность)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Ноябрь - декабрь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374833"/>
                  </a:ext>
                </a:extLst>
              </a:tr>
              <a:tr h="11182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Муниципальная диагностическая работа по оценке функциональной грамотности обучающихся начальной школы (математическая грамотность, 4 класс)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7044168"/>
                  </a:ext>
                </a:extLst>
              </a:tr>
              <a:tr h="13978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Региональные диагностические работы по оценке функциональной грамотности обучающихся, освоивших образовательную программу начального общего образования (естественнонаучная грамотность)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течение 2022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2154844"/>
                  </a:ext>
                </a:extLst>
              </a:tr>
              <a:tr h="13978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Муниципальная диагностическая работа по оценке функциональной грамотности обучающихся, освоивших образовательную программу начального общего образования (естественнонаучная грамотность, 4 класс)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течение 2022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656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02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68407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– как один из действенных механизмов повышения профессиональной компетентности педагога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 учащихся на уроках в начальной школе» (из опыта работы)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459222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МОУ Юрьевской сош: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Веденеева Лариса Николаевна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9181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332694"/>
              </p:ext>
            </p:extLst>
          </p:nvPr>
        </p:nvGraphicFramePr>
        <p:xfrm>
          <a:off x="395535" y="836712"/>
          <a:ext cx="8568952" cy="5040559"/>
        </p:xfrm>
        <a:graphic>
          <a:graphicData uri="http://schemas.openxmlformats.org/drawingml/2006/table">
            <a:tbl>
              <a:tblPr firstRow="1" firstCol="1" bandRow="1"/>
              <a:tblGrid>
                <a:gridCol w="1168494">
                  <a:extLst>
                    <a:ext uri="{9D8B030D-6E8A-4147-A177-3AD203B41FA5}">
                      <a16:colId xmlns:a16="http://schemas.microsoft.com/office/drawing/2014/main" val="1605865148"/>
                    </a:ext>
                  </a:extLst>
                </a:gridCol>
                <a:gridCol w="5689990">
                  <a:extLst>
                    <a:ext uri="{9D8B030D-6E8A-4147-A177-3AD203B41FA5}">
                      <a16:colId xmlns:a16="http://schemas.microsoft.com/office/drawing/2014/main" val="1969047585"/>
                    </a:ext>
                  </a:extLst>
                </a:gridCol>
                <a:gridCol w="1710468">
                  <a:extLst>
                    <a:ext uri="{9D8B030D-6E8A-4147-A177-3AD203B41FA5}">
                      <a16:colId xmlns:a16="http://schemas.microsoft.com/office/drawing/2014/main" val="3126621357"/>
                    </a:ext>
                  </a:extLst>
                </a:gridCol>
              </a:tblGrid>
              <a:tr h="496550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Создание 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условий для самореализации одаренных детей (олимпиады, конкурсы, конференции и др.)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55" marR="454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Выявление одаренных детей в начальной школе по итогам международных и всероссийских интеллектуальных игр, конкурсов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55" marR="454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ноябрь-</a:t>
                      </a:r>
                      <a:b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55" marR="4545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686360"/>
                  </a:ext>
                </a:extLst>
              </a:tr>
              <a:tr h="19909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Школьные туры олимпиад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русскому языку, математике, окружающему миру, литературному чтению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Русский язык 4 классы (всероссийский тур)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Математика 4 классы (всероссийский тур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Литературное чтение 4 класс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Окружающий мир 4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55" marR="454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 сентября -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 октября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 – 25 декабря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55" marR="4545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601950"/>
                  </a:ext>
                </a:extLst>
              </a:tr>
              <a:tr h="286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5455" marR="454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5455" marR="4545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3291374"/>
                  </a:ext>
                </a:extLst>
              </a:tr>
              <a:tr h="1937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Муниципальный тур олимпиад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русскому языку, математике, окружающему миру, литературному чтению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Математика 4 классы    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Русский язык  4 класс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Литературное чтение 4 классы   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Окружающий мир 4 классы  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55" marR="454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ноября – 25 декабря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февраля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455" marR="4545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122717"/>
                  </a:ext>
                </a:extLst>
              </a:tr>
              <a:tr h="328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5455" marR="454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5455" marR="4545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938905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95535" y="332656"/>
            <a:ext cx="8568952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Планы работы МО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3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Конкурс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творческих работ «Юный художник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492896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Муниципальная  учебно-исследовательская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конференция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школьников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апреля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600598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педагогических работников системы образования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УМР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24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марта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48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908720"/>
            <a:ext cx="6768752" cy="453650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внутренней позиции успешного педагога с помощью мобилизации личностных ресурсов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КПК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5035"/>
            <a:ext cx="8229600" cy="5472237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 в начальной школе (72 ч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результатов ГИА в преподавании учебных предметов начальной школы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ч.)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содержания и технологий НОО (со стажировкой) (72 ч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младших школьников смысловому чтению (72 ч.)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учебной деятельности младших школьников (в форме стажировки) (36 ч.)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и исследовательская деятельность дошкольников и младших школьников (72 ч.)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ФГОС. Изучение русского языка как родного и литературного чтения на родном русском языке в начальной школе (36 ч.)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НОО: достижение метапредметных и личностных результатов (72 ч.) </a:t>
            </a: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 младших школьников (со стажировкой) (36 ч.)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32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выступлений на МО (март)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1490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педагогов по участию в деятельности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 (май)</a:t>
            </a:r>
          </a:p>
          <a:p>
            <a:pPr marL="0" indent="0" algn="ctr">
              <a:buNone/>
            </a:pPr>
            <a:endParaRPr lang="ru-RU" sz="2800" b="1" dirty="0" smtClean="0"/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перспективно - опережающего обучения.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технологии.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технологии. </a:t>
            </a:r>
          </a:p>
        </p:txBody>
      </p:sp>
    </p:spTree>
    <p:extLst>
      <p:ext uri="{BB962C8B-B14F-4D97-AF65-F5344CB8AC3E}">
        <p14:creationId xmlns:p14="http://schemas.microsoft.com/office/powerpoint/2010/main" val="242388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67544" y="1412776"/>
            <a:ext cx="8229600" cy="201622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75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981"/>
            <a:ext cx="8229600" cy="627669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работы: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892479" cy="5505475"/>
          </a:xfrm>
        </p:spPr>
        <p:txBody>
          <a:bodyPr/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пути развития профессиональной компетентности педагога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Теоретические основы подхода 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Lesson Study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целях развития и совершенствования процесса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(из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 работы)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методических тем;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 учителя – как один из действенных механизмов повышения профессиональной компетентности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«Формирование функциональной грамотности учащихся на уроках в начальной школе» (из опыта работы)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Планы работы МО в соответствии с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Планом муниципальных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для школьников и календарным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планом ММЦ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на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2021-2022 уч. год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КПК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выступлений на МО (март)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2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620688"/>
            <a:ext cx="6912768" cy="5505475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Теоретическая часть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пути развития профессиональной компетентности педагога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Яблокова Н.А.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548680"/>
            <a:ext cx="63367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Профессионализм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степень овладения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индивидом профессиональными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навыками.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индивид, основное занятие которого является его профессией;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специалист своего дела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имеющий соответствующую подготовку и квалификацию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24744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Самый главный навык, который должен быть у каждого высококвалифицированного специалиста –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это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навык самообразования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К. Д. Ушинский, говорил: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«Учитель живёт до тех пор, пока учится»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рассматривать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двух значениях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как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самообучение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узком смысле, как самонаучение) 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самосозидание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 широком, как создание себя, самостроительство).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Саморазвитие – это результат профессионального творчества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не прироста знаний, умений и навыков.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764704"/>
            <a:ext cx="59046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рост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–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своего пути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обретение собственного голоса.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учителя, педагога –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компетентности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94" y="0"/>
            <a:ext cx="9144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 процесса самообразования учителя: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Изучать и внедрять </a:t>
            </a:r>
            <a:r>
              <a:rPr lang="ru-RU" dirty="0" smtClean="0"/>
              <a:t>новые педагогические технологии, формы, методы и приёмы обучения;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Посещать</a:t>
            </a:r>
            <a:r>
              <a:rPr lang="ru-RU" dirty="0" smtClean="0"/>
              <a:t> уроки коллег и участвовать в обмене опытом; </a:t>
            </a:r>
          </a:p>
          <a:p>
            <a:r>
              <a:rPr lang="ru-RU" dirty="0" smtClean="0"/>
              <a:t>Периодически </a:t>
            </a:r>
            <a:r>
              <a:rPr lang="ru-RU" b="1" dirty="0" smtClean="0">
                <a:solidFill>
                  <a:srgbClr val="002060"/>
                </a:solidFill>
              </a:rPr>
              <a:t>проводить </a:t>
            </a:r>
            <a:r>
              <a:rPr lang="ru-RU" dirty="0" smtClean="0"/>
              <a:t>самоанализ своей профессиональной деятельности; </a:t>
            </a:r>
            <a:r>
              <a:rPr lang="ru-RU" b="1" dirty="0" smtClean="0">
                <a:solidFill>
                  <a:srgbClr val="002060"/>
                </a:solidFill>
              </a:rPr>
              <a:t>Совершенствовать</a:t>
            </a:r>
            <a:r>
              <a:rPr lang="ru-RU" dirty="0" smtClean="0"/>
              <a:t> свои знания в области классической и современной педагогики и психологии;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Повышать</a:t>
            </a:r>
            <a:r>
              <a:rPr lang="ru-RU" dirty="0" smtClean="0"/>
              <a:t> уровень своей эрудиции правовой и общей культуры. Чтение конкретных педагогических изданий; </a:t>
            </a:r>
          </a:p>
          <a:p>
            <a:r>
              <a:rPr lang="ru-RU" dirty="0" smtClean="0"/>
              <a:t>Чтение методической, педагогической и предметной литературы; </a:t>
            </a:r>
          </a:p>
          <a:p>
            <a:r>
              <a:rPr lang="ru-RU" dirty="0" smtClean="0"/>
              <a:t>Обзор в Интернете информации по преподаваемому предмету, педагогике, психологии, педагогическим технологиям;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Решение </a:t>
            </a:r>
            <a:r>
              <a:rPr lang="ru-RU" dirty="0" smtClean="0"/>
              <a:t>тестов, упражнений и других заданий по своему предмету повышенной сложности или нестандартной формы;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Посещение</a:t>
            </a:r>
            <a:r>
              <a:rPr lang="ru-RU" dirty="0" smtClean="0"/>
              <a:t> семинаров, тренингов, конференций, уроков коллег; </a:t>
            </a:r>
          </a:p>
          <a:p>
            <a:r>
              <a:rPr lang="ru-RU" dirty="0" smtClean="0"/>
              <a:t>Систематическое </a:t>
            </a:r>
            <a:r>
              <a:rPr lang="ru-RU" b="1" dirty="0" smtClean="0">
                <a:solidFill>
                  <a:srgbClr val="002060"/>
                </a:solidFill>
              </a:rPr>
              <a:t>прохождение</a:t>
            </a:r>
            <a:r>
              <a:rPr lang="ru-RU" dirty="0" smtClean="0"/>
              <a:t> курсов повышения квалификации;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Проведение</a:t>
            </a:r>
            <a:r>
              <a:rPr lang="ru-RU" dirty="0" smtClean="0"/>
              <a:t> открытых уроков для анализа со стороны коллег;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Изучение</a:t>
            </a:r>
            <a:r>
              <a:rPr lang="ru-RU" dirty="0" smtClean="0"/>
              <a:t> информационно-компьютерных технологий.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4292</TotalTime>
  <Words>1162</Words>
  <Application>Microsoft Office PowerPoint</Application>
  <PresentationFormat>Экран (4:3)</PresentationFormat>
  <Paragraphs>136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Diseño predeterminado</vt:lpstr>
      <vt:lpstr>Методическое объединение №2  </vt:lpstr>
      <vt:lpstr>Презентация PowerPoint</vt:lpstr>
      <vt:lpstr>План работы: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Выбор КПК </vt:lpstr>
      <vt:lpstr>Темы выступлений на МО (март)</vt:lpstr>
      <vt:lpstr>Спасибо за внимание!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606</cp:revision>
  <dcterms:created xsi:type="dcterms:W3CDTF">2010-05-23T14:28:12Z</dcterms:created>
  <dcterms:modified xsi:type="dcterms:W3CDTF">2021-11-15T17:17:55Z</dcterms:modified>
</cp:coreProperties>
</file>