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notesMasterIdLst>
    <p:notesMasterId r:id="rId9"/>
  </p:notesMasterIdLst>
  <p:sldIdLst>
    <p:sldId id="256" r:id="rId2"/>
    <p:sldId id="257" r:id="rId3"/>
    <p:sldId id="297" r:id="rId4"/>
    <p:sldId id="299" r:id="rId5"/>
    <p:sldId id="301" r:id="rId6"/>
    <p:sldId id="300" r:id="rId7"/>
    <p:sldId id="30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730B0-1672-482F-8BC6-0668916D32CD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2CD66-6C01-474A-8545-694C89E595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59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8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825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316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655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76148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706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51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32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08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94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294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711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411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78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55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42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98C9C-214E-4A7D-9B5F-2A3A8A46C5F6}" type="datetimeFigureOut">
              <a:rPr lang="ru-RU" smtClean="0"/>
              <a:t>07.04.2020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722CFC1-374A-4287-B743-A19CA7525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850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file/d/1718sV2SV9uSM4qz1epowzToIk0GJQR3P/vie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143616" y="1565153"/>
            <a:ext cx="5444836" cy="84110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Проектная  работа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Галина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Лазаревна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Зайцева.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Чтобы помнили…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https://schuvc65.mskobr.ru/images/cms/thumbs/1f1204c38f5d7f50f0ab6bcf597ef97666ee60e8/1489400082gkou_skshi_65_2_png_250_13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9163" y="94936"/>
            <a:ext cx="5103323" cy="275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80" r="3314" b="3343"/>
          <a:stretch/>
        </p:blipFill>
        <p:spPr>
          <a:xfrm>
            <a:off x="8403955" y="163291"/>
            <a:ext cx="3691063" cy="44358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2605" y="2959142"/>
            <a:ext cx="6297389" cy="3542281"/>
          </a:xfrm>
          <a:prstGeom prst="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7113659" y="4639028"/>
            <a:ext cx="6096000" cy="21098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Авторы работы: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Баранова Анастасия Михайловна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Бубнова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Анна Михайловна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Будённый Георгий Романович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Сорокоумова Дарья Сергеевна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Фильков Илья Максимович</a:t>
            </a:r>
            <a:endParaRPr lang="ru-RU" sz="14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76257" y="6132461"/>
            <a:ext cx="17005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Москва</a:t>
            </a:r>
          </a:p>
          <a:p>
            <a:pPr algn="ctr"/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 г.</a:t>
            </a:r>
            <a:endParaRPr lang="ru-RU" sz="22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2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293289"/>
              </p:ext>
            </p:extLst>
          </p:nvPr>
        </p:nvGraphicFramePr>
        <p:xfrm>
          <a:off x="1596572" y="415956"/>
          <a:ext cx="10580913" cy="64383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46050">
                  <a:extLst>
                    <a:ext uri="{9D8B030D-6E8A-4147-A177-3AD203B41FA5}">
                      <a16:colId xmlns:a16="http://schemas.microsoft.com/office/drawing/2014/main" val="1703231946"/>
                    </a:ext>
                  </a:extLst>
                </a:gridCol>
                <a:gridCol w="2486851">
                  <a:extLst>
                    <a:ext uri="{9D8B030D-6E8A-4147-A177-3AD203B41FA5}">
                      <a16:colId xmlns:a16="http://schemas.microsoft.com/office/drawing/2014/main" val="4133000042"/>
                    </a:ext>
                  </a:extLst>
                </a:gridCol>
                <a:gridCol w="2356470">
                  <a:extLst>
                    <a:ext uri="{9D8B030D-6E8A-4147-A177-3AD203B41FA5}">
                      <a16:colId xmlns:a16="http://schemas.microsoft.com/office/drawing/2014/main" val="2481077200"/>
                    </a:ext>
                  </a:extLst>
                </a:gridCol>
                <a:gridCol w="3091542">
                  <a:extLst>
                    <a:ext uri="{9D8B030D-6E8A-4147-A177-3AD203B41FA5}">
                      <a16:colId xmlns:a16="http://schemas.microsoft.com/office/drawing/2014/main" val="3095809360"/>
                    </a:ext>
                  </a:extLst>
                </a:gridCol>
              </a:tblGrid>
              <a:tr h="47578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Организация и должность/ ОУ и класс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Функция в проекте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Задачи в проекте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3925040347"/>
                  </a:ext>
                </a:extLst>
              </a:tr>
              <a:tr h="47578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Варламова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Алла Вячеславовна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СКШИ №65</a:t>
                      </a: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учитель (сурдопедагог) </a:t>
                      </a:r>
                      <a:r>
                        <a:rPr lang="ru-RU" sz="1400" b="1" dirty="0" err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к.пед.н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Научный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руководитель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Организация работы, обеспечение ресурсами, научное сопровождение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640891573"/>
                  </a:ext>
                </a:extLst>
              </a:tr>
              <a:tr h="96595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Горошков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Андрей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Викторович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СКШИ №65</a:t>
                      </a: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учитель (сурдопедагог)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Научный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руководитель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Техническое сопровождение, консультирование по коммуникациям, </a:t>
                      </a:r>
                      <a:r>
                        <a:rPr lang="ru-RU" sz="1400" b="1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сурдоперевод</a:t>
                      </a: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(РЖЯ)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2650270380"/>
                  </a:ext>
                </a:extLst>
              </a:tr>
              <a:tr h="72086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Баранова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Анастасия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Михайловна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СКШИ №65, </a:t>
                      </a: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«Б» класс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Специалист</a:t>
                      </a:r>
                      <a:r>
                        <a:rPr lang="ru-RU" sz="1400" b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по д</a:t>
                      </a: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окументоведению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Изучение литературы, личных документов и материалов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151258117"/>
                  </a:ext>
                </a:extLst>
              </a:tr>
              <a:tr h="72086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err="1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Бубнова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Анна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Михайловна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СКШИ №65, </a:t>
                      </a: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«Б» класс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Музеолог. Фотограф и кинооператор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Обоснование выбора жанра школьного музея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3615507854"/>
                  </a:ext>
                </a:extLst>
              </a:tr>
              <a:tr h="96595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Будённый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Георгий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Романович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СКШИ №65</a:t>
                      </a: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«Б» класс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Специалист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 социально-культурной деятельности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kern="1200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Организация </a:t>
                      </a:r>
                      <a:r>
                        <a:rPr lang="ru-RU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школьного музея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2941032784"/>
                  </a:ext>
                </a:extLst>
              </a:tr>
              <a:tr h="720868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Сорокоумова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Дарья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Сергеевна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СКШИ №65, </a:t>
                      </a: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«Б» класс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Библиотекарь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Сценарист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библиотеки, письменной работы по проекту и сценария к фильму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1745516767"/>
                  </a:ext>
                </a:extLst>
              </a:tr>
              <a:tr h="81043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Фильков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Илья Максимович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ГКОУ СКШИ №65, </a:t>
                      </a: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«Б» класс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Администратор по ИКТ. Видеомонтажёр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endParaRPr lang="ru-RU" sz="14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</a:t>
                      </a:r>
                      <a:r>
                        <a:rPr lang="ru-RU" sz="1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фильма и электронной презентации</a:t>
                      </a:r>
                      <a:endParaRPr lang="ru-RU" sz="1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9471" marR="29471" marT="0" marB="0"/>
                </a:tc>
                <a:extLst>
                  <a:ext uri="{0D108BD9-81ED-4DB2-BD59-A6C34878D82A}">
                    <a16:rowId xmlns:a16="http://schemas.microsoft.com/office/drawing/2014/main" val="196066996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9029" y="-58057"/>
            <a:ext cx="2535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Команда проекта</a:t>
            </a:r>
            <a:endParaRPr lang="ru-RU" sz="24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86" y="-43542"/>
            <a:ext cx="10580914" cy="128089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Проектная работа посвящена </a:t>
            </a:r>
            <a:r>
              <a:rPr lang="ru-RU" sz="2800" u="sng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выдающемуся педагогу и учёному – Галине </a:t>
            </a:r>
            <a:r>
              <a:rPr lang="ru-RU" sz="2800" u="sng" dirty="0" err="1"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Лазаревне</a:t>
            </a:r>
            <a:r>
              <a:rPr lang="ru-RU" sz="2800" u="sng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Зайцевой.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Цель проекта</a:t>
            </a:r>
            <a:r>
              <a:rPr lang="ru-RU" sz="28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создание музея памяти профессора Зайцевой Г.Л.</a:t>
            </a:r>
            <a:br>
              <a:rPr lang="ru-RU" sz="28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Проблемный вопрос: </a:t>
            </a:r>
            <a:b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800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Школьный музей: каковы особенности его создания?</a:t>
            </a:r>
            <a: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3543" y="2540001"/>
            <a:ext cx="8505371" cy="25690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Существуют самые различные жанры и типы школьных музеев (исторические, естественнонаучные, литературные, военно-патриотические, краеведческие, технические и ряд других) [3</a:t>
            </a:r>
            <a:r>
              <a:rPr lang="ru-RU" sz="2600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]. В </a:t>
            </a:r>
            <a:r>
              <a:rPr lang="ru-RU" sz="2600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частности, мы посетили музей истории школы №101 и музей «Кладовая планеты» ГБПОУ ОКГ «Столица» (приложение 2). Имеются также мемориальные школьные музеи, однако они создаются в память о выдающихся событиях или располагаются в памятном здании. Изучив все имеющиеся сведения, можно сделать вывод о том, что </a:t>
            </a:r>
            <a:r>
              <a:rPr lang="ru-RU" sz="2600" b="1" i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 Москве в настоящее время отсутствуют аналоги создаваемого школьного мемориального кабинета-музея.</a:t>
            </a:r>
            <a:endParaRPr lang="ru-RU" sz="26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Заголовок 12"/>
          <p:cNvSpPr txBox="1">
            <a:spLocks/>
          </p:cNvSpPr>
          <p:nvPr/>
        </p:nvSpPr>
        <p:spPr>
          <a:xfrm>
            <a:off x="1640115" y="5306779"/>
            <a:ext cx="10551885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Проектным замыслом работы стало создание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кабинета-музея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памяти Галины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Лазаревны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88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343" y="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Дорожная карта проекта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29279"/>
              </p:ext>
            </p:extLst>
          </p:nvPr>
        </p:nvGraphicFramePr>
        <p:xfrm>
          <a:off x="231569" y="587661"/>
          <a:ext cx="11916230" cy="6248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66030">
                  <a:extLst>
                    <a:ext uri="{9D8B030D-6E8A-4147-A177-3AD203B41FA5}">
                      <a16:colId xmlns:a16="http://schemas.microsoft.com/office/drawing/2014/main" val="1065611808"/>
                    </a:ext>
                  </a:extLst>
                </a:gridCol>
                <a:gridCol w="2418595">
                  <a:extLst>
                    <a:ext uri="{9D8B030D-6E8A-4147-A177-3AD203B41FA5}">
                      <a16:colId xmlns:a16="http://schemas.microsoft.com/office/drawing/2014/main" val="897927749"/>
                    </a:ext>
                  </a:extLst>
                </a:gridCol>
                <a:gridCol w="2596581">
                  <a:extLst>
                    <a:ext uri="{9D8B030D-6E8A-4147-A177-3AD203B41FA5}">
                      <a16:colId xmlns:a16="http://schemas.microsoft.com/office/drawing/2014/main" val="2487501727"/>
                    </a:ext>
                  </a:extLst>
                </a:gridCol>
                <a:gridCol w="2068729">
                  <a:extLst>
                    <a:ext uri="{9D8B030D-6E8A-4147-A177-3AD203B41FA5}">
                      <a16:colId xmlns:a16="http://schemas.microsoft.com/office/drawing/2014/main" val="1789186688"/>
                    </a:ext>
                  </a:extLst>
                </a:gridCol>
                <a:gridCol w="2066295">
                  <a:extLst>
                    <a:ext uri="{9D8B030D-6E8A-4147-A177-3AD203B41FA5}">
                      <a16:colId xmlns:a16="http://schemas.microsoft.com/office/drawing/2014/main" val="1092572234"/>
                    </a:ext>
                  </a:extLst>
                </a:gridCol>
              </a:tblGrid>
              <a:tr h="67109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Направление работы/Ключевые задачи/Сроки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Сентябрь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октябрь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Ноябрь, декабрь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Январь-март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Апрель, май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2013711454"/>
                  </a:ext>
                </a:extLst>
              </a:tr>
              <a:tr h="11184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Введение в тематику проекта. Определение цели, задач проекта, способов их решения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Поездка в загородный дом профессора. Изучение биографии Зайцевой Г.Л.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Изучение литературы, личных документов и материалов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1901664998"/>
                  </a:ext>
                </a:extLst>
              </a:tr>
              <a:tr h="153670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Обоснование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выбора жанра школьного музея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Изучение типологии музеев, структуры музейных фондов. Изучение сведений о школьных музеях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Посещение московских музеев, в том числе мемориальных и школьных музеев.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575945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3990771392"/>
                  </a:ext>
                </a:extLst>
              </a:tr>
              <a:tr h="8947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Организация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школьного музея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Восстановление библиотеки Зайцевой, создание  тематических разделов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экспозиций музея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3237497008"/>
                  </a:ext>
                </a:extLst>
              </a:tr>
              <a:tr h="8947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Подготовка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к презентации открытия музея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Создание видеофильма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Оформление письменной работы по проекту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283979011"/>
                  </a:ext>
                </a:extLst>
              </a:tr>
              <a:tr h="8947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endParaRPr lang="en-US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Открытие 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музея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80340" algn="l"/>
                        </a:tabLst>
                      </a:pPr>
                      <a:r>
                        <a:rPr lang="ru-RU" sz="14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Презентация, встреча с посетителями музея</a:t>
                      </a:r>
                      <a:endParaRPr lang="ru-RU" sz="1400" b="1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5862" marR="25862" marT="0" marB="0"/>
                </a:tc>
                <a:extLst>
                  <a:ext uri="{0D108BD9-81ED-4DB2-BD59-A6C34878D82A}">
                    <a16:rowId xmlns:a16="http://schemas.microsoft.com/office/drawing/2014/main" val="1454148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543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7906" y="61749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Выводы по проекту</a:t>
            </a:r>
            <a:endParaRPr lang="ru-RU" sz="30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1010506"/>
            <a:ext cx="110490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Font typeface="Wingdings 3" panose="05040102010807070707" pitchFamily="18" charset="2"/>
              <a:buChar char="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Создавая кабинет-музей памяти профессора Зайцевой, мы выяснили, что особенностью, обязательным условием, его создания является детальное изучение биографии учёного.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3" panose="05040102010807070707" pitchFamily="18" charset="2"/>
              <a:buChar char="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Изучая биографию профессора Зайцевой, её жизнь, творчество и научную деятельность мы ещё раз, убедились в том, что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Галина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Лазаревна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замечательный, умный, обаятельный, скромный и добрый человек, выдающийся учёный и талантливый педагог.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 3" panose="05040102010807070707" pitchFamily="18" charset="2"/>
              <a:buChar char=""/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Изучив структуру фондов различных по типологии музеев и мемориальных музейных кабинетов, реализовали проектный замысел – создали оригинальный кабинет-музей памяти выдающегося учёного: 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восстановили личную библиотеку Г.Л. Зайцевой,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сформировали тематические разделы библиотеки,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собрали галерею личных эксклюзивных материалов учёного,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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создали фото-экспозицию.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342900" lvl="0" indent="-342900" algn="just">
              <a:spcAft>
                <a:spcPts val="0"/>
              </a:spcAft>
              <a:buFont typeface="Wingdings 3" panose="05040102010807070707" pitchFamily="18" charset="2"/>
              <a:buChar char="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музее побывали гости: директора московских коррекционных школ, ученики, педагоги, ветераны школы 65, преподаватели ВУЗов.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342900" indent="-342900" algn="just">
              <a:buFont typeface="Wingdings 3" panose="05040102010807070707" pitchFamily="18" charset="2"/>
              <a:buChar char=""/>
              <a:tabLst>
                <a:tab pos="457200" algn="l"/>
              </a:tabLst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Посетители музея, независимо от возраста и социального статуса, с интересом изучают экспозиции музея, оставляют положительные отзывы о музее. Об этом свидетельствует созданный нами фильм «Галина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Лазаревна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Зайцева. Чтобы помнили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…»</a:t>
            </a:r>
            <a:r>
              <a:rPr lang="ru-RU" sz="2000" u="sng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 https://</a:t>
            </a:r>
            <a:r>
              <a:rPr lang="ru-RU" sz="2000" u="sng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drive.google.com/file/d/1718sV2SV9uSM4qz1epowzToIk0GJQR3P/view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solidFill>
                <a:schemeClr val="accent4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032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4629" y="319310"/>
            <a:ext cx="9849983" cy="128089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Результаты сравнительного анализа существующих аналогов с предлагаемым в проекте решением по созданию школьного мемориального кабинета-музея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878973"/>
              </p:ext>
            </p:extLst>
          </p:nvPr>
        </p:nvGraphicFramePr>
        <p:xfrm>
          <a:off x="1799771" y="2278741"/>
          <a:ext cx="9704841" cy="400594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6574">
                  <a:extLst>
                    <a:ext uri="{9D8B030D-6E8A-4147-A177-3AD203B41FA5}">
                      <a16:colId xmlns:a16="http://schemas.microsoft.com/office/drawing/2014/main" val="2179191912"/>
                    </a:ext>
                  </a:extLst>
                </a:gridCol>
                <a:gridCol w="1545279">
                  <a:extLst>
                    <a:ext uri="{9D8B030D-6E8A-4147-A177-3AD203B41FA5}">
                      <a16:colId xmlns:a16="http://schemas.microsoft.com/office/drawing/2014/main" val="119891524"/>
                    </a:ext>
                  </a:extLst>
                </a:gridCol>
                <a:gridCol w="1528156">
                  <a:extLst>
                    <a:ext uri="{9D8B030D-6E8A-4147-A177-3AD203B41FA5}">
                      <a16:colId xmlns:a16="http://schemas.microsoft.com/office/drawing/2014/main" val="2064268909"/>
                    </a:ext>
                  </a:extLst>
                </a:gridCol>
                <a:gridCol w="1593632">
                  <a:extLst>
                    <a:ext uri="{9D8B030D-6E8A-4147-A177-3AD203B41FA5}">
                      <a16:colId xmlns:a16="http://schemas.microsoft.com/office/drawing/2014/main" val="3714413932"/>
                    </a:ext>
                  </a:extLst>
                </a:gridCol>
                <a:gridCol w="1333736">
                  <a:extLst>
                    <a:ext uri="{9D8B030D-6E8A-4147-A177-3AD203B41FA5}">
                      <a16:colId xmlns:a16="http://schemas.microsoft.com/office/drawing/2014/main" val="311377292"/>
                    </a:ext>
                  </a:extLst>
                </a:gridCol>
                <a:gridCol w="1707464">
                  <a:extLst>
                    <a:ext uri="{9D8B030D-6E8A-4147-A177-3AD203B41FA5}">
                      <a16:colId xmlns:a16="http://schemas.microsoft.com/office/drawing/2014/main" val="3387362689"/>
                    </a:ext>
                  </a:extLst>
                </a:gridCol>
              </a:tblGrid>
              <a:tr h="13512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Мемориальные кабинет-музеи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(г. Москва)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Библиотека учёного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Рабочие  материалы, документы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Архивы фотографий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Фото-экспозиция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(фото-стенд</a:t>
                      </a:r>
                      <a:r>
                        <a:rPr lang="ru-RU" sz="14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Предметы мебели, личные вещи учёного 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4329136"/>
                  </a:ext>
                </a:extLst>
              </a:tr>
              <a:tr h="8848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Н. И. Вавилова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23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  +</a:t>
                      </a:r>
                      <a:endParaRPr lang="ru-RU" sz="2400" b="1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7151734"/>
                  </a:ext>
                </a:extLst>
              </a:tr>
              <a:tr h="8848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М. В. Келдыша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23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_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   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6078580"/>
                  </a:ext>
                </a:extLst>
              </a:tr>
              <a:tr h="8848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Г. Л. Зайцевой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239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   +</a:t>
                      </a:r>
                      <a:endParaRPr lang="ru-RU" sz="2400" b="1" dirty="0">
                        <a:solidFill>
                          <a:schemeClr val="accent4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9099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3858" y="1734007"/>
            <a:ext cx="8911687" cy="128089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Дальнейшие шаги по работе над проектом</a:t>
            </a:r>
            <a:endParaRPr lang="ru-RU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8629" y="2374456"/>
            <a:ext cx="9719355" cy="4372708"/>
          </a:xfrm>
        </p:spPr>
        <p:txBody>
          <a:bodyPr>
            <a:noAutofit/>
          </a:bodyPr>
          <a:lstStyle/>
          <a:p>
            <a:pPr lvl="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Дополнить обстановку музея предметами интерьера из кабинета в загородном доме профессора.</a:t>
            </a:r>
          </a:p>
          <a:p>
            <a:pPr lvl="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основе библиотечного фонда Зайцевой Г.Л. создать электронную библиотеку учёного с алфавитным указателем книг.</a:t>
            </a:r>
          </a:p>
          <a:p>
            <a:pPr lvl="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Создать мини-сайт музея с фотогалереей, коллекционной описью, лентой новостей и т.д.</a:t>
            </a:r>
          </a:p>
          <a:p>
            <a:pPr lvl="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Разработать программу для гостей музея: классные часы, билингвистические семинары, конференции, студенческие встречи и др.</a:t>
            </a:r>
          </a:p>
          <a:p>
            <a:pPr lvl="0" algn="just"/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Оформить книгу отзывов о музее.</a:t>
            </a:r>
          </a:p>
          <a:p>
            <a:pPr marL="0" indent="0" algn="just">
              <a:buNone/>
            </a:pPr>
            <a:endParaRPr lang="ru-RU" sz="2400" b="1" dirty="0">
              <a:solidFill>
                <a:schemeClr val="accent4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12922" y="185565"/>
            <a:ext cx="9853612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26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Ключевым результатом проекта является создание кабинета-музея памяти профессора Зайцевой Г.Л. на базе ГКОУ СКШИ №65. Открытие школьного музея состоялось в мае 2019 года.</a:t>
            </a:r>
            <a:br>
              <a:rPr lang="ru-RU" sz="2600" b="1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ru-RU" sz="2600" b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42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3136</TotalTime>
  <Words>726</Words>
  <Application>Microsoft Office PowerPoint</Application>
  <PresentationFormat>Широкоэкранный</PresentationFormat>
  <Paragraphs>162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Проектная  работа  Галина Лазаревна Зайцева.  Чтобы помнили…</vt:lpstr>
      <vt:lpstr>Презентация PowerPoint</vt:lpstr>
      <vt:lpstr>Проектная работа посвящена выдающемуся педагогу и учёному – Галине Лазаревне Зайцевой.  Цель проекта: создание музея памяти профессора Зайцевой Г.Л. Проблемный вопрос:  Школьный музей: каковы особенности его создания? </vt:lpstr>
      <vt:lpstr>Дорожная карта проекта</vt:lpstr>
      <vt:lpstr>Выводы по проекту</vt:lpstr>
      <vt:lpstr>Результаты сравнительного анализа существующих аналогов с предлагаемым в проекте решением по созданию школьного мемориального кабинета-музея </vt:lpstr>
      <vt:lpstr>Дальнейшие шаги по работе над проектом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</dc:title>
  <dc:creator>Варламова Алла Вячеславовна</dc:creator>
  <cp:lastModifiedBy>User</cp:lastModifiedBy>
  <cp:revision>85</cp:revision>
  <dcterms:created xsi:type="dcterms:W3CDTF">2019-04-12T07:17:16Z</dcterms:created>
  <dcterms:modified xsi:type="dcterms:W3CDTF">2020-04-07T14:06:51Z</dcterms:modified>
</cp:coreProperties>
</file>