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  <p:sldId id="263" r:id="rId9"/>
    <p:sldId id="264" r:id="rId10"/>
    <p:sldId id="268" r:id="rId11"/>
    <p:sldId id="269" r:id="rId12"/>
    <p:sldId id="265" r:id="rId13"/>
    <p:sldId id="266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45BFA-8705-4D85-A2B1-3C4D7333A6AA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C2434-2808-4CEA-967A-10D3B3A00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C2434-2808-4CEA-967A-10D3B3A003F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7F88E0A-17AA-46A2-9236-7CBD60A7B612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A3DB6E2-4756-4F79-A39F-6ADD8DD6A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F88E0A-17AA-46A2-9236-7CBD60A7B612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3DB6E2-4756-4F79-A39F-6ADD8DD6A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7F88E0A-17AA-46A2-9236-7CBD60A7B612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A3DB6E2-4756-4F79-A39F-6ADD8DD6A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F88E0A-17AA-46A2-9236-7CBD60A7B612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3DB6E2-4756-4F79-A39F-6ADD8DD6A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7F88E0A-17AA-46A2-9236-7CBD60A7B612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A3DB6E2-4756-4F79-A39F-6ADD8DD6A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F88E0A-17AA-46A2-9236-7CBD60A7B612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3DB6E2-4756-4F79-A39F-6ADD8DD6A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F88E0A-17AA-46A2-9236-7CBD60A7B612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3DB6E2-4756-4F79-A39F-6ADD8DD6A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F88E0A-17AA-46A2-9236-7CBD60A7B612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3DB6E2-4756-4F79-A39F-6ADD8DD6A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7F88E0A-17AA-46A2-9236-7CBD60A7B612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3DB6E2-4756-4F79-A39F-6ADD8DD6A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F88E0A-17AA-46A2-9236-7CBD60A7B612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3DB6E2-4756-4F79-A39F-6ADD8DD6A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F88E0A-17AA-46A2-9236-7CBD60A7B612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3DB6E2-4756-4F79-A39F-6ADD8DD6AF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7F88E0A-17AA-46A2-9236-7CBD60A7B612}" type="datetimeFigureOut">
              <a:rPr lang="ru-RU" smtClean="0"/>
              <a:pPr/>
              <a:t>30.08.2023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A3DB6E2-4756-4F79-A39F-6ADD8DD6AF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Что такое нейропсихология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520440" cy="427707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0000"/>
                </a:solidFill>
              </a:rPr>
              <a:t>Нейропсихология - наука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0000"/>
                </a:solidFill>
              </a:rPr>
              <a:t>о взаимосвязи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0000"/>
                </a:solidFill>
              </a:rPr>
              <a:t>психических процессов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0000"/>
                </a:solidFill>
              </a:rPr>
              <a:t>(память, внимание, речь,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0000"/>
                </a:solidFill>
              </a:rPr>
              <a:t>с работой головного мозга,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0000"/>
                </a:solidFill>
              </a:rPr>
              <a:t>правого и левого полушария.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2051" name="Picture 3" descr="C:\Users\User\Desktop\загружено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556792"/>
            <a:ext cx="3888432" cy="46085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Нейропсихологическая диагностика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Задачи нейропсихологической диагностики:</a:t>
            </a:r>
          </a:p>
          <a:p>
            <a:pPr>
              <a:buNone/>
            </a:pPr>
            <a:r>
              <a:rPr lang="ru-RU" dirty="0" smtClean="0"/>
              <a:t>- провести системный анализ нарушений психических функций у  детей;</a:t>
            </a:r>
          </a:p>
          <a:p>
            <a:pPr>
              <a:buNone/>
            </a:pPr>
            <a:r>
              <a:rPr lang="ru-RU" dirty="0" smtClean="0"/>
              <a:t>- определение </a:t>
            </a:r>
            <a:r>
              <a:rPr lang="ru-RU" dirty="0" err="1" smtClean="0"/>
              <a:t>дефицитарного</a:t>
            </a:r>
            <a:r>
              <a:rPr lang="ru-RU" dirty="0" smtClean="0"/>
              <a:t> (несформированного) блока мозга, первичного дефекта и его влияния на другие психические функции; (память страдает то ли от утомляемости: (1ФБМ) или невнимательности (3 ФБМ), либо это мозговые структуры 2 ФБМ (ассоциативные зоны). </a:t>
            </a:r>
          </a:p>
          <a:p>
            <a:pPr>
              <a:buNone/>
            </a:pPr>
            <a:r>
              <a:rPr lang="ru-RU" dirty="0" smtClean="0"/>
              <a:t>- определение причин и профилактика различных форм аномального психического функционирования;</a:t>
            </a:r>
          </a:p>
          <a:p>
            <a:pPr>
              <a:buFontTx/>
              <a:buChar char="-"/>
            </a:pPr>
            <a:r>
              <a:rPr lang="ru-RU" dirty="0" smtClean="0"/>
              <a:t>оценка динамики состояния и эффективности методов восстановительного и коррекционно-развивающего обучения.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 на основе анализа разработка и применение систем дифференцированных и индивидуализированных методов восстановительного и коррекционно-развивающего обучения, адекватных структуре психического дефекта.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Области диагностики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3520440" cy="492941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b="1" dirty="0" smtClean="0"/>
              <a:t>Социальное развитие:</a:t>
            </a:r>
          </a:p>
          <a:p>
            <a:pPr>
              <a:buNone/>
            </a:pPr>
            <a:r>
              <a:rPr lang="ru-RU" sz="1600" dirty="0" smtClean="0"/>
              <a:t>1. коммуникативное развитие;</a:t>
            </a:r>
          </a:p>
          <a:p>
            <a:pPr>
              <a:buNone/>
            </a:pPr>
            <a:r>
              <a:rPr lang="ru-RU" sz="1600" dirty="0" smtClean="0"/>
              <a:t>2. эмоциональная реакция на новую обстановку и окружающих;</a:t>
            </a:r>
          </a:p>
          <a:p>
            <a:pPr>
              <a:buNone/>
            </a:pPr>
            <a:r>
              <a:rPr lang="ru-RU" sz="1600" dirty="0" smtClean="0"/>
              <a:t>3. навыки и умения 0из беседы с мамой)</a:t>
            </a:r>
          </a:p>
          <a:p>
            <a:pPr>
              <a:buNone/>
            </a:pPr>
            <a:r>
              <a:rPr lang="ru-RU" sz="1600" dirty="0" smtClean="0"/>
              <a:t>4.сфера общих знаний.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b="1" dirty="0" smtClean="0"/>
              <a:t>Нейродинамическое и регуляторное развитие:</a:t>
            </a:r>
          </a:p>
          <a:p>
            <a:pPr>
              <a:buNone/>
            </a:pPr>
            <a:r>
              <a:rPr lang="ru-RU" sz="1600" dirty="0" smtClean="0"/>
              <a:t>1. нейродинамическая регуляция;</a:t>
            </a:r>
          </a:p>
          <a:p>
            <a:pPr>
              <a:buNone/>
            </a:pPr>
            <a:r>
              <a:rPr lang="ru-RU" sz="1600" dirty="0" smtClean="0"/>
              <a:t>2. произвольная регуляция поведения;</a:t>
            </a:r>
          </a:p>
          <a:p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067944" y="1268760"/>
            <a:ext cx="3631304" cy="485740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b="1" dirty="0" smtClean="0"/>
              <a:t>Когнитивное развитие:</a:t>
            </a:r>
          </a:p>
          <a:p>
            <a:pPr>
              <a:buNone/>
            </a:pPr>
            <a:r>
              <a:rPr lang="ru-RU" sz="1600" dirty="0" smtClean="0"/>
              <a:t>1.зрительное и пространственное восприятие;</a:t>
            </a:r>
          </a:p>
          <a:p>
            <a:pPr>
              <a:buNone/>
            </a:pPr>
            <a:r>
              <a:rPr lang="ru-RU" sz="1600" dirty="0" smtClean="0"/>
              <a:t>2. тактильное восприятие;</a:t>
            </a:r>
          </a:p>
          <a:p>
            <a:pPr>
              <a:buNone/>
            </a:pPr>
            <a:r>
              <a:rPr lang="ru-RU" sz="1600" dirty="0" smtClean="0"/>
              <a:t>3. слуховое восприятие;</a:t>
            </a:r>
          </a:p>
          <a:p>
            <a:pPr>
              <a:buNone/>
            </a:pPr>
            <a:r>
              <a:rPr lang="ru-RU" sz="1600" dirty="0" smtClean="0"/>
              <a:t>4.экспрессивная речь;</a:t>
            </a:r>
          </a:p>
          <a:p>
            <a:pPr>
              <a:buNone/>
            </a:pPr>
            <a:r>
              <a:rPr lang="ru-RU" sz="1600" dirty="0" smtClean="0"/>
              <a:t>5.память;</a:t>
            </a:r>
          </a:p>
          <a:p>
            <a:pPr>
              <a:buNone/>
            </a:pPr>
            <a:r>
              <a:rPr lang="ru-RU" sz="1600" dirty="0" smtClean="0"/>
              <a:t>6. интеллект.</a:t>
            </a:r>
          </a:p>
          <a:p>
            <a:endParaRPr lang="ru-RU" sz="1600" dirty="0" smtClean="0"/>
          </a:p>
          <a:p>
            <a:pPr>
              <a:buNone/>
            </a:pPr>
            <a:r>
              <a:rPr lang="ru-RU" sz="1600" b="1" dirty="0" smtClean="0"/>
              <a:t>Двигательное развитие:</a:t>
            </a:r>
          </a:p>
          <a:p>
            <a:pPr>
              <a:buNone/>
            </a:pPr>
            <a:r>
              <a:rPr lang="ru-RU" sz="1600" dirty="0" smtClean="0"/>
              <a:t>1.крупная моторика;</a:t>
            </a:r>
          </a:p>
          <a:p>
            <a:pPr>
              <a:buNone/>
            </a:pPr>
            <a:r>
              <a:rPr lang="ru-RU" sz="1600" dirty="0" smtClean="0"/>
              <a:t>2.мелкая моторика и графическая деятельность;</a:t>
            </a:r>
          </a:p>
          <a:p>
            <a:pPr>
              <a:buNone/>
            </a:pPr>
            <a:r>
              <a:rPr lang="ru-RU" sz="1600" dirty="0" smtClean="0"/>
              <a:t>3.конструктивная деятельность;</a:t>
            </a:r>
          </a:p>
          <a:p>
            <a:pPr>
              <a:buNone/>
            </a:pPr>
            <a:r>
              <a:rPr lang="ru-RU" sz="1600" dirty="0" smtClean="0"/>
              <a:t>4.суксессивная организация движений.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52478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FFC000"/>
                </a:solidFill>
              </a:rPr>
              <a:t>СТАБИЛИЗАЦИЯ И АКТИВАЦИЯ ЭНЕРГЕТИЧЕСКОГО ПОТЕНЦИАЛА ОРГАНИЗМА. ПОВЫШЕНИЕ ПЛАСТИЧНОСТИ СЕНСОМОТОРНОГО ОБЕСПЕЧЕНИЯ ПСИХИЧЕСКИХ ПРОЦЕССОВ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3520440" cy="4281339"/>
          </a:xfrm>
        </p:spPr>
        <p:txBody>
          <a:bodyPr>
            <a:normAutofit fontScale="85000" lnSpcReduction="10000"/>
          </a:bodyPr>
          <a:lstStyle/>
          <a:p>
            <a:pPr>
              <a:buFontTx/>
              <a:buNone/>
              <a:defRPr/>
            </a:pPr>
            <a:r>
              <a:rPr lang="ru-RU" b="1" dirty="0" smtClean="0">
                <a:solidFill>
                  <a:srgbClr val="000000"/>
                </a:solidFill>
              </a:rPr>
              <a:t/>
            </a:r>
            <a:br>
              <a:rPr lang="ru-RU" b="1" dirty="0" smtClean="0">
                <a:solidFill>
                  <a:srgbClr val="000000"/>
                </a:solidFill>
              </a:rPr>
            </a:br>
            <a:r>
              <a:rPr lang="ru-RU" sz="1800" b="1" dirty="0" smtClean="0">
                <a:solidFill>
                  <a:srgbClr val="000000"/>
                </a:solidFill>
              </a:rPr>
              <a:t>- Дыхательные упражнения.</a:t>
            </a:r>
          </a:p>
          <a:p>
            <a:pPr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 Оптимизация и стабилизация общего тонуса тела. Растяжки (выполняются лежа-сидя-стоя). Релаксация.</a:t>
            </a:r>
          </a:p>
          <a:p>
            <a:pPr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 </a:t>
            </a:r>
            <a:r>
              <a:rPr lang="ru-RU" sz="1800" b="1" dirty="0" err="1" smtClean="0">
                <a:solidFill>
                  <a:srgbClr val="000000"/>
                </a:solidFill>
              </a:rPr>
              <a:t>Глазодвигательный</a:t>
            </a:r>
            <a:r>
              <a:rPr lang="ru-RU" sz="1800" b="1" dirty="0" smtClean="0">
                <a:solidFill>
                  <a:srgbClr val="000000"/>
                </a:solidFill>
              </a:rPr>
              <a:t> репертуар.</a:t>
            </a:r>
          </a:p>
          <a:p>
            <a:pPr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 Формирование и коррекция базовых сенсомоторных (одновременных и реципрокных) взаимодействий (выполняются лежа-сидя-стоя).</a:t>
            </a:r>
          </a:p>
          <a:p>
            <a:pPr>
              <a:buFontTx/>
              <a:buNone/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- Базовые сенсомоторные взаимодействия с опорой на графическую деятельность. </a:t>
            </a:r>
            <a:endParaRPr lang="ru-RU" sz="1800" dirty="0" smtClean="0"/>
          </a:p>
          <a:p>
            <a:pPr>
              <a:buNone/>
            </a:pPr>
            <a:endParaRPr lang="ru-RU" sz="1700" dirty="0"/>
          </a:p>
        </p:txBody>
      </p:sp>
      <p:pic>
        <p:nvPicPr>
          <p:cNvPr id="5" name="Picture 1" descr="C:\Users\User\Pictures\IMG_20220310_1616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3279" y="1844675"/>
            <a:ext cx="3211116" cy="4281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C000"/>
                </a:solidFill>
              </a:rPr>
              <a:t>ФОРМИРОВАНИЕ ОПЕРАЦИОНАЛЬНОГО ОБЕСПЕЧЕНИЯ ВЕРБАЛЬНЫХ И НЕВЕРБАЛЬНЫХ ПСИХИЧЕСКИХ ПРОЦЕССОВ</a:t>
            </a:r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FontTx/>
              <a:buNone/>
            </a:pPr>
            <a:r>
              <a:rPr lang="ru-RU" b="1" dirty="0" smtClean="0">
                <a:solidFill>
                  <a:srgbClr val="000000"/>
                </a:solidFill>
              </a:rPr>
              <a:t>- </a:t>
            </a:r>
            <a:r>
              <a:rPr lang="ru-RU" b="1" dirty="0" err="1" smtClean="0">
                <a:solidFill>
                  <a:srgbClr val="000000"/>
                </a:solidFill>
              </a:rPr>
              <a:t>Соматогностические</a:t>
            </a:r>
            <a:r>
              <a:rPr lang="ru-RU" b="1" dirty="0" smtClean="0">
                <a:solidFill>
                  <a:srgbClr val="000000"/>
                </a:solidFill>
              </a:rPr>
              <a:t>, тактильные и кинестетические процессы.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00"/>
                </a:solidFill>
              </a:rPr>
              <a:t>- Зрительный </a:t>
            </a:r>
            <a:r>
              <a:rPr lang="ru-RU" b="1" dirty="0" err="1" smtClean="0">
                <a:solidFill>
                  <a:srgbClr val="000000"/>
                </a:solidFill>
              </a:rPr>
              <a:t>гнозис</a:t>
            </a:r>
            <a:r>
              <a:rPr lang="ru-RU" b="1" dirty="0" smtClean="0">
                <a:solidFill>
                  <a:srgbClr val="000000"/>
                </a:solidFill>
              </a:rPr>
              <a:t>.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00"/>
                </a:solidFill>
              </a:rPr>
              <a:t>- Пространственные и «</a:t>
            </a:r>
            <a:r>
              <a:rPr lang="ru-RU" b="1" dirty="0" err="1" smtClean="0">
                <a:solidFill>
                  <a:srgbClr val="000000"/>
                </a:solidFill>
              </a:rPr>
              <a:t>квазипространственные</a:t>
            </a:r>
            <a:r>
              <a:rPr lang="ru-RU" b="1" dirty="0" smtClean="0">
                <a:solidFill>
                  <a:srgbClr val="000000"/>
                </a:solidFill>
              </a:rPr>
              <a:t>» представления.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00"/>
                </a:solidFill>
              </a:rPr>
              <a:t>- Пространственные схемы и диктанты.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00"/>
                </a:solidFill>
              </a:rPr>
              <a:t>- Конструирование и копирование. 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00"/>
                </a:solidFill>
              </a:rPr>
              <a:t>- «</a:t>
            </a:r>
            <a:r>
              <a:rPr lang="ru-RU" b="1" dirty="0" err="1" smtClean="0">
                <a:solidFill>
                  <a:srgbClr val="000000"/>
                </a:solidFill>
              </a:rPr>
              <a:t>Квазипространственные</a:t>
            </a:r>
            <a:r>
              <a:rPr lang="ru-RU" b="1" dirty="0" smtClean="0">
                <a:solidFill>
                  <a:srgbClr val="000000"/>
                </a:solidFill>
              </a:rPr>
              <a:t>» (логико-грамматические) речевые конструкции (словесно-логическое мышление).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00"/>
                </a:solidFill>
              </a:rPr>
              <a:t>- Слуховой </a:t>
            </a:r>
            <a:r>
              <a:rPr lang="ru-RU" b="1" dirty="0" err="1" smtClean="0">
                <a:solidFill>
                  <a:srgbClr val="000000"/>
                </a:solidFill>
              </a:rPr>
              <a:t>гнозис</a:t>
            </a:r>
            <a:r>
              <a:rPr lang="ru-RU" b="1" dirty="0" smtClean="0">
                <a:solidFill>
                  <a:srgbClr val="000000"/>
                </a:solidFill>
              </a:rPr>
              <a:t> и фонетико-фонематические процессы.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00"/>
                </a:solidFill>
              </a:rPr>
              <a:t>- </a:t>
            </a:r>
            <a:r>
              <a:rPr lang="ru-RU" b="1" dirty="0" err="1" smtClean="0">
                <a:solidFill>
                  <a:srgbClr val="000000"/>
                </a:solidFill>
              </a:rPr>
              <a:t>Мнестические</a:t>
            </a:r>
            <a:r>
              <a:rPr lang="ru-RU" b="1" dirty="0" smtClean="0">
                <a:solidFill>
                  <a:srgbClr val="000000"/>
                </a:solidFill>
              </a:rPr>
              <a:t> процессы (в том числе - </a:t>
            </a:r>
            <a:r>
              <a:rPr lang="ru-RU" b="1" dirty="0" err="1" smtClean="0">
                <a:solidFill>
                  <a:srgbClr val="000000"/>
                </a:solidFill>
              </a:rPr>
              <a:t>межмодальный</a:t>
            </a:r>
            <a:r>
              <a:rPr lang="ru-RU" b="1" dirty="0" smtClean="0">
                <a:solidFill>
                  <a:srgbClr val="000000"/>
                </a:solidFill>
              </a:rPr>
              <a:t> перенос).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00"/>
                </a:solidFill>
              </a:rPr>
              <a:t> Номинативные процессы.</a:t>
            </a:r>
          </a:p>
          <a:p>
            <a:endParaRPr lang="ru-RU" dirty="0"/>
          </a:p>
        </p:txBody>
      </p:sp>
      <p:pic>
        <p:nvPicPr>
          <p:cNvPr id="5" name="Содержимое 9" descr="C:\Users\User\Desktop\Безымянный.pn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700808"/>
            <a:ext cx="2090752" cy="2377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C:\Users\User\Pictures\IMG_20220310_1618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501008"/>
            <a:ext cx="2520280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C000"/>
                </a:solidFill>
              </a:rPr>
              <a:t>ФОРМИРОВАНИЕ СМЫСЛОООБРАЗУЮЩЕЙ</a:t>
            </a:r>
            <a:br>
              <a:rPr lang="ru-RU" sz="2400" dirty="0" smtClean="0">
                <a:solidFill>
                  <a:srgbClr val="FFC000"/>
                </a:solidFill>
              </a:rPr>
            </a:br>
            <a:r>
              <a:rPr lang="ru-RU" sz="2400" dirty="0" smtClean="0">
                <a:solidFill>
                  <a:srgbClr val="FFC000"/>
                </a:solidFill>
              </a:rPr>
              <a:t>ФУНКЦИИ ПСИХИЧЕСКИХ ПРОЦЕССОВ</a:t>
            </a:r>
            <a:br>
              <a:rPr lang="ru-RU" sz="2400" dirty="0" smtClean="0">
                <a:solidFill>
                  <a:srgbClr val="FFC000"/>
                </a:solidFill>
              </a:rPr>
            </a:br>
            <a:r>
              <a:rPr lang="ru-RU" sz="2400" dirty="0" smtClean="0">
                <a:solidFill>
                  <a:srgbClr val="FFC000"/>
                </a:solidFill>
              </a:rPr>
              <a:t>И ПРОИЗВОЛЬНОЙ САМОРЕГУЛЯЦИИ</a:t>
            </a:r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eaLnBrk="0" hangingPunct="0">
              <a:buFontTx/>
              <a:buChar char="-"/>
            </a:pPr>
            <a:r>
              <a:rPr lang="ru-RU" b="1" dirty="0" smtClean="0">
                <a:solidFill>
                  <a:srgbClr val="000000"/>
                </a:solidFill>
              </a:rPr>
              <a:t>Формирование навыков внимания и преодоления стереотипов.</a:t>
            </a:r>
          </a:p>
          <a:p>
            <a:pPr eaLnBrk="0" hangingPunct="0">
              <a:buFontTx/>
              <a:buChar char="-"/>
            </a:pPr>
            <a:endParaRPr lang="ru-RU" b="1" dirty="0" smtClean="0">
              <a:solidFill>
                <a:srgbClr val="000000"/>
              </a:solidFill>
            </a:endParaRPr>
          </a:p>
          <a:p>
            <a:pPr eaLnBrk="0" hangingPunct="0">
              <a:buFontTx/>
              <a:buChar char="-"/>
            </a:pPr>
            <a:r>
              <a:rPr lang="ru-RU" b="1" dirty="0" smtClean="0">
                <a:solidFill>
                  <a:srgbClr val="000000"/>
                </a:solidFill>
              </a:rPr>
              <a:t>Коммуникативные навыки.</a:t>
            </a:r>
          </a:p>
          <a:p>
            <a:pPr eaLnBrk="0" hangingPunct="0"/>
            <a:endParaRPr lang="ru-RU" b="1" dirty="0" smtClean="0">
              <a:solidFill>
                <a:srgbClr val="000000"/>
              </a:solidFill>
            </a:endParaRPr>
          </a:p>
          <a:p>
            <a:pPr eaLnBrk="0" hangingPunct="0">
              <a:buNone/>
            </a:pPr>
            <a:r>
              <a:rPr lang="ru-RU" b="1" dirty="0" smtClean="0">
                <a:solidFill>
                  <a:srgbClr val="000000"/>
                </a:solidFill>
              </a:rPr>
              <a:t>- Обобщающая функция слова. Многозначность и иерархия понятий. Интеллектуальные процессы (словесно-логическое мышление)</a:t>
            </a:r>
          </a:p>
          <a:p>
            <a:endParaRPr lang="ru-RU" dirty="0"/>
          </a:p>
        </p:txBody>
      </p:sp>
      <p:pic>
        <p:nvPicPr>
          <p:cNvPr id="2050" name="Picture 2" descr="C:\Users\User\Desktop\Садик\воспитание детей с ОВЗ\IMG_20181224_1501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628800"/>
            <a:ext cx="2160240" cy="2404864"/>
          </a:xfrm>
          <a:prstGeom prst="rect">
            <a:avLst/>
          </a:prstGeom>
          <a:noFill/>
        </p:spPr>
      </p:pic>
      <p:pic>
        <p:nvPicPr>
          <p:cNvPr id="2051" name="Picture 3" descr="C:\Users\User\Desktop\Садик\воспитание детей с ОВЗ\IMG-e8f8e84ddeaf7d1e3f0813319ef3fb08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789040"/>
            <a:ext cx="2448272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772816"/>
            <a:ext cx="8100392" cy="2448271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81281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700" dirty="0" smtClean="0">
                <a:solidFill>
                  <a:srgbClr val="FFC000"/>
                </a:solidFill>
              </a:rPr>
              <a:t>Основоположник отечественной нейропсихологии – </a:t>
            </a:r>
            <a:br>
              <a:rPr lang="ru-RU" sz="2700" dirty="0" smtClean="0">
                <a:solidFill>
                  <a:srgbClr val="FFC000"/>
                </a:solidFill>
              </a:rPr>
            </a:br>
            <a:r>
              <a:rPr lang="ru-RU" sz="2700" dirty="0" smtClean="0">
                <a:solidFill>
                  <a:srgbClr val="FFC000"/>
                </a:solidFill>
              </a:rPr>
              <a:t>Александр Романович </a:t>
            </a:r>
            <a:r>
              <a:rPr lang="ru-RU" sz="2700" dirty="0" err="1" smtClean="0">
                <a:solidFill>
                  <a:srgbClr val="FFC000"/>
                </a:solidFill>
              </a:rPr>
              <a:t>Лурия</a:t>
            </a:r>
            <a:r>
              <a:rPr lang="ru-RU" sz="2700" dirty="0" smtClean="0">
                <a:solidFill>
                  <a:srgbClr val="FFC000"/>
                </a:solidFill>
              </a:rPr>
              <a:t>. </a:t>
            </a:r>
            <a:r>
              <a:rPr lang="ru-RU" sz="4000" dirty="0" smtClean="0">
                <a:solidFill>
                  <a:schemeClr val="accent4">
                    <a:lumMod val="1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4">
                    <a:lumMod val="1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2816"/>
            <a:ext cx="4402832" cy="468052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  <a:defRPr/>
            </a:pPr>
            <a:r>
              <a:rPr lang="ru-RU" sz="5600" dirty="0" smtClean="0">
                <a:solidFill>
                  <a:schemeClr val="accent4">
                    <a:lumMod val="10000"/>
                  </a:schemeClr>
                </a:solidFill>
              </a:rPr>
              <a:t>Головной мозг человека состоит из трех основных блоков, каждый из которых формируется на разных возрастных этапах развития. </a:t>
            </a:r>
          </a:p>
          <a:p>
            <a:pPr>
              <a:defRPr/>
            </a:pPr>
            <a:endParaRPr lang="ru-RU" sz="56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 marL="457200" indent="-457200">
              <a:buNone/>
              <a:defRPr/>
            </a:pPr>
            <a:r>
              <a:rPr lang="en-US" sz="5600" dirty="0" smtClean="0">
                <a:solidFill>
                  <a:schemeClr val="accent4">
                    <a:lumMod val="10000"/>
                  </a:schemeClr>
                </a:solidFill>
              </a:rPr>
              <a:t>I. </a:t>
            </a:r>
            <a:r>
              <a:rPr lang="ru-RU" sz="5600" dirty="0" smtClean="0">
                <a:solidFill>
                  <a:schemeClr val="accent4">
                    <a:lumMod val="10000"/>
                  </a:schemeClr>
                </a:solidFill>
              </a:rPr>
              <a:t>Энергетический – формируется от внутриутробного периода до 2-3 лет, отвечает за регуляцию тонуса и бодрствования. Ребенок рождается с уже почти готовым 1-м блоком мозга на 75%.</a:t>
            </a:r>
          </a:p>
          <a:p>
            <a:pPr marL="457200" indent="-457200">
              <a:defRPr/>
            </a:pPr>
            <a:endParaRPr lang="ru-RU" sz="56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 marL="457200" indent="-457200">
              <a:buNone/>
              <a:defRPr/>
            </a:pPr>
            <a:r>
              <a:rPr lang="en-US" sz="5600" dirty="0" smtClean="0">
                <a:solidFill>
                  <a:schemeClr val="accent4">
                    <a:lumMod val="10000"/>
                  </a:schemeClr>
                </a:solidFill>
              </a:rPr>
              <a:t>II</a:t>
            </a:r>
            <a:r>
              <a:rPr lang="ru-RU" sz="5600" dirty="0" smtClean="0">
                <a:solidFill>
                  <a:schemeClr val="accent4">
                    <a:lumMod val="10000"/>
                  </a:schemeClr>
                </a:solidFill>
              </a:rPr>
              <a:t>. Блок получения, переработки и хранения информации – формируется от 3 до 7-8 лет, отвечает за обеспечение операционально-технической стороны психической деятельности. </a:t>
            </a:r>
            <a:br>
              <a:rPr lang="ru-RU" sz="5600" dirty="0" smtClean="0">
                <a:solidFill>
                  <a:schemeClr val="accent4">
                    <a:lumMod val="10000"/>
                  </a:schemeClr>
                </a:solidFill>
              </a:rPr>
            </a:br>
            <a:endParaRPr lang="ru-RU" sz="56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 marL="457200" indent="-457200">
              <a:buNone/>
              <a:defRPr/>
            </a:pPr>
            <a:r>
              <a:rPr lang="en-US" sz="5600" dirty="0" smtClean="0">
                <a:solidFill>
                  <a:schemeClr val="accent4">
                    <a:lumMod val="10000"/>
                  </a:schemeClr>
                </a:solidFill>
              </a:rPr>
              <a:t>III</a:t>
            </a:r>
            <a:r>
              <a:rPr lang="ru-RU" sz="5600" dirty="0" smtClean="0">
                <a:solidFill>
                  <a:schemeClr val="accent4">
                    <a:lumMod val="10000"/>
                  </a:schemeClr>
                </a:solidFill>
              </a:rPr>
              <a:t>. Блок программирования, регуляции и контроля – формируется от 7-8 до 12-15 лет, включает в себя лобные доли головного мозга, отвечает за целесообразность поведения в целом. Полное созревание лобных долей происходит до 20-21 лет. </a:t>
            </a:r>
          </a:p>
          <a:p>
            <a:endParaRPr lang="ru-RU" dirty="0"/>
          </a:p>
        </p:txBody>
      </p:sp>
      <p:pic>
        <p:nvPicPr>
          <p:cNvPr id="1026" name="Picture 2" descr="C:\Users\User\Pictures\technology-luriya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8300" y="1916832"/>
            <a:ext cx="3778076" cy="29523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Формирование мозга можно сравнить со </a:t>
            </a:r>
            <a:r>
              <a:rPr lang="ru-RU" sz="2800" dirty="0" err="1" smtClean="0">
                <a:solidFill>
                  <a:srgbClr val="FFC000"/>
                </a:solidFill>
              </a:rPr>
              <a:t>стороительством</a:t>
            </a:r>
            <a:r>
              <a:rPr lang="ru-RU" sz="2800" dirty="0" smtClean="0">
                <a:solidFill>
                  <a:srgbClr val="FFC000"/>
                </a:solidFill>
              </a:rPr>
              <a:t> дома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7811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000000"/>
                </a:solidFill>
                <a:latin typeface="Arial" charset="0"/>
              </a:rPr>
              <a:t>Формирование мозга похоже на строительство дома. Мозг, как и любая система, состоит из частей, которые взаимодействуют друг с другом. Т.е. если части нормально развиты и связи между этими частями правильно организованы, то система будет работать нормально. Если какая-либо часть недостаточно развита или между частями не налажены связи, то соответственно похоже на дом в котором есть комнаты, но забыли сделать двери между ними, комнат много, а зайти в них не получается, или нет окон и свет не провели...</a:t>
            </a:r>
            <a:endParaRPr lang="ru-RU" sz="1600" dirty="0"/>
          </a:p>
        </p:txBody>
      </p:sp>
      <p:pic>
        <p:nvPicPr>
          <p:cNvPr id="3074" name="Picture 2" descr="C:\Users\User\Desktop\maxresdefaul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8300" y="2060848"/>
            <a:ext cx="3521075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Первый ФБМ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Первый блок обеспечивает регуляцию тонуса и бодрствования.</a:t>
            </a:r>
          </a:p>
          <a:p>
            <a:pPr>
              <a:buNone/>
            </a:pPr>
            <a:r>
              <a:rPr lang="ru-RU" sz="2000" dirty="0" smtClean="0"/>
              <a:t>Формируется от внутриутробного периода до 2-3 лет, отвечает за регуляцию тонуса и бодрствования. Ребенок рождается с уже почти готовым 1-м блоком мозга на 75%.</a:t>
            </a:r>
          </a:p>
          <a:p>
            <a:pPr>
              <a:buNone/>
            </a:pPr>
            <a:r>
              <a:rPr lang="ru-RU" sz="2000" dirty="0" smtClean="0"/>
              <a:t>Метафорический девиз этого уровня «Я Хочу»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Picture 7" descr="Список использованной литературы - стр.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8300" y="1844824"/>
            <a:ext cx="3521075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Первый ФБМ – фундамент дома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FontTx/>
              <a:buNone/>
            </a:pPr>
            <a:r>
              <a:rPr lang="ru-RU" sz="4000" b="1" dirty="0" smtClean="0">
                <a:solidFill>
                  <a:schemeClr val="accent4">
                    <a:lumMod val="10000"/>
                  </a:schemeClr>
                </a:solidFill>
              </a:rPr>
              <a:t>Признаки нарушений в развитии </a:t>
            </a:r>
            <a:br>
              <a:rPr lang="ru-RU" sz="4000" b="1" dirty="0" smtClean="0">
                <a:solidFill>
                  <a:schemeClr val="accent4">
                    <a:lumMod val="10000"/>
                  </a:schemeClr>
                </a:solidFill>
              </a:rPr>
            </a:br>
            <a:r>
              <a:rPr lang="ru-RU" sz="4000" b="1" dirty="0" smtClean="0">
                <a:solidFill>
                  <a:schemeClr val="accent4">
                    <a:lumMod val="10000"/>
                  </a:schemeClr>
                </a:solidFill>
              </a:rPr>
              <a:t>1-го блока мозга:</a:t>
            </a:r>
            <a:endParaRPr lang="ru-RU" sz="4000" b="1" dirty="0" smtClean="0">
              <a:solidFill>
                <a:srgbClr val="000000"/>
              </a:solidFill>
            </a:endParaRPr>
          </a:p>
          <a:p>
            <a:pPr>
              <a:buFontTx/>
              <a:buNone/>
            </a:pPr>
            <a:r>
              <a:rPr lang="ru-RU" sz="3000" dirty="0" smtClean="0">
                <a:solidFill>
                  <a:srgbClr val="000000"/>
                </a:solidFill>
              </a:rPr>
              <a:t>- истощаемость, утомляемость, вялость;</a:t>
            </a:r>
          </a:p>
          <a:p>
            <a:pPr>
              <a:buFontTx/>
              <a:buNone/>
            </a:pPr>
            <a:r>
              <a:rPr lang="ru-RU" sz="3000" dirty="0" smtClean="0">
                <a:solidFill>
                  <a:srgbClr val="000000"/>
                </a:solidFill>
              </a:rPr>
              <a:t>- эмоциональная неуравновешенность;</a:t>
            </a:r>
          </a:p>
          <a:p>
            <a:pPr>
              <a:buFontTx/>
              <a:buNone/>
            </a:pPr>
            <a:r>
              <a:rPr lang="ru-RU" sz="3000" dirty="0" smtClean="0">
                <a:solidFill>
                  <a:srgbClr val="000000"/>
                </a:solidFill>
              </a:rPr>
              <a:t>- это дети невротики, т.к. реагируют на любой стимул окружающего мира ,</a:t>
            </a:r>
          </a:p>
          <a:p>
            <a:pPr>
              <a:buFontTx/>
              <a:buNone/>
            </a:pPr>
            <a:r>
              <a:rPr lang="ru-RU" sz="3000" dirty="0" smtClean="0">
                <a:solidFill>
                  <a:srgbClr val="000000"/>
                </a:solidFill>
              </a:rPr>
              <a:t>- аллергии в самых разнообразных проявлениях;</a:t>
            </a:r>
          </a:p>
          <a:p>
            <a:pPr>
              <a:buFontTx/>
              <a:buNone/>
            </a:pPr>
            <a:r>
              <a:rPr lang="ru-RU" sz="3000" dirty="0" smtClean="0">
                <a:solidFill>
                  <a:srgbClr val="000000"/>
                </a:solidFill>
              </a:rPr>
              <a:t>- повышенная частота заболеваний,</a:t>
            </a:r>
          </a:p>
          <a:p>
            <a:pPr>
              <a:buFontTx/>
              <a:buNone/>
            </a:pPr>
            <a:r>
              <a:rPr lang="ru-RU" sz="3000" dirty="0" smtClean="0">
                <a:solidFill>
                  <a:srgbClr val="000000"/>
                </a:solidFill>
              </a:rPr>
              <a:t>- </a:t>
            </a:r>
            <a:r>
              <a:rPr lang="ru-RU" sz="3000" dirty="0" err="1" smtClean="0">
                <a:solidFill>
                  <a:srgbClr val="000000"/>
                </a:solidFill>
              </a:rPr>
              <a:t>гипо</a:t>
            </a:r>
            <a:r>
              <a:rPr lang="ru-RU" sz="3000" dirty="0" smtClean="0">
                <a:solidFill>
                  <a:srgbClr val="000000"/>
                </a:solidFill>
              </a:rPr>
              <a:t>- или  </a:t>
            </a:r>
            <a:r>
              <a:rPr lang="ru-RU" sz="3000" dirty="0" err="1" smtClean="0">
                <a:solidFill>
                  <a:srgbClr val="000000"/>
                </a:solidFill>
              </a:rPr>
              <a:t>гипертонус</a:t>
            </a:r>
            <a:r>
              <a:rPr lang="ru-RU" sz="3000" dirty="0" smtClean="0">
                <a:solidFill>
                  <a:srgbClr val="000000"/>
                </a:solidFill>
              </a:rPr>
              <a:t>;</a:t>
            </a:r>
          </a:p>
          <a:p>
            <a:pPr>
              <a:buFontTx/>
              <a:buNone/>
            </a:pPr>
            <a:r>
              <a:rPr lang="ru-RU" sz="3000" dirty="0" smtClean="0">
                <a:solidFill>
                  <a:srgbClr val="000000"/>
                </a:solidFill>
              </a:rPr>
              <a:t>- Дети пишут «как курица лапой»,</a:t>
            </a:r>
          </a:p>
          <a:p>
            <a:pPr>
              <a:buFontTx/>
              <a:buNone/>
            </a:pPr>
            <a:r>
              <a:rPr lang="ru-RU" sz="3000" dirty="0" smtClean="0">
                <a:solidFill>
                  <a:srgbClr val="000000"/>
                </a:solidFill>
              </a:rPr>
              <a:t>- долго не могут научиться завязывать шнурки.</a:t>
            </a:r>
          </a:p>
          <a:p>
            <a:pPr>
              <a:buFontTx/>
              <a:buNone/>
            </a:pPr>
            <a:r>
              <a:rPr lang="ru-RU" sz="3000" dirty="0" smtClean="0">
                <a:solidFill>
                  <a:srgbClr val="000000"/>
                </a:solidFill>
              </a:rPr>
              <a:t>- двигательная неловкость;</a:t>
            </a:r>
          </a:p>
          <a:p>
            <a:pPr>
              <a:buFontTx/>
              <a:buNone/>
            </a:pPr>
            <a:r>
              <a:rPr lang="ru-RU" sz="3000" dirty="0" smtClean="0">
                <a:solidFill>
                  <a:srgbClr val="000000"/>
                </a:solidFill>
              </a:rPr>
              <a:t>- </a:t>
            </a:r>
            <a:r>
              <a:rPr lang="ru-RU" sz="3000" dirty="0" err="1" smtClean="0">
                <a:solidFill>
                  <a:srgbClr val="000000"/>
                </a:solidFill>
              </a:rPr>
              <a:t>синкинезии</a:t>
            </a:r>
            <a:r>
              <a:rPr lang="ru-RU" sz="3000" dirty="0" smtClean="0">
                <a:solidFill>
                  <a:srgbClr val="000000"/>
                </a:solidFill>
              </a:rPr>
              <a:t> (движения, присоединяющиеся к основным – движения языком во время письма);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0000"/>
                </a:solidFill>
              </a:rPr>
              <a:t>- вычурные позы;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0000"/>
                </a:solidFill>
              </a:rPr>
              <a:t>- дизартрии, </a:t>
            </a:r>
            <a:r>
              <a:rPr lang="ru-RU" dirty="0" err="1" smtClean="0">
                <a:solidFill>
                  <a:srgbClr val="000000"/>
                </a:solidFill>
              </a:rPr>
              <a:t>дисграфии</a:t>
            </a:r>
            <a:r>
              <a:rPr lang="ru-RU" dirty="0" smtClean="0">
                <a:solidFill>
                  <a:srgbClr val="000000"/>
                </a:solidFill>
              </a:rPr>
              <a:t>;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0000"/>
                </a:solidFill>
              </a:rPr>
              <a:t>- сужение полей зрения;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0000"/>
                </a:solidFill>
              </a:rPr>
              <a:t>- слабая (или полное отсутствие) конвергенция глаз. </a:t>
            </a:r>
          </a:p>
          <a:p>
            <a:endParaRPr lang="ru-RU" dirty="0"/>
          </a:p>
        </p:txBody>
      </p:sp>
      <p:pic>
        <p:nvPicPr>
          <p:cNvPr id="5" name="Picture 2" descr="https://www.b17.ru/foto/uploaded/upl_1557737687_499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628800"/>
            <a:ext cx="3775447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Второй ФБМ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Блок получения, переработки и хранения информации.</a:t>
            </a:r>
          </a:p>
          <a:p>
            <a:pPr>
              <a:buNone/>
            </a:pPr>
            <a:r>
              <a:rPr lang="ru-RU" sz="2000" dirty="0" smtClean="0"/>
              <a:t> Формируется от 3 до 7-8 лет, отвечает за обеспечение операционально-технической стороны психической деятельности. 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Метафорический девиз этого уровня «Я Могу»</a:t>
            </a:r>
          </a:p>
          <a:p>
            <a:pPr>
              <a:buNone/>
            </a:pPr>
            <a:endParaRPr lang="ru-RU" sz="1400" dirty="0" smtClean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5" name="Picture 2" descr="Список использованной литературы - 1 Теоретические аспекты к…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132856"/>
            <a:ext cx="3521075" cy="3250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Второй ФБМ – это стены дома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Признаки нарушений :</a:t>
            </a:r>
          </a:p>
          <a:p>
            <a:pPr>
              <a:buAutoNum type="arabicPeriod"/>
            </a:pPr>
            <a:r>
              <a:rPr lang="ru-RU" dirty="0" smtClean="0"/>
              <a:t>Трудности в переработке тактильной и кинестетической информации;</a:t>
            </a:r>
          </a:p>
          <a:p>
            <a:pPr>
              <a:buAutoNum type="arabicPeriod"/>
            </a:pPr>
            <a:endParaRPr lang="ru-RU" dirty="0" smtClean="0"/>
          </a:p>
          <a:p>
            <a:pPr>
              <a:buAutoNum type="arabicPeriod"/>
            </a:pPr>
            <a:r>
              <a:rPr lang="ru-RU" dirty="0" smtClean="0"/>
              <a:t>Трудности в переработке зрительной информации и трудности  зрительно-пространственной ориентации;</a:t>
            </a:r>
          </a:p>
          <a:p>
            <a:pPr>
              <a:buAutoNum type="arabicPeriod"/>
            </a:pPr>
            <a:endParaRPr lang="ru-RU" dirty="0" smtClean="0"/>
          </a:p>
          <a:p>
            <a:pPr>
              <a:buAutoNum type="arabicPeriod"/>
            </a:pPr>
            <a:r>
              <a:rPr lang="ru-RU" dirty="0" smtClean="0"/>
              <a:t>Трудности в переработке слуховой информации;</a:t>
            </a:r>
          </a:p>
          <a:p>
            <a:endParaRPr lang="ru-RU" dirty="0"/>
          </a:p>
        </p:txBody>
      </p:sp>
      <p:pic>
        <p:nvPicPr>
          <p:cNvPr id="5" name="Picture 1" descr="C:\Users\User\Pictures\B-0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8300" y="2278078"/>
            <a:ext cx="3521075" cy="3170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Третий ФМБ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Блок программирования, регуляции и контроля.</a:t>
            </a:r>
          </a:p>
          <a:p>
            <a:pPr>
              <a:buNone/>
            </a:pPr>
            <a:r>
              <a:rPr lang="ru-RU" dirty="0" smtClean="0"/>
              <a:t> Формируется от 7-8 до 12-15 лет, включает в себя лобные доли головного мозга, отвечает за целесообразность поведения в целом. Полное созревание лобных долей происходит до 20-21 лет. </a:t>
            </a:r>
          </a:p>
          <a:p>
            <a:pPr>
              <a:buNone/>
            </a:pPr>
            <a:r>
              <a:rPr lang="ru-RU" dirty="0" smtClean="0"/>
              <a:t>Метафорический девиз этого уровня «Я Должен»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Picture 4" descr="Список использованной литературы - стр.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700808"/>
            <a:ext cx="3703439" cy="3770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23675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C000"/>
                </a:solidFill>
              </a:rPr>
              <a:t>Признаки недостаточной </a:t>
            </a:r>
            <a:r>
              <a:rPr lang="ru-RU" sz="2800" dirty="0" err="1" smtClean="0">
                <a:solidFill>
                  <a:srgbClr val="FFC000"/>
                </a:solidFill>
              </a:rPr>
              <a:t>сформированности</a:t>
            </a:r>
            <a:r>
              <a:rPr lang="ru-RU" sz="2800" dirty="0" smtClean="0">
                <a:solidFill>
                  <a:srgbClr val="FFC000"/>
                </a:solidFill>
              </a:rPr>
              <a:t> </a:t>
            </a:r>
            <a:br>
              <a:rPr lang="ru-RU" sz="2800" dirty="0" smtClean="0">
                <a:solidFill>
                  <a:srgbClr val="FFC000"/>
                </a:solidFill>
              </a:rPr>
            </a:br>
            <a:r>
              <a:rPr lang="ru-RU" sz="2800" dirty="0" smtClean="0">
                <a:solidFill>
                  <a:srgbClr val="FFC000"/>
                </a:solidFill>
              </a:rPr>
              <a:t>3 блока мозга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ru-RU" sz="1900" dirty="0" smtClean="0">
                <a:solidFill>
                  <a:schemeClr val="accent4">
                    <a:lumMod val="10000"/>
                  </a:schemeClr>
                </a:solidFill>
              </a:rPr>
              <a:t>- Это дети с повышенной отвлекаемостью на любой стимул, который появляется в поле их зрения.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1900" dirty="0" smtClean="0">
                <a:solidFill>
                  <a:schemeClr val="accent4">
                    <a:lumMod val="10000"/>
                  </a:schemeClr>
                </a:solidFill>
              </a:rPr>
              <a:t>- У этих детей наблюдается тенденция к упрощению любой программы.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1900" dirty="0" smtClean="0">
                <a:solidFill>
                  <a:schemeClr val="accent4">
                    <a:lumMod val="10000"/>
                  </a:schemeClr>
                </a:solidFill>
              </a:rPr>
              <a:t>- Они не могут решать смысловых задач.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1900" dirty="0" smtClean="0">
                <a:solidFill>
                  <a:schemeClr val="accent4">
                    <a:lumMod val="10000"/>
                  </a:schemeClr>
                </a:solidFill>
              </a:rPr>
              <a:t>- В письме - это пропуски букв и </a:t>
            </a:r>
            <a:r>
              <a:rPr lang="ru-RU" sz="1900" dirty="0" err="1" smtClean="0">
                <a:solidFill>
                  <a:schemeClr val="accent4">
                    <a:lumMod val="10000"/>
                  </a:schemeClr>
                </a:solidFill>
              </a:rPr>
              <a:t>недописывание</a:t>
            </a:r>
            <a:r>
              <a:rPr lang="ru-RU" sz="1900" dirty="0" smtClean="0">
                <a:solidFill>
                  <a:schemeClr val="accent4">
                    <a:lumMod val="10000"/>
                  </a:schemeClr>
                </a:solidFill>
              </a:rPr>
              <a:t> слов, </a:t>
            </a:r>
            <a:r>
              <a:rPr lang="ru-RU" sz="1900" dirty="0" err="1" smtClean="0">
                <a:solidFill>
                  <a:schemeClr val="accent4">
                    <a:lumMod val="10000"/>
                  </a:schemeClr>
                </a:solidFill>
              </a:rPr>
              <a:t>недоделывание</a:t>
            </a:r>
            <a:r>
              <a:rPr lang="ru-RU" sz="1900" dirty="0" smtClean="0">
                <a:solidFill>
                  <a:schemeClr val="accent4">
                    <a:lumMod val="10000"/>
                  </a:schemeClr>
                </a:solidFill>
              </a:rPr>
              <a:t> упражнений.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1900" dirty="0" smtClean="0">
                <a:solidFill>
                  <a:schemeClr val="accent4">
                    <a:lumMod val="10000"/>
                  </a:schemeClr>
                </a:solidFill>
              </a:rPr>
              <a:t>- У этих детей крайне бедная речь.</a:t>
            </a:r>
          </a:p>
          <a:p>
            <a:endParaRPr lang="ru-RU" dirty="0"/>
          </a:p>
        </p:txBody>
      </p:sp>
      <p:pic>
        <p:nvPicPr>
          <p:cNvPr id="1030" name="Picture 6" descr="C:\Users\User\Pictures\6-20211206_121448-628x6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8300" y="2181139"/>
            <a:ext cx="3521075" cy="33640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249</TotalTime>
  <Words>665</Words>
  <Application>Microsoft Office PowerPoint</Application>
  <PresentationFormat>Экран (4:3)</PresentationFormat>
  <Paragraphs>114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Что такое нейропсихология</vt:lpstr>
      <vt:lpstr>Основоположник отечественной нейропсихологии –  Александр Романович Лурия.  </vt:lpstr>
      <vt:lpstr>Формирование мозга можно сравнить со стороительством дома</vt:lpstr>
      <vt:lpstr>Первый ФБМ</vt:lpstr>
      <vt:lpstr>Первый ФБМ – фундамент дома</vt:lpstr>
      <vt:lpstr>Второй ФБМ</vt:lpstr>
      <vt:lpstr>Второй ФБМ – это стены дома</vt:lpstr>
      <vt:lpstr>Третий ФМБ</vt:lpstr>
      <vt:lpstr>Признаки недостаточной сформированности  3 блока мозга</vt:lpstr>
      <vt:lpstr>Нейропсихологическая диагностика</vt:lpstr>
      <vt:lpstr>Области диагностики</vt:lpstr>
      <vt:lpstr>СТАБИЛИЗАЦИЯ И АКТИВАЦИЯ ЭНЕРГЕТИЧЕСКОГО ПОТЕНЦИАЛА ОРГАНИЗМА. ПОВЫШЕНИЕ ПЛАСТИЧНОСТИ СЕНСОМОТОРНОГО ОБЕСПЕЧЕНИЯ ПСИХИЧЕСКИХ ПРОЦЕССОВ</vt:lpstr>
      <vt:lpstr>ФОРМИРОВАНИЕ ОПЕРАЦИОНАЛЬНОГО ОБЕСПЕЧЕНИЯ ВЕРБАЛЬНЫХ И НЕВЕРБАЛЬНЫХ ПСИХИЧЕСКИХ ПРОЦЕССОВ</vt:lpstr>
      <vt:lpstr>ФОРМИРОВАНИЕ СМЫСЛОООБРАЗУЮЩЕЙ ФУНКЦИИ ПСИХИЧЕСКИХ ПРОЦЕССОВ И ПРОИЗВОЛЬНОЙ САМОРЕГУЛЯЦИИ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27</cp:revision>
  <dcterms:created xsi:type="dcterms:W3CDTF">2017-03-21T18:13:42Z</dcterms:created>
  <dcterms:modified xsi:type="dcterms:W3CDTF">2023-08-30T07:49:00Z</dcterms:modified>
</cp:coreProperties>
</file>