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3" r:id="rId10"/>
    <p:sldId id="265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4" d="100"/>
          <a:sy n="34" d="100"/>
        </p:scale>
        <p:origin x="12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71BD9-1CDE-4755-82BA-2B92F9104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875AF5-137E-44EE-9918-3CF82F11AD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6B0D8D-5ECD-4855-9B2C-09604561D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2C888B-CECE-43FC-8997-BD989011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B595B6-3D26-4890-86ED-F44D79303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0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BEB5F2-8421-4FF9-9C24-74B2D5C8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691B78-8235-4623-9EA0-1BE47D96B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EEEFAA-992C-4BED-A4B5-A511D9833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8279EF-BEB1-4835-861B-993F50F31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538F40-DA81-47F3-9792-CA475399E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248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FCC3F31-6101-4270-A446-9932B5BF85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10AA79-FC99-44CB-AF17-9518FE53DC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932B14-FAF9-48E5-9034-B05E53A91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D9BA3D-FEE6-476B-88C9-92884BC57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6AAFB3-C71B-4520-B6B3-C55F3D497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29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3CD6E4-C6B8-41AD-8135-09ACA6B0E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8CD401-8E7B-471A-8260-B60B5025F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5D7746-BE79-41E8-B6BA-E4FEE5750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CB4B3B-9567-4712-BB8C-162F07BD0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833F56-4CC6-4861-923F-C4A161CB6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37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7E8DF-2944-4D42-A1C5-AC174FC55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069C45-D9DB-412C-BFD4-7045A1452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348DF0-9D68-4957-AD19-C4B104243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53D9CC-678B-4378-8021-90D002CD0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957C39-BAF0-4561-A6EB-DF12714FA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6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25E9E-92C2-440B-BB73-26935DD7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D570A7-7703-4D79-B26D-DE5A21D42E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61E8FE-11C0-4E39-9419-B6E0C4745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E4A387-71A9-4308-A54B-840A0A2CD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91A105-5923-4B1B-8B57-171CFEE51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DA2E54-6BBC-4985-9537-23F3F7B1E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87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63CEA-EBAE-42D8-AFAF-B45A35A2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170FA3-E04E-46A3-A899-DF4FCD8A4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430A34-3731-4F5D-A2B3-789EF48B8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20138D-FEA0-45A2-8916-FA29DD7B9A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E52B67-48B2-452E-A9AE-A5B0DE99A8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8A8B4C4-3E33-40EA-B8FF-8F17363D1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B355BD3-0978-4FCE-B1AD-D758497D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347DF13-FAF8-400D-8C5E-B24BBEA9C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760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63BC1-5BD4-4CDF-90A8-1B9A3C415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C2E1150-4DD1-409B-AAD3-B7B6715FF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2C4BD43-0E63-441A-85E1-B6F1B923D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C14EB2-02E5-4BCD-8D88-C75574FB8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14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0E277E7-AEE0-49FF-85A4-47C8F4678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B248DB5-EA2B-4806-AEAD-2827471BB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E159B7-8DD2-44F3-8D98-7A00A029B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22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EA672-7EC3-4CFF-8720-808AD68F4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ACCFFB-7612-4B9C-96F4-7BF890210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267E7A-3D0E-4F46-9816-3266A4BBCF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EB9A545-9DAC-46CB-8FC3-51C12035C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9BFA16-4D4C-4E7F-9055-CABC1169C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BFEAB3-8AED-418C-B5F4-A26B7811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7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E52B34-166C-4040-B291-D8C5F6FAA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2AC2C0-EE30-405D-8144-FDA152A189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B9049D-37E3-4979-8A50-709DCDD6F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625713-180F-4E43-B43A-37C9CD045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01763E-A254-4732-B478-9F42C715B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2FD42A-2F9C-459C-AE8F-10F9613E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78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D95445-5E03-4BE3-8069-FCF175E75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C19803-AAF9-4E7C-AD8A-6B25457D4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96B3D3-3468-4D46-AD12-D6ECD5D91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CC81C-CF93-469A-B64A-3E78BD73EFAA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CBAF21-1C87-4430-876E-B01222502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0276F9-CDD4-4730-A375-68DA06E88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9C836-C297-4B61-94AF-9F895BCEB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41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CF3C0F-CC78-49FC-8CA4-2DDE22B6AE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BDD457-AA5C-4C12-A1ED-C7A192EE2094}"/>
              </a:ext>
            </a:extLst>
          </p:cNvPr>
          <p:cNvSpPr txBox="1"/>
          <p:nvPr/>
        </p:nvSpPr>
        <p:spPr>
          <a:xfrm>
            <a:off x="3552669" y="329784"/>
            <a:ext cx="791480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ОБРАЗОВАТЕЛЬНОЕ УЧРЕЖДЕНИЕ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«Детский сад общеразвивающего вида № 115»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E9B2B3-CC3A-4219-852B-BC487DE5C98F}"/>
              </a:ext>
            </a:extLst>
          </p:cNvPr>
          <p:cNvSpPr txBox="1"/>
          <p:nvPr/>
        </p:nvSpPr>
        <p:spPr>
          <a:xfrm>
            <a:off x="3237877" y="1829359"/>
            <a:ext cx="84694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Segoe Print" panose="02000600000000000000" pitchFamily="2" charset="0"/>
              </a:rPr>
              <a:t>Нравственно-патриотическое воспитание дошкольников посредством использования народных игр </a:t>
            </a:r>
          </a:p>
          <a:p>
            <a:pPr algn="ctr"/>
            <a:r>
              <a:rPr lang="ru-RU" sz="2400" dirty="0">
                <a:latin typeface="Segoe Print" panose="02000600000000000000" pitchFamily="2" charset="0"/>
              </a:rPr>
              <a:t>(выступление из опыта роботы)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927A6B-6278-41EC-A77F-EF293297BB78}"/>
              </a:ext>
            </a:extLst>
          </p:cNvPr>
          <p:cNvSpPr txBox="1"/>
          <p:nvPr/>
        </p:nvSpPr>
        <p:spPr>
          <a:xfrm>
            <a:off x="3237877" y="3881177"/>
            <a:ext cx="3672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Павлова Т. В.,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ВКК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A73A8A-82B4-40BA-B2C3-BBEACB6E0391}"/>
              </a:ext>
            </a:extLst>
          </p:cNvPr>
          <p:cNvSpPr txBox="1"/>
          <p:nvPr/>
        </p:nvSpPr>
        <p:spPr>
          <a:xfrm>
            <a:off x="5246557" y="6250898"/>
            <a:ext cx="340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- 2022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302F95-826D-41DE-9B25-440D426EEF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796" y="3881177"/>
            <a:ext cx="4116204" cy="286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643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8D2B85-90E8-44CA-929A-41D085B4C9AB}"/>
              </a:ext>
            </a:extLst>
          </p:cNvPr>
          <p:cNvSpPr txBox="1"/>
          <p:nvPr/>
        </p:nvSpPr>
        <p:spPr>
          <a:xfrm>
            <a:off x="2959594" y="86916"/>
            <a:ext cx="5913783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«Золотые ворота»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 игроков встают лицом друг к другу и поднимают вверх руки – это ворота. Остальные игроки берутся друг за друга так, что получается цепочка.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дети говорят: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Ай, люди, ай, люди,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руки мы сплели.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их подняли повыше,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Получилась красота!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Получились не простые,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ворота!        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Игроки-ворота говорят стишок, а цепочка должна быстро пройти между ними.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– «ворота» говорят: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ворота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Пропускают не всегда.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раз прощается,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- запрещается.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 третий раз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пропустим вас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  <a:p>
            <a:pPr algn="just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этими словами руки опускаются, ворота захлопываются. Те, которые оказались пойманными, становятся дополнительными воротами. "Ворота" побеждают, если им удалось поймать всех игроков.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F4673C-FD96-4643-9735-A53BCDD6C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7734B4-7331-454B-8F7B-D809A014AD3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89504" y="274981"/>
            <a:ext cx="3402496" cy="3402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1097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B0BA930-A972-4253-964B-A67CEB11B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B0A3D0-61AE-498B-9F99-B79A09BA322E}"/>
              </a:ext>
            </a:extLst>
          </p:cNvPr>
          <p:cNvSpPr txBox="1"/>
          <p:nvPr/>
        </p:nvSpPr>
        <p:spPr>
          <a:xfrm>
            <a:off x="3074503" y="212035"/>
            <a:ext cx="890546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 представляют собой основу начального этапа формирования гармонически развитой, активной личности, сочетающей в себе духовное богатство, моральную чистоту и физическое совершенство. Радость движения сочетается с духовным обогащением детей. Через игру воспитывается чувство ответственности перед коллективом, умение действовать в команде. Использование русских народных игр в воспитании дошкольников помогает духовному совершенствованию личности ребенка, расширению его историко-культурного кругозора и повышению уровня национального самосознания.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подвижная игра – это школа воспитания, в которой есть свои «учебные предметы». </a:t>
            </a:r>
          </a:p>
          <a:p>
            <a:pPr algn="just"/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Одни из них развивают у детей </a:t>
            </a:r>
          </a:p>
          <a:p>
            <a:pPr algn="just"/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ловкость, меткость, быстроту и силу;</a:t>
            </a:r>
          </a:p>
          <a:p>
            <a:pPr algn="just"/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учат премудростям жизни,</a:t>
            </a:r>
          </a:p>
          <a:p>
            <a:pPr algn="just"/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добру и справедливости, чести и </a:t>
            </a:r>
          </a:p>
          <a:p>
            <a:pPr algn="just"/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порядочности, любви и долгу.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4AE2A7-23CB-4752-A233-DCABCD0546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0179" y="3429000"/>
            <a:ext cx="48101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28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F4FC07-D660-407C-BBE1-C0FAB0575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1B54BD-B4E7-44D3-967C-F65BDCE080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9F7FA"/>
              </a:clrFrom>
              <a:clrTo>
                <a:srgbClr val="F9F7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502" y="3429000"/>
            <a:ext cx="4618463" cy="3429000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95F8D2-6140-4095-89D7-C758BF56C7D5}"/>
              </a:ext>
            </a:extLst>
          </p:cNvPr>
          <p:cNvSpPr txBox="1"/>
          <p:nvPr/>
        </p:nvSpPr>
        <p:spPr>
          <a:xfrm>
            <a:off x="2944163" y="254832"/>
            <a:ext cx="903580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Народные игры представляют собой основу начального этапа формирования гармонически развитой, активной личности, сочетающей в себе духовное богатство, моральную чистоту и физическое совершенство. 	Радость  движения сочетается с духовным обогащением детей. Через игру воспитывается чувство ответственности перед коллективом, умение действовать в команде. Таким образом, подвижная игра – это школа воспитания, в которой есть свои «учебные предметы». Одни из них развивают у детей ловкость, меткость, быстроту и силу; другие учат премудростям жизни, добру и справедливости, чести и порядочности, любви и долгу. 	Подвижные игры – это наше детство. Кто не помнит известных всем пряток, </a:t>
            </a:r>
            <a:r>
              <a:rPr lang="ru-RU" sz="2000" b="0" i="1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ловишек</a:t>
            </a:r>
            <a:r>
              <a:rPr lang="ru-RU" sz="2000" b="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салочек! Когда они возникли? </a:t>
            </a:r>
          </a:p>
          <a:p>
            <a:pPr algn="just"/>
            <a:r>
              <a:rPr lang="ru-RU" sz="2000" b="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придумал эти игры? Они созданы</a:t>
            </a:r>
          </a:p>
          <a:p>
            <a:pPr algn="just"/>
            <a:r>
              <a:rPr lang="ru-RU" sz="2000" b="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народом, так же как сказки и песни.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15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FB079B2-9D8F-485E-A048-47BF6E2DA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C42F5CD7-22AB-4C7B-8AA0-23929D8C7F99}"/>
              </a:ext>
            </a:extLst>
          </p:cNvPr>
          <p:cNvSpPr/>
          <p:nvPr/>
        </p:nvSpPr>
        <p:spPr>
          <a:xfrm>
            <a:off x="5511264" y="2525872"/>
            <a:ext cx="4035668" cy="223273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63B128-D96E-4D48-BCA0-140487824342}"/>
              </a:ext>
            </a:extLst>
          </p:cNvPr>
          <p:cNvSpPr txBox="1"/>
          <p:nvPr/>
        </p:nvSpPr>
        <p:spPr>
          <a:xfrm>
            <a:off x="6058422" y="2728073"/>
            <a:ext cx="30347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РУССКИХ НАРОДНЫХ ПОДВИЖНЫХ ИГР В ПРОЦЕССЕ</a:t>
            </a:r>
          </a:p>
          <a:p>
            <a:pPr algn="ctr"/>
            <a:r>
              <a:rPr lang="ru-RU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ДОШКОЛЬНИКОВ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8AD7394-87D6-4BDE-8BD4-C88D717973B3}"/>
              </a:ext>
            </a:extLst>
          </p:cNvPr>
          <p:cNvSpPr/>
          <p:nvPr/>
        </p:nvSpPr>
        <p:spPr>
          <a:xfrm>
            <a:off x="3525077" y="329784"/>
            <a:ext cx="3816627" cy="174596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З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акрепление знаний детей о русском народном творчестве, традициях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4F7AAED6-F218-4CD7-BD40-82814AFDAC95}"/>
              </a:ext>
            </a:extLst>
          </p:cNvPr>
          <p:cNvSpPr/>
          <p:nvPr/>
        </p:nvSpPr>
        <p:spPr>
          <a:xfrm>
            <a:off x="8090452" y="329784"/>
            <a:ext cx="2897338" cy="162491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азвитие патриотизма</a:t>
            </a:r>
            <a:endParaRPr lang="ru-RU" sz="2000" i="1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26A108B-76FB-4065-8754-3156959EFDDE}"/>
              </a:ext>
            </a:extLst>
          </p:cNvPr>
          <p:cNvSpPr/>
          <p:nvPr/>
        </p:nvSpPr>
        <p:spPr>
          <a:xfrm>
            <a:off x="9336156" y="2057179"/>
            <a:ext cx="2855844" cy="152973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Развитие мыслительных операций через игру</a:t>
            </a:r>
            <a:endParaRPr lang="ru-RU" sz="2000" i="1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9D81535-843C-4A59-890F-028601A662B6}"/>
              </a:ext>
            </a:extLst>
          </p:cNvPr>
          <p:cNvSpPr/>
          <p:nvPr/>
        </p:nvSpPr>
        <p:spPr>
          <a:xfrm>
            <a:off x="8229598" y="4688394"/>
            <a:ext cx="3379301" cy="169252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Развитие коммуникативных навыков и эмоциональной сферы</a:t>
            </a:r>
            <a:endParaRPr lang="ru-RU" sz="2000" i="1" dirty="0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957FBBBE-1BF5-4E13-A860-6B77F8C82116}"/>
              </a:ext>
            </a:extLst>
          </p:cNvPr>
          <p:cNvSpPr/>
          <p:nvPr/>
        </p:nvSpPr>
        <p:spPr>
          <a:xfrm>
            <a:off x="3420754" y="4667065"/>
            <a:ext cx="3525294" cy="151757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овершенствование эстетического восприятия мира</a:t>
            </a:r>
            <a:endParaRPr lang="ru-RU" sz="2000" i="1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B69993A-F34A-4FEA-A338-C1A21C069437}"/>
              </a:ext>
            </a:extLst>
          </p:cNvPr>
          <p:cNvSpPr/>
          <p:nvPr/>
        </p:nvSpPr>
        <p:spPr>
          <a:xfrm>
            <a:off x="2951014" y="2124660"/>
            <a:ext cx="2732128" cy="151757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речи, памяти, внимания, ловкости</a:t>
            </a:r>
          </a:p>
        </p:txBody>
      </p:sp>
    </p:spTree>
    <p:extLst>
      <p:ext uri="{BB962C8B-B14F-4D97-AF65-F5344CB8AC3E}">
        <p14:creationId xmlns:p14="http://schemas.microsoft.com/office/powerpoint/2010/main" val="3503788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9C02CD-18D8-4FBE-ABE9-CA674CED4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681305-35C2-47FD-9900-5B2FB5BEB3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395" y="3429000"/>
            <a:ext cx="4629796" cy="3300538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C3B2E0C-4572-42FC-8D49-C454D4C31A55}"/>
              </a:ext>
            </a:extLst>
          </p:cNvPr>
          <p:cNvSpPr txBox="1"/>
          <p:nvPr/>
        </p:nvSpPr>
        <p:spPr>
          <a:xfrm>
            <a:off x="2957415" y="357807"/>
            <a:ext cx="88635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РУССКИХ НАРОДНЫХ ПОДВИЖНЫХ ИГР</a:t>
            </a:r>
          </a:p>
          <a:p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возрасту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младшего, среднего, и старшего возраста);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(от самых простых до сложных с правилами и полуспортивных игр);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преобладающему виду движений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(игры с бегом, прыжками, лазаньем и ползаньем, катанием, бросанием и ловлей, метанием);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физическим качествам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(игры для развития ловкости, быстроты, силы, выносливости, гибкости);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способу организации играющих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(командные и некомандные);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сюжету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(сюжетные и бессюжетные);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подвижности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(малой, средней и 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подвижности);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сезону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(летние и зимние).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128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1B716E-1701-4FAA-8A40-286EA03007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4E083C-5F26-43C3-8361-D07DBD1CC71D}"/>
              </a:ext>
            </a:extLst>
          </p:cNvPr>
          <p:cNvSpPr txBox="1"/>
          <p:nvPr/>
        </p:nvSpPr>
        <p:spPr>
          <a:xfrm>
            <a:off x="2944163" y="344556"/>
            <a:ext cx="894303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УСПЕШНОГО ПРОВЕДЕНИЯ ИГР</a:t>
            </a:r>
          </a:p>
          <a:p>
            <a:endParaRPr lang="ru-RU" sz="1000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Учет индивидуальных особенностей каждого ребенка.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его в игре во многом зависит от имеющихся двигательных навыков, типологических особенностей нервной системы.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1000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 планирование народных игр зависит от условий работы в каждой возрастной группе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общего физического и умственного развития детей, их двигательных умений, состояния здоровья каждого ребенка, времени года, особенностей режима, интересов детей.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1000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атрибутов для игр.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изготавливает их вместе с детьми.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905938-F6F1-4AAA-A380-D55C137636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275" y="3657600"/>
            <a:ext cx="4505325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17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356CFF-295A-4CF2-854F-26B80C60682D}"/>
              </a:ext>
            </a:extLst>
          </p:cNvPr>
          <p:cNvSpPr txBox="1"/>
          <p:nvPr/>
        </p:nvSpPr>
        <p:spPr>
          <a:xfrm>
            <a:off x="2944163" y="278295"/>
            <a:ext cx="8943037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ПРОВЕДЕНИЯ ИГР</a:t>
            </a:r>
          </a:p>
          <a:p>
            <a:pPr algn="ctr"/>
            <a:endParaRPr lang="ru-RU" sz="900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Любая игра начинается с зазыва на игру. Объясняя новую игру, не следует заранее заучивать 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зачин игры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а ввести его неожиданно.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ru-RU" sz="1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Игра, построенная на определенных игровых заданиях, объясняется кратко, эмоционально и выразительно. Воспитатель дает 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ее содержании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последовательности игровых действий, правилах игры.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ru-RU" sz="1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Сюжетную народную игру можно объяснить по-разному. Для лучшего ее понимания педагог проводит предварительную работу (показ иллюстраций, предметов быта и искусства). Можно образно рассказать о сюжете игры, пояснить роль водящего.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ru-RU" sz="1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Объясняются 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определяют весь ход игры.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ru-RU" sz="1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Затем с помощью считалки или жеребьевки 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водящий 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(в период разучивания роль водящего выполняет воспитатель).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ru-RU" sz="1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непосредственно 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действия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ru-RU" sz="1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игры обязательно 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итогов.</a:t>
            </a:r>
            <a:endParaRPr lang="ru-RU" sz="2000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0451FB-C050-45F7-9CEA-D790E3B9E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308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613A63-5865-4F89-8D93-D3BAE85211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6566B0-255F-491B-89E7-14C4B0C99ADC}"/>
              </a:ext>
            </a:extLst>
          </p:cNvPr>
          <p:cNvSpPr txBox="1"/>
          <p:nvPr/>
        </p:nvSpPr>
        <p:spPr>
          <a:xfrm>
            <a:off x="2944163" y="119268"/>
            <a:ext cx="57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ИГРАЕМ МЫ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0D3916-856B-4705-877F-772923C8F593}"/>
              </a:ext>
            </a:extLst>
          </p:cNvPr>
          <p:cNvSpPr txBox="1"/>
          <p:nvPr/>
        </p:nvSpPr>
        <p:spPr>
          <a:xfrm>
            <a:off x="2944163" y="532631"/>
            <a:ext cx="576469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«Воевода»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по кругу перекатывают мяч от одного к другому, произнося: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-Катится яблоко в круг хоровода,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-Кто его поднял, тот воевода…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Ребенок, у которого в этот момент окажется мяч - воевода.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говорит: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-Я сегодня воевода.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-Я бегу из хоровода.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Бежит за кругом, кладет мяч на пол между двумя игроками.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хором говорят: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не воронь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беги как огонь!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бегут по кругу в противоположные стороны, стараясь раньше напарника схватить мяч. Выиграл тот, кто первым коснулся мяча. Тот, кто первым добежал и схватил мяч, катит его по кругу. Игра продолжается.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D7D252-F586-446F-8336-020818BDFF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917622" y="227648"/>
            <a:ext cx="3201351" cy="3201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3EE1197-1932-4FB5-95AB-8FA5397F9B1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912087" y="3524129"/>
            <a:ext cx="3201350" cy="320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9189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9F8CE5-9AC3-4013-87AC-DBF4782647D6}"/>
              </a:ext>
            </a:extLst>
          </p:cNvPr>
          <p:cNvSpPr txBox="1"/>
          <p:nvPr/>
        </p:nvSpPr>
        <p:spPr>
          <a:xfrm>
            <a:off x="3233531" y="437322"/>
            <a:ext cx="524786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«Горячая картошка»</a:t>
            </a:r>
          </a:p>
          <a:p>
            <a:pPr algn="just"/>
            <a:endParaRPr lang="ru-RU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 в игре использовался настоящий картофель, но его можно заменить на теннисный мячик или волейбольный мяч. 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садятся в круг, ведущий находится в центре. Он бросает «картошку» кому-нибудь из игроков и тут же закрывает глаза. </a:t>
            </a:r>
          </a:p>
          <a:p>
            <a:pPr algn="just"/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перебрасывают ее друг другу, желая как можно быстрее от нее избавиться (будто это натуральная горячая картошка). </a:t>
            </a:r>
          </a:p>
          <a:p>
            <a:pPr algn="just"/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Вдруг ведущий командует: «Горячий картофель!»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Тот, у кого в данный момент оказалась в руках «горячая картошка» – выбывает из игры.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 кругу остается один человек, игра прекращается, и этот игрок считается победившим.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E9415F-BC6C-4512-81B7-052F13E87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350CAC-0089-471B-A587-2F0FBAB64C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50965" y="1286416"/>
            <a:ext cx="3429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23935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0587A0A-15D4-4C33-B1CA-0D9B0A14B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5" y="5467"/>
            <a:ext cx="2732128" cy="685253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C5C93B-1F90-43BE-A0AA-EDDD14AFBE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8774" y="182217"/>
            <a:ext cx="3233530" cy="3233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E14142-9988-413E-AB7C-23A44CB10523}"/>
              </a:ext>
            </a:extLst>
          </p:cNvPr>
          <p:cNvSpPr txBox="1"/>
          <p:nvPr/>
        </p:nvSpPr>
        <p:spPr>
          <a:xfrm>
            <a:off x="3193774" y="182217"/>
            <a:ext cx="534062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«Веревочка»</a:t>
            </a: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Берут длинную веревку, концы ее связывают. Участники игры встают в круг и берут веревку в руки. В середине стоит водящий. Он ходит по кругу и старается коснуться рук одного из играющих. Но дети внимательны, они опускают веревку и быстро прячут руки. Как только водящий отходит, они сразу же берут веревку. Кого водящий ударит по руке, тот идет водить.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7EFACE-8047-4D4D-961F-3AED00A085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8470" y="3604593"/>
            <a:ext cx="3233530" cy="3233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63969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383</TotalTime>
  <Words>1113</Words>
  <Application>Microsoft Office PowerPoint</Application>
  <PresentationFormat>Широкоэкранный</PresentationFormat>
  <Paragraphs>100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Segoe Print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2022-04-17T17:58:20Z</dcterms:created>
  <dcterms:modified xsi:type="dcterms:W3CDTF">2023-09-03T19:44:49Z</dcterms:modified>
</cp:coreProperties>
</file>