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 showGuides="1">
      <p:cViewPr varScale="1">
        <p:scale>
          <a:sx n="55" d="100"/>
          <a:sy n="55" d="100"/>
        </p:scale>
        <p:origin x="-451" y="-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3228" y="1256764"/>
            <a:ext cx="4005330" cy="40053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9100" y="2057400"/>
            <a:ext cx="6299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Презентация на тему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«Секция ОПФ с элементами волейбола»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6700" y="4508500"/>
            <a:ext cx="6502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Составитель: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Курбатов Илья Валерьевич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94745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72817" y="579549"/>
            <a:ext cx="6021388" cy="7868992"/>
          </a:xfrm>
        </p:spPr>
        <p:txBody>
          <a:bodyPr>
            <a:normAutofit/>
          </a:bodyPr>
          <a:lstStyle/>
          <a:p>
            <a:pPr algn="just">
              <a:lnSpc>
                <a:spcPts val="1224"/>
              </a:lnSpc>
            </a:pPr>
            <a:endParaRPr lang="ru-RU" b="1" dirty="0" smtClean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pPr algn="just">
              <a:lnSpc>
                <a:spcPts val="1224"/>
              </a:lnSpc>
            </a:pPr>
            <a:endParaRPr lang="ru-RU" b="1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pPr algn="just">
              <a:lnSpc>
                <a:spcPts val="1224"/>
              </a:lnSpc>
            </a:pPr>
            <a:r>
              <a:rPr lang="ru-RU" b="1" dirty="0" smtClean="0">
                <a:solidFill>
                  <a:srgbClr val="000000"/>
                </a:solidFill>
                <a:latin typeface="Tahoma" panose="020B0604030504040204" pitchFamily="34" charset="0"/>
              </a:rPr>
              <a:t>Цель </a:t>
            </a:r>
            <a:r>
              <a:rPr lang="ru-RU" b="1" dirty="0">
                <a:solidFill>
                  <a:srgbClr val="000000"/>
                </a:solidFill>
                <a:latin typeface="Tahoma" panose="020B0604030504040204" pitchFamily="34" charset="0"/>
              </a:rPr>
              <a:t>курса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: формирование у учащихся основ здорового образа жизни, развитие физических качеств, овладение техническими и тактическими навыками игры в волейбол, содействовать развитию чувства товарищества и взаимопомощи.</a:t>
            </a:r>
          </a:p>
          <a:p>
            <a:pPr algn="just">
              <a:lnSpc>
                <a:spcPts val="1224"/>
              </a:lnSpc>
            </a:pPr>
            <a:endParaRPr lang="ru-RU" b="1" dirty="0" smtClean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pPr algn="just">
              <a:lnSpc>
                <a:spcPts val="1224"/>
              </a:lnSpc>
            </a:pPr>
            <a:endParaRPr lang="ru-RU" b="1" dirty="0" smtClean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pPr algn="just">
              <a:lnSpc>
                <a:spcPts val="1224"/>
              </a:lnSpc>
            </a:pPr>
            <a:r>
              <a:rPr lang="ru-RU" b="1" dirty="0" smtClean="0">
                <a:solidFill>
                  <a:srgbClr val="000000"/>
                </a:solidFill>
                <a:latin typeface="Tahoma" panose="020B0604030504040204" pitchFamily="34" charset="0"/>
              </a:rPr>
              <a:t>Задачи </a:t>
            </a:r>
            <a:r>
              <a:rPr lang="ru-RU" b="1" dirty="0">
                <a:solidFill>
                  <a:srgbClr val="000000"/>
                </a:solidFill>
                <a:latin typeface="Tahoma" panose="020B0604030504040204" pitchFamily="34" charset="0"/>
              </a:rPr>
              <a:t>курса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:</a:t>
            </a:r>
          </a:p>
          <a:p>
            <a:pPr algn="just">
              <a:lnSpc>
                <a:spcPts val="1224"/>
              </a:lnSpc>
            </a:pP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- пропаганда здорового образа жизни, укрепление здоровья, содействие гармоническому физическому развитию занимающихся;</a:t>
            </a:r>
          </a:p>
          <a:p>
            <a:pPr algn="just">
              <a:lnSpc>
                <a:spcPts val="1224"/>
              </a:lnSpc>
            </a:pP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- популяризация волейбола как вида спорта и активного отдыха;</a:t>
            </a:r>
          </a:p>
          <a:p>
            <a:pPr algn="just">
              <a:lnSpc>
                <a:spcPts val="1224"/>
              </a:lnSpc>
            </a:pP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-формирование у учащихся устойчивого интереса к занятиям волейболом;</a:t>
            </a:r>
          </a:p>
          <a:p>
            <a:pPr algn="just">
              <a:lnSpc>
                <a:spcPts val="1224"/>
              </a:lnSpc>
            </a:pP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-развитие физических способностей (силовых, скоростных, скоростно-силовых, координационных, выносливости, гибкости);</a:t>
            </a:r>
          </a:p>
          <a:p>
            <a:pPr algn="just">
              <a:lnSpc>
                <a:spcPts val="1224"/>
              </a:lnSpc>
            </a:pP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-обучение технике и тактике игры в волейбол;</a:t>
            </a:r>
          </a:p>
          <a:p>
            <a:pPr algn="just">
              <a:lnSpc>
                <a:spcPts val="1224"/>
              </a:lnSpc>
            </a:pP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-формирование у учащихся необходимых теоретических знаний;</a:t>
            </a:r>
          </a:p>
          <a:p>
            <a:pPr algn="just">
              <a:lnSpc>
                <a:spcPts val="1224"/>
              </a:lnSpc>
            </a:pP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-воспитание моральных и волевых качеств.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129" y="1973084"/>
            <a:ext cx="5102455" cy="25409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18777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495545" y="1493949"/>
            <a:ext cx="6021388" cy="6858000"/>
          </a:xfrm>
        </p:spPr>
        <p:txBody>
          <a:bodyPr>
            <a:normAutofit/>
          </a:bodyPr>
          <a:lstStyle/>
          <a:p>
            <a:pPr algn="just"/>
            <a:r>
              <a:rPr lang="ru-RU" b="1" dirty="0">
                <a:solidFill>
                  <a:srgbClr val="000000"/>
                </a:solidFill>
                <a:latin typeface="Times New Roman, serif"/>
              </a:rPr>
              <a:t>Программа разработана на основе следующих принципов:</a:t>
            </a:r>
            <a:endParaRPr lang="ru-RU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pPr algn="just">
              <a:buFont typeface="+mj-lt"/>
              <a:buAutoNum type="arabicPeriod"/>
            </a:pPr>
            <a:r>
              <a:rPr lang="ru-RU" dirty="0">
                <a:solidFill>
                  <a:srgbClr val="000000"/>
                </a:solidFill>
                <a:latin typeface="Times New Roman, serif"/>
              </a:rPr>
              <a:t>Обучения</a:t>
            </a:r>
            <a:endParaRPr lang="ru-RU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pPr algn="just">
              <a:buFont typeface="+mj-lt"/>
              <a:buAutoNum type="arabicPeriod"/>
            </a:pPr>
            <a:r>
              <a:rPr lang="ru-RU" dirty="0">
                <a:solidFill>
                  <a:srgbClr val="000000"/>
                </a:solidFill>
                <a:latin typeface="Times New Roman, serif"/>
              </a:rPr>
              <a:t>Спортивной-тренировки</a:t>
            </a:r>
            <a:endParaRPr lang="ru-RU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pPr algn="just">
              <a:buFont typeface="+mj-lt"/>
              <a:buAutoNum type="arabicPeriod"/>
            </a:pPr>
            <a:r>
              <a:rPr lang="ru-RU" dirty="0">
                <a:solidFill>
                  <a:srgbClr val="000000"/>
                </a:solidFill>
                <a:latin typeface="Times New Roman, serif"/>
              </a:rPr>
              <a:t>Наглядности</a:t>
            </a:r>
            <a:endParaRPr lang="ru-RU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pPr algn="just">
              <a:buFont typeface="+mj-lt"/>
              <a:buAutoNum type="arabicPeriod"/>
            </a:pPr>
            <a:r>
              <a:rPr lang="ru-RU" dirty="0">
                <a:solidFill>
                  <a:srgbClr val="000000"/>
                </a:solidFill>
                <a:latin typeface="Times New Roman, serif"/>
              </a:rPr>
              <a:t>Сознательности и активности</a:t>
            </a:r>
            <a:endParaRPr lang="ru-RU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pPr algn="just">
              <a:buFont typeface="+mj-lt"/>
              <a:buAutoNum type="arabicPeriod"/>
            </a:pPr>
            <a:r>
              <a:rPr lang="ru-RU" dirty="0">
                <a:solidFill>
                  <a:srgbClr val="000000"/>
                </a:solidFill>
                <a:latin typeface="Times New Roman, serif"/>
              </a:rPr>
              <a:t>Систематичности</a:t>
            </a:r>
            <a:endParaRPr lang="ru-RU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pPr algn="just">
              <a:buFont typeface="+mj-lt"/>
              <a:buAutoNum type="arabicPeriod"/>
            </a:pPr>
            <a:r>
              <a:rPr lang="ru-RU" dirty="0">
                <a:solidFill>
                  <a:srgbClr val="000000"/>
                </a:solidFill>
                <a:latin typeface="Times New Roman, serif"/>
              </a:rPr>
              <a:t>Доступности</a:t>
            </a:r>
            <a:endParaRPr lang="ru-RU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pPr algn="just">
              <a:buFont typeface="+mj-lt"/>
              <a:buAutoNum type="arabicPeriod"/>
            </a:pPr>
            <a:r>
              <a:rPr lang="ru-RU" dirty="0">
                <a:solidFill>
                  <a:srgbClr val="000000"/>
                </a:solidFill>
                <a:latin typeface="Times New Roman, serif"/>
              </a:rPr>
              <a:t>Прочности</a:t>
            </a:r>
            <a:endParaRPr lang="ru-RU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5408" y="1858583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00252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611455" y="167425"/>
            <a:ext cx="6021388" cy="7611414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Times New Roman, serif"/>
              </a:rPr>
              <a:t>В основе построения </a:t>
            </a:r>
            <a:r>
              <a:rPr lang="ru-RU" dirty="0" smtClean="0">
                <a:solidFill>
                  <a:srgbClr val="000000"/>
                </a:solidFill>
                <a:latin typeface="Times New Roman, serif"/>
              </a:rPr>
              <a:t>курса лежит принцип сохранения и укрепления </a:t>
            </a:r>
            <a:r>
              <a:rPr lang="ru-RU" dirty="0">
                <a:solidFill>
                  <a:srgbClr val="000000"/>
                </a:solidFill>
                <a:latin typeface="Times New Roman, serif"/>
              </a:rPr>
              <a:t>здоровья учащихся</a:t>
            </a:r>
            <a:r>
              <a:rPr lang="ru-RU" dirty="0" smtClean="0">
                <a:solidFill>
                  <a:srgbClr val="000000"/>
                </a:solidFill>
                <a:latin typeface="Times New Roman, serif"/>
              </a:rPr>
              <a:t>.</a:t>
            </a:r>
            <a:endParaRPr lang="ru-RU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pPr algn="just"/>
            <a:r>
              <a:rPr lang="ru-RU" b="1" dirty="0">
                <a:solidFill>
                  <a:srgbClr val="000000"/>
                </a:solidFill>
                <a:latin typeface="Tahoma" panose="020B0604030504040204" pitchFamily="34" charset="0"/>
              </a:rPr>
              <a:t>Развитие восприятия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. Развитие реакции на слуховые и зрительные сигналы, умение ориентироваться в пространстве. Развитие восприятия времени, речи, формы, цвета, движения. Тренировочные упражнения и подвижные игры по развитию восприятия и наблюдательности.</a:t>
            </a:r>
          </a:p>
          <a:p>
            <a:pPr algn="just"/>
            <a:r>
              <a:rPr lang="ru-RU" b="1" dirty="0">
                <a:solidFill>
                  <a:srgbClr val="000000"/>
                </a:solidFill>
                <a:latin typeface="Tahoma" panose="020B0604030504040204" pitchFamily="34" charset="0"/>
              </a:rPr>
              <a:t>Развитие памяти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. Диагностика памяти. Развитие зрительной, слуховой, образной, смысловой памяти. Тренировочные упражнения по развитию точности и быстроты запоминания, увеличению объёма памяти, качества воспроизведения материала.</a:t>
            </a:r>
          </a:p>
          <a:p>
            <a:pPr algn="just"/>
            <a:r>
              <a:rPr lang="ru-RU" b="1" dirty="0">
                <a:solidFill>
                  <a:srgbClr val="000000"/>
                </a:solidFill>
                <a:latin typeface="Tahoma" panose="020B0604030504040204" pitchFamily="34" charset="0"/>
              </a:rPr>
              <a:t>Развитие внимания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. Диагностика произвольного внимания. Тренировочные упражнения на развитие способности переключать, распределять внимание, увеличение объёма устойчивости, концентрации внимания.</a:t>
            </a:r>
          </a:p>
          <a:p>
            <a:pPr algn="just"/>
            <a:r>
              <a:rPr lang="ru-RU" b="1" dirty="0">
                <a:solidFill>
                  <a:srgbClr val="000000"/>
                </a:solidFill>
                <a:latin typeface="Tahoma" panose="020B0604030504040204" pitchFamily="34" charset="0"/>
              </a:rPr>
              <a:t>Развитие мышления</a:t>
            </a:r>
            <a:endParaRPr lang="ru-RU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pPr algn="just"/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Формирование основных мыслительных операций: анализа, сравнения, классификации, обобщения, умения выделять главное и существенное на основе физических упражнений, в игровых и соревновательных ситуациях.</a:t>
            </a:r>
          </a:p>
          <a:p>
            <a:pPr algn="just"/>
            <a:r>
              <a:rPr lang="ru-RU" b="1" dirty="0">
                <a:solidFill>
                  <a:srgbClr val="000000"/>
                </a:solidFill>
                <a:latin typeface="Tahoma" panose="020B0604030504040204" pitchFamily="34" charset="0"/>
              </a:rPr>
              <a:t>Развитие основных физических качеств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. В основе развития физических способностей лежит ОФП, которая является важным условием успешного освоения технических приемов и тактических действий. ОФП включает в себя: скоростные способности, скоростно-силовые, координационные способности, выносливость и гибкость.</a:t>
            </a:r>
          </a:p>
          <a:p>
            <a:pPr algn="just"/>
            <a:r>
              <a:rPr lang="ru-RU" b="1" dirty="0">
                <a:solidFill>
                  <a:srgbClr val="000000"/>
                </a:solidFill>
                <a:latin typeface="Tahoma" panose="020B0604030504040204" pitchFamily="34" charset="0"/>
              </a:rPr>
              <a:t>Укрепление и сохранение здоровья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. Укрепление опорно-двигательного аппарата, содействие правильному разностороннему физическому развитию, развитие быстроты, ловкости, гибкости, красоты тела и выразительности движений.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662" y="1457101"/>
            <a:ext cx="3640428" cy="394379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141376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22812" y="0"/>
            <a:ext cx="6021388" cy="685800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b="1" dirty="0" err="1">
                <a:solidFill>
                  <a:srgbClr val="000000"/>
                </a:solidFill>
                <a:latin typeface="Tahoma" panose="020B0604030504040204" pitchFamily="34" charset="0"/>
              </a:rPr>
              <a:t>Метапредметные</a:t>
            </a:r>
            <a:r>
              <a:rPr lang="ru-RU" b="1" dirty="0">
                <a:solidFill>
                  <a:srgbClr val="000000"/>
                </a:solidFill>
                <a:latin typeface="Tahoma" panose="020B0604030504040204" pitchFamily="34" charset="0"/>
              </a:rPr>
              <a:t> результаты 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включают освоенные </a:t>
            </a:r>
            <a:r>
              <a:rPr lang="ru-RU" dirty="0" smtClean="0">
                <a:solidFill>
                  <a:srgbClr val="000000"/>
                </a:solidFill>
                <a:latin typeface="Tahoma" panose="020B0604030504040204" pitchFamily="34" charset="0"/>
              </a:rPr>
              <a:t>курсантами 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УУД (познавательные, регулятивные, коммуникативные):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Владеть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Применять полученные знания в игре.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Контролировать свое самочувствие.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Планировать, контролировать и оценивать действия в соответствии с поставленной задачей и условиями её реализации; определять наиболее эф­фективные способы достижения результата.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Определять общую цель и путей её достижения.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Распределять функции и роли в совмест­ной деятельности и осуществлять взаимный контроль.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Конструктивно разрешать конфликты посред­ством учёта интересов сторон и сотрудничества.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Выполнять жизненно важные двигательные навыки и умения различными способами, в различных условиях.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Характеризовать физическую нагрузку по показателю частоты пульса.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Излагать факты истории развития волейбола.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442" y="960379"/>
            <a:ext cx="3330798" cy="419680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82731838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48</TotalTime>
  <Words>246</Words>
  <Application>Microsoft Office PowerPoint</Application>
  <PresentationFormat>Произвольный</PresentationFormat>
  <Paragraphs>44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Сектор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Секция офп с элементами волейбола</dc:title>
  <dc:creator>OLDI.RU</dc:creator>
  <cp:lastModifiedBy>ХОЗЯИН</cp:lastModifiedBy>
  <cp:revision>6</cp:revision>
  <dcterms:created xsi:type="dcterms:W3CDTF">2017-02-19T17:19:35Z</dcterms:created>
  <dcterms:modified xsi:type="dcterms:W3CDTF">2023-09-03T04:06:22Z</dcterms:modified>
</cp:coreProperties>
</file>