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95" r:id="rId4"/>
    <p:sldId id="287" r:id="rId5"/>
    <p:sldId id="288" r:id="rId6"/>
    <p:sldId id="289" r:id="rId7"/>
    <p:sldId id="291" r:id="rId8"/>
    <p:sldId id="293" r:id="rId9"/>
    <p:sldId id="296" r:id="rId10"/>
    <p:sldId id="297" r:id="rId11"/>
    <p:sldId id="300" r:id="rId12"/>
    <p:sldId id="301" r:id="rId13"/>
    <p:sldId id="302" r:id="rId14"/>
    <p:sldId id="303" r:id="rId15"/>
    <p:sldId id="304" r:id="rId16"/>
    <p:sldId id="305" r:id="rId17"/>
    <p:sldId id="269" r:id="rId18"/>
    <p:sldId id="298" r:id="rId19"/>
    <p:sldId id="306" r:id="rId20"/>
    <p:sldId id="308" r:id="rId21"/>
    <p:sldId id="310" r:id="rId22"/>
    <p:sldId id="312" r:id="rId23"/>
    <p:sldId id="311" r:id="rId24"/>
    <p:sldId id="313" r:id="rId25"/>
    <p:sldId id="314" r:id="rId26"/>
    <p:sldId id="315" r:id="rId27"/>
    <p:sldId id="316" r:id="rId28"/>
    <p:sldId id="317" r:id="rId29"/>
    <p:sldId id="284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 varScale="1">
        <p:scale>
          <a:sx n="38" d="100"/>
          <a:sy n="38" d="100"/>
        </p:scale>
        <p:origin x="1446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4486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593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893276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3910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927834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55754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829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857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361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786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7589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214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856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6412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369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374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144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7.jpeg"/><Relationship Id="rId4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Ягоды – растительные витамины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2" y="4581128"/>
            <a:ext cx="3168352" cy="1728192"/>
          </a:xfrm>
        </p:spPr>
        <p:txBody>
          <a:bodyPr>
            <a:normAutofit/>
          </a:bodyPr>
          <a:lstStyle/>
          <a:p>
            <a:r>
              <a:rPr lang="ru-RU" dirty="0"/>
              <a:t>Подготовила : воспитатель </a:t>
            </a:r>
            <a:r>
              <a:rPr lang="ru-RU" dirty="0" err="1"/>
              <a:t>Елсуфьева</a:t>
            </a:r>
            <a:r>
              <a:rPr lang="ru-RU" dirty="0"/>
              <a:t> </a:t>
            </a:r>
            <a:r>
              <a:rPr lang="ru-RU" dirty="0" err="1"/>
              <a:t>Е.Пю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35809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8048F3-DBF4-C772-6A56-E588DB222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2492896"/>
            <a:ext cx="6347714" cy="1800200"/>
          </a:xfrm>
        </p:spPr>
        <p:txBody>
          <a:bodyPr>
            <a:normAutofit/>
          </a:bodyPr>
          <a:lstStyle/>
          <a:p>
            <a:pPr algn="ctr"/>
            <a:r>
              <a:rPr lang="ru-RU" sz="8000" dirty="0">
                <a:solidFill>
                  <a:srgbClr val="C00000"/>
                </a:solidFill>
              </a:rPr>
              <a:t>Малина </a:t>
            </a:r>
          </a:p>
        </p:txBody>
      </p:sp>
    </p:spTree>
    <p:extLst>
      <p:ext uri="{BB962C8B-B14F-4D97-AF65-F5344CB8AC3E}">
        <p14:creationId xmlns:p14="http://schemas.microsoft.com/office/powerpoint/2010/main" val="24473032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7CDEAB-0BCC-31BC-FFC5-E9DD9EB8BA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/>
              <a:t>      Загадка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EF0819F-D6C4-A994-5696-77417582D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2160590"/>
            <a:ext cx="7200800" cy="4697410"/>
          </a:xfrm>
        </p:spPr>
        <p:txBody>
          <a:bodyPr>
            <a:normAutofit/>
          </a:bodyPr>
          <a:lstStyle/>
          <a:p>
            <a:r>
              <a:rPr lang="ru-RU" sz="4000" b="1" i="0" dirty="0">
                <a:solidFill>
                  <a:srgbClr val="333333"/>
                </a:solidFill>
                <a:effectLst/>
                <a:latin typeface="YS Text"/>
              </a:rPr>
              <a:t>Она растёт в саду, в лесу, На вкус сладка и ароматна. Собрав её, спешу обратно Домой в корзинке принесу. Когда закашляю, простыну, Мне мама в чай кладёт Ответ: (Малина).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5067562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8F4A89-A0F0-A754-1238-1624949BE7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609600"/>
            <a:ext cx="6777802" cy="1320800"/>
          </a:xfrm>
        </p:spPr>
        <p:txBody>
          <a:bodyPr>
            <a:normAutofit/>
          </a:bodyPr>
          <a:lstStyle/>
          <a:p>
            <a:pPr algn="ctr"/>
            <a:r>
              <a:rPr lang="ru-RU" sz="5400" dirty="0"/>
              <a:t>Малина </a:t>
            </a:r>
            <a:r>
              <a:rPr lang="ru-RU" sz="5400" dirty="0">
                <a:solidFill>
                  <a:srgbClr val="FF0000"/>
                </a:solidFill>
              </a:rPr>
              <a:t>красная 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0C3C923-45D6-642F-C7E3-0EC00CEAC8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69204" y="1930400"/>
            <a:ext cx="4087172" cy="4927600"/>
          </a:xfrm>
        </p:spPr>
        <p:txBody>
          <a:bodyPr>
            <a:normAutofit/>
          </a:bodyPr>
          <a:lstStyle/>
          <a:p>
            <a:r>
              <a:rPr lang="ru-RU" sz="2400" b="1" i="0" dirty="0">
                <a:solidFill>
                  <a:srgbClr val="333333"/>
                </a:solidFill>
                <a:effectLst/>
                <a:latin typeface="YS Text"/>
              </a:rPr>
              <a:t>Разновидности сортов красной малины в зависимости от срока спелости: раннеспелые, среднего срока созревания, позднеспелые, Малина – одна их самых неприхотливых ягод, которая подходит для выращивания практически в любом регионе страны</a:t>
            </a:r>
            <a:endParaRPr lang="ru-RU" sz="2400" b="1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B138E84C-3F64-419C-211B-B79A89D5369F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30400"/>
            <a:ext cx="3689692" cy="492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16353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C08ED6-1D52-182D-3F0F-1CA46945C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/>
              <a:t>Малина </a:t>
            </a:r>
            <a:r>
              <a:rPr lang="ru-RU" sz="5400" dirty="0">
                <a:solidFill>
                  <a:srgbClr val="FFC000"/>
                </a:solidFill>
              </a:rPr>
              <a:t>желтая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1226CB1-47D8-DC82-6755-E585C56570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69204" y="1930400"/>
            <a:ext cx="4087172" cy="4927600"/>
          </a:xfrm>
        </p:spPr>
        <p:txBody>
          <a:bodyPr>
            <a:normAutofit fontScale="92500"/>
          </a:bodyPr>
          <a:lstStyle/>
          <a:p>
            <a:r>
              <a:rPr lang="ru-RU" sz="1600" b="0" i="0" dirty="0">
                <a:solidFill>
                  <a:srgbClr val="333333"/>
                </a:solidFill>
                <a:effectLst/>
                <a:latin typeface="YS Text"/>
              </a:rPr>
              <a:t> 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YS Text"/>
              </a:rPr>
              <a:t>это редкий вид малины, который имеет желтый оттенок. Она отличается от обычной красной малины не только цветом, но и вкусом. Желтая малина имеет более сладкий и менее кислый вкус. Она также имеет более тонкую кожицу и меньше косточек.</a:t>
            </a:r>
            <a:endParaRPr lang="ru-RU" sz="1600" dirty="0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85676276-8DE1-1CDD-1174-6D2E38EE3D1B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30400"/>
            <a:ext cx="3697288" cy="466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37400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D8D53A-6F6B-37BC-1E7E-329D36525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58800"/>
            <a:ext cx="6347714" cy="1320800"/>
          </a:xfrm>
        </p:spPr>
        <p:txBody>
          <a:bodyPr>
            <a:normAutofit fontScale="90000"/>
          </a:bodyPr>
          <a:lstStyle/>
          <a:p>
            <a:r>
              <a:rPr lang="ru-RU" sz="4800" b="1" i="0" dirty="0">
                <a:effectLst/>
                <a:latin typeface="-apple-system"/>
              </a:rPr>
              <a:t>Малина </a:t>
            </a:r>
            <a:r>
              <a:rPr lang="ru-RU" sz="4800" b="1" i="0" dirty="0">
                <a:solidFill>
                  <a:schemeClr val="tx1"/>
                </a:solidFill>
                <a:effectLst/>
                <a:latin typeface="-apple-system"/>
              </a:rPr>
              <a:t>черноплодная</a:t>
            </a:r>
            <a:br>
              <a:rPr lang="ru-RU" b="1" i="0" dirty="0">
                <a:solidFill>
                  <a:schemeClr val="tx1"/>
                </a:solidFill>
                <a:effectLst/>
                <a:latin typeface="-apple-system"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D30474B-38A7-A93B-5566-8030522CB8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69204" y="1764378"/>
            <a:ext cx="4087172" cy="5093622"/>
          </a:xfrm>
        </p:spPr>
        <p:txBody>
          <a:bodyPr>
            <a:normAutofit/>
          </a:bodyPr>
          <a:lstStyle/>
          <a:p>
            <a:r>
              <a:rPr lang="ru-RU" sz="2400" dirty="0"/>
              <a:t>Кусты очень пышные, имеют крупные темные ягоды. Отличительной чертой данного сорта является качественный и вкусный урожай, получаемый в большом </a:t>
            </a:r>
            <a:r>
              <a:rPr lang="ru-RU" sz="2400" dirty="0" err="1"/>
              <a:t>обьеме</a:t>
            </a:r>
            <a:r>
              <a:rPr lang="ru-RU" sz="2400" dirty="0"/>
              <a:t>. Собирать можно только те плоды, которые обрели насыщенный чёрный цвет. </a:t>
            </a:r>
          </a:p>
        </p:txBody>
      </p:sp>
      <p:pic>
        <p:nvPicPr>
          <p:cNvPr id="7176" name="Picture 8">
            <a:extLst>
              <a:ext uri="{FF2B5EF4-FFF2-40B4-BE49-F238E27FC236}">
                <a16:creationId xmlns:a16="http://schemas.microsoft.com/office/drawing/2014/main" id="{4DAD043A-4D72-81EB-D5B4-9BBA929FB3F7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64377"/>
            <a:ext cx="3697288" cy="5093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44821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C92E2C-69C5-2A6D-7CA0-99A75AEFB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/>
              <a:t>Малина </a:t>
            </a:r>
            <a:r>
              <a:rPr lang="ru-RU" sz="54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белая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B00C894-86F7-75BD-B25B-5B84A62565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4735244" cy="4436762"/>
          </a:xfrm>
        </p:spPr>
        <p:txBody>
          <a:bodyPr>
            <a:noAutofit/>
          </a:bodyPr>
          <a:lstStyle/>
          <a:p>
            <a:r>
              <a:rPr lang="ru-RU" sz="2400" b="0" i="0" dirty="0">
                <a:solidFill>
                  <a:srgbClr val="333333"/>
                </a:solidFill>
                <a:effectLst/>
                <a:latin typeface="YS Text"/>
              </a:rPr>
              <a:t>это вид, который включает разновидности сортов с ягодами от пурпурного, темно-бордового до светло-абрикосового цвета. Светлоокрашенные сорта называют </a:t>
            </a:r>
            <a:r>
              <a:rPr lang="ru-RU" sz="2400" b="1" i="0" dirty="0">
                <a:solidFill>
                  <a:srgbClr val="333333"/>
                </a:solidFill>
                <a:effectLst/>
                <a:latin typeface="YS Text"/>
              </a:rPr>
              <a:t>белая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YS Text"/>
              </a:rPr>
              <a:t> </a:t>
            </a:r>
            <a:r>
              <a:rPr lang="ru-RU" sz="2400" b="1" i="0" dirty="0">
                <a:solidFill>
                  <a:srgbClr val="333333"/>
                </a:solidFill>
                <a:effectLst/>
                <a:latin typeface="YS Text"/>
              </a:rPr>
              <a:t>малина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YS Text"/>
              </a:rPr>
              <a:t>. Эти ягоды обладают диетическими свойствами, они богаты природным сахаром, фруктовыми кислотами, пектином, витаминами С, В9, макро- и микроэлементами</a:t>
            </a:r>
            <a:endParaRPr lang="ru-RU" sz="2400" dirty="0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42C3C0F1-B7A2-0269-7A96-59FCFEA247BD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60590"/>
            <a:ext cx="3869204" cy="4697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27887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79A07B-4C6E-1E47-DC45-4805375E7C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09600"/>
            <a:ext cx="7202760" cy="1163216"/>
          </a:xfrm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sz="4400" dirty="0"/>
              <a:t>Малина </a:t>
            </a:r>
            <a:r>
              <a:rPr lang="ru-RU" sz="4400" dirty="0">
                <a:solidFill>
                  <a:srgbClr val="002060"/>
                </a:solidFill>
              </a:rPr>
              <a:t>синяя </a:t>
            </a:r>
            <a:r>
              <a:rPr lang="ru-RU" sz="4400" dirty="0"/>
              <a:t>или </a:t>
            </a:r>
            <a:r>
              <a:rPr lang="ru-RU" sz="4400" dirty="0">
                <a:solidFill>
                  <a:srgbClr val="00B0F0"/>
                </a:solidFill>
              </a:rPr>
              <a:t>голубая 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4145A71-B81C-919F-3CAE-2298365E66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0" y="2160590"/>
            <a:ext cx="4176464" cy="4508770"/>
          </a:xfrm>
        </p:spPr>
        <p:txBody>
          <a:bodyPr>
            <a:normAutofit fontScale="85000" lnSpcReduction="10000"/>
          </a:bodyPr>
          <a:lstStyle/>
          <a:p>
            <a:r>
              <a:rPr lang="ru-RU" sz="2800" dirty="0"/>
              <a:t>Синяя малина на самом деле представляет собой кустарник с ягодами темно-синего, практически фиолетового цвета, которые в период созревания могут быть представлены как оттенками розового, так и голубого. Выведен  сорт в  1966 году в Америке</a:t>
            </a:r>
          </a:p>
        </p:txBody>
      </p:sp>
      <p:pic>
        <p:nvPicPr>
          <p:cNvPr id="9218" name="Picture 2" descr="фото 32101_3">
            <a:extLst>
              <a:ext uri="{FF2B5EF4-FFF2-40B4-BE49-F238E27FC236}">
                <a16:creationId xmlns:a16="http://schemas.microsoft.com/office/drawing/2014/main" id="{143D0A56-E7DA-4B0E-DA6A-DB9FCFFC83DB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88840"/>
            <a:ext cx="4032448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6715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88640"/>
            <a:ext cx="3779912" cy="3039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3" y="130814"/>
            <a:ext cx="4074941" cy="312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 descr="фото 32101_3">
            <a:extLst>
              <a:ext uri="{FF2B5EF4-FFF2-40B4-BE49-F238E27FC236}">
                <a16:creationId xmlns:a16="http://schemas.microsoft.com/office/drawing/2014/main" id="{E26D3ECD-9B93-FF08-96FA-E67B3A0266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7356" y="3290492"/>
            <a:ext cx="2994228" cy="3371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B674D60-2E71-C0B2-8540-DAD08E6C0E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84092"/>
            <a:ext cx="2503780" cy="3385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>
            <a:extLst>
              <a:ext uri="{FF2B5EF4-FFF2-40B4-BE49-F238E27FC236}">
                <a16:creationId xmlns:a16="http://schemas.microsoft.com/office/drawing/2014/main" id="{1D7362AD-4886-3F56-36F5-5339A1C6C5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2664" y="3290492"/>
            <a:ext cx="2332190" cy="3351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32433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F28819-107C-6487-4155-C473B79D2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32656"/>
            <a:ext cx="7956376" cy="1597744"/>
          </a:xfrm>
        </p:spPr>
        <p:txBody>
          <a:bodyPr/>
          <a:lstStyle/>
          <a:p>
            <a:br>
              <a:rPr lang="ru-RU" b="0" i="0" dirty="0">
                <a:effectLst/>
                <a:latin typeface="YS Text"/>
              </a:rPr>
            </a:br>
            <a:r>
              <a:rPr lang="ru-RU" b="1" i="0" dirty="0">
                <a:effectLst/>
                <a:latin typeface="YS Text"/>
              </a:rPr>
              <a:t>Какими витаминами богата малина?</a:t>
            </a:r>
            <a:endParaRPr lang="ru-RU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FDEE737-FFDB-6012-115A-0B0516BDF566}"/>
              </a:ext>
            </a:extLst>
          </p:cNvPr>
          <p:cNvSpPr txBox="1"/>
          <p:nvPr/>
        </p:nvSpPr>
        <p:spPr>
          <a:xfrm>
            <a:off x="0" y="1872040"/>
            <a:ext cx="8172400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800" b="1" i="0" dirty="0">
                <a:solidFill>
                  <a:srgbClr val="333333"/>
                </a:solidFill>
                <a:effectLst/>
                <a:latin typeface="YS Text"/>
              </a:rPr>
              <a:t>Малина содержит витамин С, марганец, медь, калий, ниацин, фолиевую кислоту, рибофлавин, а также клетчатку.</a:t>
            </a:r>
          </a:p>
          <a:p>
            <a:pPr algn="l"/>
            <a:r>
              <a:rPr lang="ru-RU" sz="2800" b="1" i="0" dirty="0">
                <a:solidFill>
                  <a:srgbClr val="333333"/>
                </a:solidFill>
                <a:effectLst/>
                <a:latin typeface="YS Text"/>
              </a:rPr>
              <a:t>Малину можно употреблять для профилактики от диабета 2 типа, ухудшения зрения, повышенного холестерина, артрита, возрастной потери памяти и для поддержания здоровья кожи и волос.</a:t>
            </a:r>
          </a:p>
          <a:p>
            <a:pPr algn="l"/>
            <a:r>
              <a:rPr lang="ru-RU" sz="2800" b="1" i="0" dirty="0">
                <a:solidFill>
                  <a:srgbClr val="333333"/>
                </a:solidFill>
                <a:effectLst/>
                <a:latin typeface="YS Text"/>
              </a:rPr>
              <a:t>Малина полезна для перекусов, как компонент салатов и десертов. Из малины готовят вкусные джемы, варенья , соусы и выпечку.</a:t>
            </a:r>
          </a:p>
        </p:txBody>
      </p:sp>
    </p:spTree>
    <p:extLst>
      <p:ext uri="{BB962C8B-B14F-4D97-AF65-F5344CB8AC3E}">
        <p14:creationId xmlns:p14="http://schemas.microsoft.com/office/powerpoint/2010/main" val="10119513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123A8C-752E-F184-60C0-FA3A8A60E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2420888"/>
            <a:ext cx="6347714" cy="1656184"/>
          </a:xfrm>
        </p:spPr>
        <p:txBody>
          <a:bodyPr>
            <a:normAutofit/>
          </a:bodyPr>
          <a:lstStyle/>
          <a:p>
            <a:pPr algn="ctr"/>
            <a:r>
              <a:rPr lang="ru-RU" sz="6000" dirty="0">
                <a:solidFill>
                  <a:srgbClr val="C00000"/>
                </a:solidFill>
              </a:rPr>
              <a:t>Крыжовник </a:t>
            </a:r>
          </a:p>
        </p:txBody>
      </p:sp>
    </p:spTree>
    <p:extLst>
      <p:ext uri="{BB962C8B-B14F-4D97-AF65-F5344CB8AC3E}">
        <p14:creationId xmlns:p14="http://schemas.microsoft.com/office/powerpoint/2010/main" val="41240623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396536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Цель</a:t>
            </a:r>
            <a:r>
              <a:rPr lang="ru-RU" sz="2800" dirty="0"/>
              <a:t> исследования: изучить целебные свойства садовых и  дикорастущих ягод Тюменской области и их влияние на здоровье. Объект исследования: Дикорастущие и садовые ягоды  в городе Заводоуковске и в Тюменской области. Предмет исследования: Целебные свойства дикорастущих  и садовых ягод земли Тюменской и их влияние на здоровье. </a:t>
            </a:r>
          </a:p>
          <a:p>
            <a:r>
              <a:rPr lang="ru-RU" sz="2800" b="1" dirty="0"/>
              <a:t>Задачи: </a:t>
            </a:r>
          </a:p>
          <a:p>
            <a:r>
              <a:rPr lang="ru-RU" sz="2800" dirty="0"/>
              <a:t>1.Изучить научно - популярную, справочную и художественную литературу о дикоросах. 2. Систематизировать материал по целебным свойствам дикорастущих и садовых  (ягоды).</a:t>
            </a:r>
          </a:p>
          <a:p>
            <a:r>
              <a:rPr lang="ru-RU" sz="2800" dirty="0"/>
              <a:t> 3. Подготовить иллюстрированный материал. </a:t>
            </a:r>
          </a:p>
          <a:p>
            <a:r>
              <a:rPr lang="ru-RU" sz="2800" dirty="0"/>
              <a:t>4. Составить презентацию: «Целебные дикорастущие и садовые  ягоды земли Тюменской». .</a:t>
            </a:r>
          </a:p>
        </p:txBody>
      </p:sp>
    </p:spTree>
    <p:extLst>
      <p:ext uri="{BB962C8B-B14F-4D97-AF65-F5344CB8AC3E}">
        <p14:creationId xmlns:p14="http://schemas.microsoft.com/office/powerpoint/2010/main" val="8998283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AD8B88-6AFD-C1E6-8771-66CF31118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/>
              <a:t>Загадка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0746AD2-C9C8-0960-9949-2FECB91A4A42}"/>
              </a:ext>
            </a:extLst>
          </p:cNvPr>
          <p:cNvSpPr txBox="1"/>
          <p:nvPr/>
        </p:nvSpPr>
        <p:spPr>
          <a:xfrm>
            <a:off x="604910" y="1930400"/>
            <a:ext cx="6347713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5400" b="0" i="0" dirty="0">
                <a:solidFill>
                  <a:srgbClr val="333333"/>
                </a:solidFill>
                <a:effectLst/>
                <a:latin typeface="YS Text"/>
              </a:rPr>
              <a:t>Низок и колюч, Сладок, не пахуч. Ягоды порвёшь - Руки обдерёшь. (Крыжовник).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4750846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extLst>
              <a:ext uri="{FF2B5EF4-FFF2-40B4-BE49-F238E27FC236}">
                <a16:creationId xmlns:a16="http://schemas.microsoft.com/office/drawing/2014/main" id="{D21418C7-C854-089C-2A36-08CE8F3190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6912768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17031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2B9E8B9D-9891-7B1D-8D70-993150A96F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188640"/>
            <a:ext cx="7236296" cy="6669360"/>
          </a:xfrm>
        </p:spPr>
        <p:txBody>
          <a:bodyPr>
            <a:noAutofit/>
          </a:bodyPr>
          <a:lstStyle/>
          <a:p>
            <a:r>
              <a:rPr lang="ru-RU" sz="3200" i="0" dirty="0">
                <a:solidFill>
                  <a:srgbClr val="333333"/>
                </a:solidFill>
                <a:effectLst/>
                <a:latin typeface="YS Text"/>
              </a:rPr>
              <a:t>Виды и сорта крыжовника отличаются цветом, размером и вкусом ягод, различные по форме кусты могут быть с шипами и без. Если в одном регионе определенный сорт может стабильно давать обильный урожай наивкуснейших ягод, то в другом месте тот же самый крыжовник растет очень плохо и постоянно болеет. Ягоды могут быть кисло-сладкие или сладко-кислые, во вкусе первых превалирует кислинка, а у вторых сладость. 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796976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D7493A-FA46-80B5-C6D2-8F2B3727D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609600"/>
            <a:ext cx="7236296" cy="5771728"/>
          </a:xfrm>
        </p:spPr>
        <p:txBody>
          <a:bodyPr>
            <a:noAutofit/>
          </a:bodyPr>
          <a:lstStyle/>
          <a:p>
            <a:r>
              <a:rPr lang="ru-RU" sz="32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Крыжовник — очень древнее растение, о нем люди знали с давних пор. В нашей стране он, вероятно, появился в 10 веке, хотя его выращивали монахи в монастырских садах еще раньше. </a:t>
            </a:r>
            <a:r>
              <a:rPr lang="ru-RU" sz="32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Крыжовник</a:t>
            </a:r>
            <a:r>
              <a:rPr lang="ru-RU" sz="32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обыкновенный вид является представителем рода смородина семейства крыжовниковые. </a:t>
            </a:r>
            <a:r>
              <a:rPr lang="ru-RU" sz="32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Крыжовник</a:t>
            </a:r>
            <a:r>
              <a:rPr lang="ru-RU" sz="32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― это не очень большой кустарник, высота которого не превышает 1,2 м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62387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7F6192-0D75-E1F2-E8C4-98683460FD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1"/>
            <a:ext cx="7488832" cy="1052736"/>
          </a:xfrm>
        </p:spPr>
        <p:txBody>
          <a:bodyPr/>
          <a:lstStyle/>
          <a:p>
            <a:br>
              <a:rPr lang="ru-RU" sz="3200" b="1" i="0" dirty="0">
                <a:solidFill>
                  <a:srgbClr val="C00000"/>
                </a:solidFill>
                <a:effectLst/>
                <a:latin typeface="Fira Sans Condensed" panose="020B0503050000020004" pitchFamily="34" charset="0"/>
              </a:rPr>
            </a:br>
            <a:br>
              <a:rPr lang="ru-RU" sz="3200" b="1" i="0" dirty="0">
                <a:solidFill>
                  <a:srgbClr val="C00000"/>
                </a:solidFill>
                <a:effectLst/>
                <a:latin typeface="Fira Sans Condensed" panose="020B0503050000020004" pitchFamily="34" charset="0"/>
              </a:rPr>
            </a:br>
            <a:br>
              <a:rPr lang="ru-RU" sz="3200" b="1" i="0" dirty="0">
                <a:solidFill>
                  <a:srgbClr val="C00000"/>
                </a:solidFill>
                <a:effectLst/>
                <a:latin typeface="Fira Sans Condensed" panose="020B0503050000020004" pitchFamily="34" charset="0"/>
              </a:rPr>
            </a:br>
            <a:br>
              <a:rPr lang="ru-RU" sz="3200" b="1" i="0" dirty="0">
                <a:solidFill>
                  <a:srgbClr val="C00000"/>
                </a:solidFill>
                <a:effectLst/>
                <a:latin typeface="Fira Sans Condensed" panose="020B0503050000020004" pitchFamily="34" charset="0"/>
              </a:rPr>
            </a:br>
            <a:br>
              <a:rPr lang="ru-RU" sz="3200" b="1" i="0" dirty="0">
                <a:solidFill>
                  <a:srgbClr val="C00000"/>
                </a:solidFill>
                <a:effectLst/>
                <a:latin typeface="Fira Sans Condensed" panose="020B0503050000020004" pitchFamily="34" charset="0"/>
              </a:rPr>
            </a:br>
            <a:br>
              <a:rPr lang="ru-RU" sz="3200" b="1" i="0" dirty="0">
                <a:solidFill>
                  <a:srgbClr val="C00000"/>
                </a:solidFill>
                <a:effectLst/>
                <a:latin typeface="Fira Sans Condensed" panose="020B0503050000020004" pitchFamily="34" charset="0"/>
              </a:rPr>
            </a:br>
            <a:br>
              <a:rPr lang="ru-RU" sz="3200" b="1" i="0" dirty="0">
                <a:solidFill>
                  <a:srgbClr val="C00000"/>
                </a:solidFill>
                <a:effectLst/>
                <a:latin typeface="Fira Sans Condensed" panose="020B0503050000020004" pitchFamily="34" charset="0"/>
              </a:rPr>
            </a:br>
            <a:br>
              <a:rPr lang="ru-RU" sz="3200" b="1" i="0" dirty="0">
                <a:solidFill>
                  <a:srgbClr val="C00000"/>
                </a:solidFill>
                <a:effectLst/>
                <a:latin typeface="Fira Sans Condensed" panose="020B0503050000020004" pitchFamily="34" charset="0"/>
              </a:rPr>
            </a:br>
            <a:r>
              <a:rPr lang="ru-RU" sz="3200" b="1" i="0" dirty="0">
                <a:solidFill>
                  <a:srgbClr val="C00000"/>
                </a:solidFill>
                <a:effectLst/>
                <a:latin typeface="Fira Sans Condensed" panose="020B0503050000020004" pitchFamily="34" charset="0"/>
              </a:rPr>
              <a:t>ПОЛЕЗНЫЕ СВОЙСТВА  КРЫЖОВНИКА</a:t>
            </a:r>
            <a:br>
              <a:rPr lang="ru-RU" sz="2800" b="0" i="0" dirty="0">
                <a:solidFill>
                  <a:srgbClr val="F14A3E"/>
                </a:solidFill>
                <a:effectLst/>
                <a:latin typeface="Fira Sans Condensed" panose="020B0503050000020004" pitchFamily="34" charset="0"/>
              </a:rPr>
            </a:br>
            <a:endParaRPr lang="ru-RU" sz="28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510C591-ECF1-CC6F-D74C-0443A3B470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5536" y="1052737"/>
            <a:ext cx="7272808" cy="5616622"/>
          </a:xfrm>
        </p:spPr>
        <p:txBody>
          <a:bodyPr>
            <a:normAutofit fontScale="32500" lnSpcReduction="20000"/>
          </a:bodyPr>
          <a:lstStyle/>
          <a:p>
            <a:pPr algn="just">
              <a:buFont typeface="Arial" panose="020B0604020202020204" pitchFamily="34" charset="0"/>
              <a:buChar char="•"/>
            </a:pPr>
            <a:endParaRPr lang="ru-RU" sz="9600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96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Ягоды крыжовника, если достаточно зрелые, обладают противоопухолевыми свойствами, так как в них, в больших количествах содержится серотонин.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ru-RU" sz="9600" b="1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96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Они укрепляют кровеносные сосуды,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96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оказывают кровоостанавливающее,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96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освежающее,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96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общеукрепляющее и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96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противовоспалительное действие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18829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7F6192-0D75-E1F2-E8C4-98683460FD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188641"/>
            <a:ext cx="7488832" cy="1096900"/>
          </a:xfrm>
        </p:spPr>
        <p:txBody>
          <a:bodyPr/>
          <a:lstStyle/>
          <a:p>
            <a:pPr algn="ctr"/>
            <a:r>
              <a:rPr lang="ru-RU" sz="2800" b="1" i="0" dirty="0">
                <a:solidFill>
                  <a:srgbClr val="C00000"/>
                </a:solidFill>
                <a:effectLst/>
                <a:latin typeface="Fira Sans Condensed" panose="020B0503050000020004" pitchFamily="34" charset="0"/>
              </a:rPr>
              <a:t>ПОЛЕЗНЫХ СВОЙСТВ КРЫЖОВНИКА</a:t>
            </a:r>
            <a:br>
              <a:rPr lang="ru-RU" sz="2800" b="0" i="0" dirty="0">
                <a:solidFill>
                  <a:srgbClr val="F14A3E"/>
                </a:solidFill>
                <a:effectLst/>
                <a:latin typeface="Fira Sans Condensed" panose="020B0503050000020004" pitchFamily="34" charset="0"/>
              </a:rPr>
            </a:br>
            <a:endParaRPr lang="ru-RU" sz="28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510C591-ECF1-CC6F-D74C-0443A3B470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5536" y="1124743"/>
            <a:ext cx="7776864" cy="5544615"/>
          </a:xfrm>
        </p:spPr>
        <p:txBody>
          <a:bodyPr>
            <a:normAutofit fontScale="92500" lnSpcReduction="10000"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32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егкое слабительное, мочегонное и желчегонное, поэтому его применяют люди, страдающие заболеваниями печени и мочевого пузыря.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32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Сок крыжовника применяют при малокровии, если в него добавлять мед,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ри частых кровоизлияниях,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32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ожных высыпаниях.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32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 употреблении сока крыжовника из организма выводятся соли тяжелых металлов и радионуклиды.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86681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266490-191B-4AE2-372A-BECFCC81E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188640"/>
            <a:ext cx="6347714" cy="936104"/>
          </a:xfrm>
        </p:spPr>
        <p:txBody>
          <a:bodyPr>
            <a:normAutofit/>
          </a:bodyPr>
          <a:lstStyle/>
          <a:p>
            <a:pPr algn="ctr"/>
            <a:r>
              <a:rPr lang="ru-RU" sz="4000" dirty="0"/>
              <a:t>загадки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04BB90D-BC7A-B75B-B140-AA32F134AB11}"/>
              </a:ext>
            </a:extLst>
          </p:cNvPr>
          <p:cNvSpPr txBox="1"/>
          <p:nvPr/>
        </p:nvSpPr>
        <p:spPr>
          <a:xfrm>
            <a:off x="323528" y="1124744"/>
            <a:ext cx="3816424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Вот пол лета пролетело,</a:t>
            </a:r>
            <a:br>
              <a:rPr lang="ru-RU" sz="2000" dirty="0"/>
            </a:br>
            <a:r>
              <a:rPr lang="ru-RU" sz="2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Наша ягода поспела,</a:t>
            </a:r>
            <a:br>
              <a:rPr lang="ru-RU" sz="2000" dirty="0"/>
            </a:br>
            <a:r>
              <a:rPr lang="ru-RU" sz="2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С ней чаёк всё время пьём,</a:t>
            </a:r>
            <a:br>
              <a:rPr lang="ru-RU" sz="2000" dirty="0"/>
            </a:br>
            <a:r>
              <a:rPr lang="ru-RU" sz="2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Как её мы все зовём?</a:t>
            </a:r>
            <a:br>
              <a:rPr lang="ru-RU" sz="2000" dirty="0"/>
            </a:br>
            <a:r>
              <a:rPr lang="ru-RU" sz="2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Красная она, зернистая,</a:t>
            </a:r>
            <a:br>
              <a:rPr lang="ru-RU" sz="2000" dirty="0"/>
            </a:br>
            <a:r>
              <a:rPr lang="ru-RU" sz="2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Сладкая, не кислая.</a:t>
            </a:r>
            <a:br>
              <a:rPr lang="ru-RU" sz="2000" dirty="0"/>
            </a:br>
            <a:r>
              <a:rPr lang="ru-RU" sz="2000" b="0" i="0" u="none" strike="noStrike" dirty="0">
                <a:solidFill>
                  <a:srgbClr val="757575"/>
                </a:solidFill>
                <a:effectLst/>
                <a:latin typeface="verdana" panose="020B0604030504040204" pitchFamily="34" charset="0"/>
              </a:rPr>
              <a:t>Малина</a:t>
            </a:r>
            <a:endParaRPr lang="ru-RU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89A300-1490-055D-F26E-72284FD9A0EF}"/>
              </a:ext>
            </a:extLst>
          </p:cNvPr>
          <p:cNvSpPr txBox="1"/>
          <p:nvPr/>
        </p:nvSpPr>
        <p:spPr>
          <a:xfrm>
            <a:off x="1331640" y="3987066"/>
            <a:ext cx="5256584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endParaRPr lang="ru-RU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r>
              <a:rPr lang="ru-RU" sz="2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Крыжовник, малина и ежевика,</a:t>
            </a:r>
            <a:br>
              <a:rPr lang="ru-RU" sz="2400" dirty="0"/>
            </a:br>
            <a:r>
              <a:rPr lang="ru-RU" sz="2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Смородина чёрная, ещё и клубника,</a:t>
            </a:r>
            <a:br>
              <a:rPr lang="ru-RU" sz="2400" dirty="0"/>
            </a:br>
            <a:r>
              <a:rPr lang="ru-RU" sz="2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Клюква, рябина и голубика...</a:t>
            </a:r>
            <a:br>
              <a:rPr lang="ru-RU" sz="2400" dirty="0"/>
            </a:br>
            <a:r>
              <a:rPr lang="ru-RU" sz="2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Что это всё, ты мне назови-ка</a:t>
            </a:r>
            <a:endParaRPr lang="ru-RU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0B0108-7DAD-2E14-80ED-8671968A9676}"/>
              </a:ext>
            </a:extLst>
          </p:cNvPr>
          <p:cNvSpPr txBox="1"/>
          <p:nvPr/>
        </p:nvSpPr>
        <p:spPr>
          <a:xfrm>
            <a:off x="4572000" y="834425"/>
            <a:ext cx="3528392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Это ягода большая,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Ее ножом лишь одолеешь,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И мякоть сочная такая,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Что оторваться не сумеешь.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Снаружи зеленый и сладкий на вкус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У нас на бахче спеет вкусный...</a:t>
            </a:r>
            <a:br>
              <a:rPr lang="ru-RU" dirty="0"/>
            </a:br>
            <a:r>
              <a:rPr lang="ru-RU" b="0" i="0" strike="noStrike" dirty="0">
                <a:solidFill>
                  <a:srgbClr val="757575"/>
                </a:solidFill>
                <a:effectLst/>
                <a:latin typeface="verdana" panose="020B0604030504040204" pitchFamily="34" charset="0"/>
              </a:rPr>
              <a:t>арбуз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80658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FD0E92-998A-2250-449B-85A398814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/>
              <a:t>загадка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E1E4DDE-BC23-3BF9-3BCE-0C5236B1FB9B}"/>
              </a:ext>
            </a:extLst>
          </p:cNvPr>
          <p:cNvSpPr txBox="1"/>
          <p:nvPr/>
        </p:nvSpPr>
        <p:spPr>
          <a:xfrm>
            <a:off x="609599" y="1930400"/>
            <a:ext cx="6626698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0" i="0" dirty="0">
                <a:solidFill>
                  <a:srgbClr val="333333"/>
                </a:solidFill>
                <a:effectLst/>
                <a:latin typeface="YS Text"/>
              </a:rPr>
              <a:t> Он хотя и полосат, но, однако ж, не </a:t>
            </a:r>
            <a:r>
              <a:rPr lang="ru-RU" sz="3600" b="0" i="0" dirty="0" err="1">
                <a:solidFill>
                  <a:srgbClr val="333333"/>
                </a:solidFill>
                <a:effectLst/>
                <a:latin typeface="YS Text"/>
              </a:rPr>
              <a:t>усат</a:t>
            </a:r>
            <a:r>
              <a:rPr lang="ru-RU" sz="3600" b="0" i="0" dirty="0">
                <a:solidFill>
                  <a:srgbClr val="333333"/>
                </a:solidFill>
                <a:effectLst/>
                <a:latin typeface="YS Text"/>
              </a:rPr>
              <a:t>. Хоть имеет хвостик свой, но короткий и сухой. У него круглы бока, как у сдобы-колобка. И с прадедовских времён он любимец всех сластён. Кто же этот карапуз? Как ты думаешь? (арбуз)*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9152762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883993-94DA-FA51-E59C-9618830B0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88640"/>
            <a:ext cx="6347714" cy="1152128"/>
          </a:xfrm>
        </p:spPr>
        <p:txBody>
          <a:bodyPr>
            <a:normAutofit/>
          </a:bodyPr>
          <a:lstStyle/>
          <a:p>
            <a:pPr algn="ctr"/>
            <a:r>
              <a:rPr lang="ru-RU" sz="4800" dirty="0"/>
              <a:t>Арбуз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D352C2D-4220-F521-D69A-3C2FC24D9F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69204" y="1426096"/>
            <a:ext cx="5274796" cy="5243264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Растение семейства тыквенных</a:t>
            </a: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Арбузное поле называется бахча. </a:t>
            </a:r>
          </a:p>
          <a:p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Арбуз – это ягода, размер которой достигает от 1 до 12 кг. На Руси он появился более трех тысяч лет назад. Сначала арбузы были только заморским лакомством, его употребляли в пищу варёным. Сейчас арбузы едят в сыром виде. А из мякоти варят арбузный мед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3314" name="Picture 2">
            <a:extLst>
              <a:ext uri="{FF2B5EF4-FFF2-40B4-BE49-F238E27FC236}">
                <a16:creationId xmlns:a16="http://schemas.microsoft.com/office/drawing/2014/main" id="{67E3ADE3-0C03-72EB-7D22-48268440F0A0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916" y="1426096"/>
            <a:ext cx="3697288" cy="5243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3535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89F9381-73AB-A44E-D3BB-07231DD4F2D5}"/>
              </a:ext>
            </a:extLst>
          </p:cNvPr>
          <p:cNvSpPr txBox="1"/>
          <p:nvPr/>
        </p:nvSpPr>
        <p:spPr>
          <a:xfrm>
            <a:off x="683568" y="1556792"/>
            <a:ext cx="6264696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6000" b="1" dirty="0">
                <a:solidFill>
                  <a:srgbClr val="FF0000"/>
                </a:solidFill>
              </a:rPr>
              <a:t>Ягоды – растительные витамины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7466265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C68561-2E27-45B1-EA8D-ECCDFE27F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/>
              <a:t>Загадка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A7315CA-BE53-9A42-3775-2A9BDC4B763A}"/>
              </a:ext>
            </a:extLst>
          </p:cNvPr>
          <p:cNvSpPr txBox="1"/>
          <p:nvPr/>
        </p:nvSpPr>
        <p:spPr>
          <a:xfrm>
            <a:off x="0" y="1700808"/>
            <a:ext cx="8820472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6000" dirty="0"/>
              <a:t>Три сестры летом зелены. К осени одна </a:t>
            </a:r>
            <a:r>
              <a:rPr lang="ru-RU" sz="6000" dirty="0">
                <a:solidFill>
                  <a:srgbClr val="FF0000"/>
                </a:solidFill>
              </a:rPr>
              <a:t>краснеет</a:t>
            </a:r>
            <a:r>
              <a:rPr lang="ru-RU" sz="6000" dirty="0"/>
              <a:t>, другая </a:t>
            </a:r>
            <a:r>
              <a:rPr lang="ru-RU" sz="6000" b="1" dirty="0"/>
              <a:t>чернеет</a:t>
            </a:r>
            <a:r>
              <a:rPr lang="ru-RU" sz="6000" dirty="0"/>
              <a:t>, третья </a:t>
            </a:r>
            <a:r>
              <a:rPr lang="ru-RU" sz="6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светлеет</a:t>
            </a:r>
            <a:r>
              <a:rPr lang="ru-RU" sz="3200" dirty="0">
                <a:solidFill>
                  <a:schemeClr val="tx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321597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C5BD7B-B2FC-7062-D54D-36B1F892D2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Красная смородина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51532E1-2852-D239-DD0B-74778AE25DBD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026" y="1844824"/>
            <a:ext cx="4302774" cy="50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09CAD79A-E91A-7C7B-8CBC-321E90A866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495800" cy="5257800"/>
          </a:xfrm>
        </p:spPr>
        <p:txBody>
          <a:bodyPr>
            <a:normAutofit/>
          </a:bodyPr>
          <a:lstStyle/>
          <a:p>
            <a:r>
              <a:rPr lang="ru-RU" sz="2800" b="0" i="0" dirty="0">
                <a:solidFill>
                  <a:srgbClr val="C00000"/>
                </a:solidFill>
                <a:effectLst/>
                <a:latin typeface="YS Text"/>
              </a:rPr>
              <a:t>Невысокий кустистый кустарник.   Ягоды </a:t>
            </a:r>
            <a:r>
              <a:rPr lang="ru-RU" sz="2800" b="1" i="0" dirty="0">
                <a:solidFill>
                  <a:srgbClr val="C00000"/>
                </a:solidFill>
                <a:effectLst/>
                <a:latin typeface="YS Text"/>
              </a:rPr>
              <a:t>красной</a:t>
            </a:r>
            <a:r>
              <a:rPr lang="ru-RU" sz="2800" b="0" i="0" dirty="0">
                <a:solidFill>
                  <a:srgbClr val="C00000"/>
                </a:solidFill>
                <a:effectLst/>
                <a:latin typeface="YS Text"/>
              </a:rPr>
              <a:t> </a:t>
            </a:r>
            <a:r>
              <a:rPr lang="ru-RU" sz="2800" b="1" i="0" dirty="0">
                <a:solidFill>
                  <a:srgbClr val="C00000"/>
                </a:solidFill>
                <a:effectLst/>
                <a:latin typeface="YS Text"/>
              </a:rPr>
              <a:t>смородины</a:t>
            </a:r>
            <a:r>
              <a:rPr lang="ru-RU" sz="2800" b="0" i="0" dirty="0">
                <a:solidFill>
                  <a:srgbClr val="C00000"/>
                </a:solidFill>
                <a:effectLst/>
                <a:latin typeface="YS Text"/>
              </a:rPr>
              <a:t> диаметром до 12 мм., образуют грозди</a:t>
            </a:r>
            <a:r>
              <a:rPr lang="ru-RU" sz="2800" dirty="0">
                <a:solidFill>
                  <a:srgbClr val="C00000"/>
                </a:solidFill>
                <a:latin typeface="YS Text"/>
              </a:rPr>
              <a:t>. Созревают в июле,</a:t>
            </a:r>
            <a:r>
              <a:rPr lang="ru-RU" sz="2800" b="0" i="0" dirty="0">
                <a:solidFill>
                  <a:srgbClr val="C00000"/>
                </a:solidFill>
                <a:effectLst/>
                <a:latin typeface="YS Text"/>
              </a:rPr>
              <a:t> ягоды содержат меньше сахара и больше кислоты.</a:t>
            </a:r>
          </a:p>
          <a:p>
            <a:r>
              <a:rPr lang="ru-RU" sz="2800" dirty="0">
                <a:solidFill>
                  <a:srgbClr val="C00000"/>
                </a:solidFill>
                <a:latin typeface="YS Text"/>
              </a:rPr>
              <a:t>Растет во влажных лесах, по берегам рек , болот в садах. Цветет в мае. 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001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575A9C-CA94-DBEF-3193-55F86A5661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dirty="0">
                <a:solidFill>
                  <a:schemeClr val="tx1"/>
                </a:solidFill>
              </a:rPr>
              <a:t>Черная</a:t>
            </a:r>
            <a:r>
              <a:rPr lang="ru-RU" sz="5400" b="1" dirty="0"/>
              <a:t> смородина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2F546C23-D220-9A70-94EA-6173C4489E6D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0201"/>
            <a:ext cx="4495800" cy="4983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8CF94B9C-161D-9AD0-F09F-02EE84D503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495800" cy="5257800"/>
          </a:xfrm>
        </p:spPr>
        <p:txBody>
          <a:bodyPr>
            <a:normAutofit/>
          </a:bodyPr>
          <a:lstStyle/>
          <a:p>
            <a:r>
              <a:rPr lang="ru-RU" sz="2800" b="1" i="0" dirty="0">
                <a:solidFill>
                  <a:srgbClr val="333333"/>
                </a:solidFill>
                <a:effectLst/>
                <a:latin typeface="YS Text"/>
              </a:rPr>
              <a:t>многолетний кустарник небольшого размера — 1-2 метра. Ягоды кисловатые, душистые, глянцевые, черно-бурые, сочные, размером до 10 мм, образующие грозди. Насчитывается около 150 сортов. Растет по всей Евразии и Сибири, вплоть до Дальнего Востока</a:t>
            </a:r>
            <a:r>
              <a:rPr lang="ru-RU" b="0" i="0" dirty="0">
                <a:solidFill>
                  <a:srgbClr val="333333"/>
                </a:solidFill>
                <a:effectLst/>
                <a:latin typeface="YS Text"/>
              </a:rPr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5354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358691-5EF9-DE92-420B-C5A7F1AC9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Белая</a:t>
            </a:r>
            <a:r>
              <a:rPr lang="ru-RU" sz="5400" b="1" dirty="0">
                <a:solidFill>
                  <a:schemeClr val="accent1"/>
                </a:solidFill>
              </a:rPr>
              <a:t> смородина </a:t>
            </a:r>
            <a:endParaRPr lang="ru-RU" sz="5400" dirty="0">
              <a:solidFill>
                <a:schemeClr val="accent1"/>
              </a:solidFill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0788BDA7-AE49-A47C-69DB-98E486647E2D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69" y="1600200"/>
            <a:ext cx="4393431" cy="5226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46B69F8D-FD61-A1C1-CF0C-F4D3E5C9E2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26842"/>
          </a:xfrm>
        </p:spPr>
        <p:txBody>
          <a:bodyPr>
            <a:normAutofit fontScale="92500" lnSpcReduction="10000"/>
          </a:bodyPr>
          <a:lstStyle/>
          <a:p>
            <a:r>
              <a:rPr lang="ru-RU" b="1" i="0" dirty="0">
                <a:solidFill>
                  <a:srgbClr val="333333"/>
                </a:solidFill>
                <a:effectLst/>
                <a:latin typeface="YS Text"/>
              </a:rPr>
              <a:t> </a:t>
            </a:r>
            <a:r>
              <a:rPr lang="ru-RU" sz="2800" b="1" i="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YS Text"/>
              </a:rPr>
              <a:t>Это искусственно выведенный селекционерами сорт, относящийся к семейству Крыжовниковые. Этот многолетний куст с зелеными резными листьями в виде трёх пластин и мощной корневой системой в зависимости от условий может вырасти до 2,5 м в высоту и ширину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2170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704736-7F59-A1C4-ABAC-A61F825FD2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391" y="404664"/>
            <a:ext cx="6788921" cy="957253"/>
          </a:xfrm>
        </p:spPr>
        <p:txBody>
          <a:bodyPr/>
          <a:lstStyle/>
          <a:p>
            <a:r>
              <a:rPr lang="ru-RU" b="1" dirty="0"/>
              <a:t>Какая смородина полезнее </a:t>
            </a:r>
            <a:r>
              <a:rPr lang="ru-RU" dirty="0"/>
              <a:t>?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7401CB3A-52BE-6072-03B1-A3A93AB774C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391" y="1493478"/>
            <a:ext cx="3481254" cy="2454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5B4727B-F467-2BF7-9A15-393DF8CE6A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0668" y="4079427"/>
            <a:ext cx="3749165" cy="2778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F527C7CF-1183-8332-17AA-AE052BBC5C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5494" y="1560559"/>
            <a:ext cx="3402545" cy="2387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50128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21933A6-CBEC-B022-07D9-F5306193B9C4}"/>
              </a:ext>
            </a:extLst>
          </p:cNvPr>
          <p:cNvSpPr txBox="1"/>
          <p:nvPr/>
        </p:nvSpPr>
        <p:spPr>
          <a:xfrm>
            <a:off x="0" y="476672"/>
            <a:ext cx="9144000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800" dirty="0"/>
              <a:t>Чем темнее у ягоды цвет, тем она полезнее. Это верно только по отношению к витамину С.  В чёрной смородине  витамина С содержится в пять раз больше чем в красной. И  витамины сохраняются даже после переработки</a:t>
            </a:r>
            <a:r>
              <a:rPr lang="ru-RU" sz="4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895292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2B7325-03D3-622F-AE2E-2488C2C6A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tx2"/>
                </a:solidFill>
              </a:rPr>
              <a:t>  </a:t>
            </a:r>
            <a:r>
              <a:rPr lang="ru-RU" sz="4400" dirty="0">
                <a:solidFill>
                  <a:schemeClr val="accent2"/>
                </a:solidFill>
              </a:rPr>
              <a:t>В какой продукт перерабатывают ягоды</a:t>
            </a:r>
            <a:r>
              <a:rPr lang="ru-RU" dirty="0">
                <a:solidFill>
                  <a:schemeClr val="accent2"/>
                </a:solidFill>
              </a:rPr>
              <a:t>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D0D78E1-0A46-4AF4-0BAE-4E645FCF0A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4000" dirty="0"/>
              <a:t>Компот из  смородины – … </a:t>
            </a:r>
          </a:p>
          <a:p>
            <a:r>
              <a:rPr lang="ru-RU" sz="4000" dirty="0"/>
              <a:t>Варенье из смородины  –… </a:t>
            </a:r>
          </a:p>
          <a:p>
            <a:r>
              <a:rPr lang="ru-RU" sz="4000" dirty="0"/>
              <a:t> Джем из  смородины– … </a:t>
            </a:r>
          </a:p>
          <a:p>
            <a:r>
              <a:rPr lang="ru-RU" sz="4000" dirty="0"/>
              <a:t>Повидло из смородины -…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2386418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217</TotalTime>
  <Words>1151</Words>
  <Application>Microsoft Office PowerPoint</Application>
  <PresentationFormat>Экран (4:3)</PresentationFormat>
  <Paragraphs>72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8" baseType="lpstr">
      <vt:lpstr>-apple-system</vt:lpstr>
      <vt:lpstr>Arial</vt:lpstr>
      <vt:lpstr>Fira Sans Condensed</vt:lpstr>
      <vt:lpstr>Times New Roman</vt:lpstr>
      <vt:lpstr>Trebuchet MS</vt:lpstr>
      <vt:lpstr>verdana</vt:lpstr>
      <vt:lpstr>Wingdings 3</vt:lpstr>
      <vt:lpstr>YS Text</vt:lpstr>
      <vt:lpstr>Аспект</vt:lpstr>
      <vt:lpstr>Ягоды – растительные витамины</vt:lpstr>
      <vt:lpstr>Презентация PowerPoint</vt:lpstr>
      <vt:lpstr>Загадка</vt:lpstr>
      <vt:lpstr>Красная смородина</vt:lpstr>
      <vt:lpstr>Черная смородина</vt:lpstr>
      <vt:lpstr>Белая смородина </vt:lpstr>
      <vt:lpstr>Какая смородина полезнее ?</vt:lpstr>
      <vt:lpstr>Презентация PowerPoint</vt:lpstr>
      <vt:lpstr>  В какой продукт перерабатывают ягоды?</vt:lpstr>
      <vt:lpstr>Малина </vt:lpstr>
      <vt:lpstr>      Загадка</vt:lpstr>
      <vt:lpstr>Малина красная </vt:lpstr>
      <vt:lpstr>Малина желтая</vt:lpstr>
      <vt:lpstr>Малина черноплодная </vt:lpstr>
      <vt:lpstr>Малина белая</vt:lpstr>
      <vt:lpstr> Малина синяя или голубая </vt:lpstr>
      <vt:lpstr>Презентация PowerPoint</vt:lpstr>
      <vt:lpstr> Какими витаминами богата малина?</vt:lpstr>
      <vt:lpstr>Крыжовник </vt:lpstr>
      <vt:lpstr>Загадка</vt:lpstr>
      <vt:lpstr>Презентация PowerPoint</vt:lpstr>
      <vt:lpstr>Презентация PowerPoint</vt:lpstr>
      <vt:lpstr>Крыжовник — очень древнее растение, о нем люди знали с давних пор. В нашей стране он, вероятно, появился в 10 веке, хотя его выращивали монахи в монастырских садах еще раньше. Крыжовник обыкновенный вид является представителем рода смородина семейства крыжовниковые. Крыжовник ― это не очень большой кустарник, высота которого не превышает 1,2 м</vt:lpstr>
      <vt:lpstr>        ПОЛЕЗНЫЕ СВОЙСТВА  КРЫЖОВНИКА </vt:lpstr>
      <vt:lpstr>ПОЛЕЗНЫХ СВОЙСТВ КРЫЖОВНИКА </vt:lpstr>
      <vt:lpstr>загадки</vt:lpstr>
      <vt:lpstr>загадка</vt:lpstr>
      <vt:lpstr>Арбуз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Ягоды –растительные витамины</dc:title>
  <dc:creator>Admin</dc:creator>
  <cp:lastModifiedBy>Elena Elsufjeva</cp:lastModifiedBy>
  <cp:revision>7</cp:revision>
  <dcterms:created xsi:type="dcterms:W3CDTF">2022-07-31T18:58:16Z</dcterms:created>
  <dcterms:modified xsi:type="dcterms:W3CDTF">2023-09-03T16:54:07Z</dcterms:modified>
</cp:coreProperties>
</file>