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3" r:id="rId13"/>
    <p:sldId id="274" r:id="rId14"/>
    <p:sldId id="275" r:id="rId15"/>
    <p:sldId id="300" r:id="rId16"/>
    <p:sldId id="267" r:id="rId17"/>
    <p:sldId id="268" r:id="rId18"/>
    <p:sldId id="271" r:id="rId19"/>
    <p:sldId id="269" r:id="rId20"/>
    <p:sldId id="270" r:id="rId21"/>
    <p:sldId id="276" r:id="rId22"/>
    <p:sldId id="305" r:id="rId23"/>
    <p:sldId id="277" r:id="rId24"/>
    <p:sldId id="278" r:id="rId25"/>
    <p:sldId id="293" r:id="rId26"/>
    <p:sldId id="295" r:id="rId27"/>
    <p:sldId id="297" r:id="rId28"/>
    <p:sldId id="298" r:id="rId29"/>
    <p:sldId id="301" r:id="rId30"/>
    <p:sldId id="302" r:id="rId31"/>
    <p:sldId id="303" r:id="rId32"/>
    <p:sldId id="304" r:id="rId33"/>
    <p:sldId id="280" r:id="rId34"/>
    <p:sldId id="282" r:id="rId35"/>
    <p:sldId id="283" r:id="rId36"/>
    <p:sldId id="284" r:id="rId37"/>
    <p:sldId id="285" r:id="rId38"/>
    <p:sldId id="286" r:id="rId39"/>
    <p:sldId id="287" r:id="rId40"/>
    <p:sldId id="288" r:id="rId41"/>
    <p:sldId id="289" r:id="rId42"/>
    <p:sldId id="290" r:id="rId43"/>
    <p:sldId id="291" r:id="rId44"/>
    <p:sldId id="311" r:id="rId45"/>
    <p:sldId id="310" r:id="rId46"/>
    <p:sldId id="309" r:id="rId47"/>
    <p:sldId id="308" r:id="rId48"/>
    <p:sldId id="307" r:id="rId49"/>
    <p:sldId id="320" r:id="rId50"/>
    <p:sldId id="319" r:id="rId51"/>
    <p:sldId id="318" r:id="rId52"/>
    <p:sldId id="317" r:id="rId53"/>
    <p:sldId id="316" r:id="rId54"/>
    <p:sldId id="314" r:id="rId55"/>
    <p:sldId id="327" r:id="rId56"/>
    <p:sldId id="323" r:id="rId57"/>
    <p:sldId id="321" r:id="rId58"/>
    <p:sldId id="334" r:id="rId59"/>
    <p:sldId id="335" r:id="rId60"/>
    <p:sldId id="336" r:id="rId6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8C89DE-0776-48B3-BB6C-B2BB312F20C1}" type="datetimeFigureOut">
              <a:rPr lang="ru-RU" smtClean="0"/>
              <a:t>06.09.2023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4177E9-F6E2-4CE5-B94A-1A4B3A6B2E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7751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4177E9-F6E2-4CE5-B94A-1A4B3A6B2EB7}" type="slidenum">
              <a:rPr lang="ru-RU" smtClean="0"/>
              <a:t>58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84438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D163E1-E35E-4439-B6BE-2432021E5E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A988BA8-25DD-4506-BCD3-D0A71EA4EB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BD95388-860E-41FB-BC5F-FB887D15D9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EA12-81CA-43C9-9550-6ED274232E27}" type="datetimeFigureOut">
              <a:rPr lang="ru-RU" smtClean="0"/>
              <a:t>06.09.2023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28C0016-7B5F-4397-B3EC-8C09B5B126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F68E2A6-B710-4249-984B-0545783DB0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E05E6-C2BA-4A07-B44C-89C3B919A1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5800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D46E1D-5951-4082-8886-8A5FFA8754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17C9792-68B1-4BF8-ABB8-F8252F62EC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A796563-6345-4F8F-91F4-883454C849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EA12-81CA-43C9-9550-6ED274232E27}" type="datetimeFigureOut">
              <a:rPr lang="ru-RU" smtClean="0"/>
              <a:t>06.09.2023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C990DAD-3243-4006-ABE7-269F7D1A28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99297BA-D728-4692-A73D-1CBAB0B4E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E05E6-C2BA-4A07-B44C-89C3B919A1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85454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A583B7FF-8660-459F-B03D-EC658464E08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CE8712D-0C5F-4C8B-9853-37AAC80164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2CEEA7D-8BE0-40BE-9EF9-795B00E025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EA12-81CA-43C9-9550-6ED274232E27}" type="datetimeFigureOut">
              <a:rPr lang="ru-RU" smtClean="0"/>
              <a:t>06.09.2023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48E880A-1AE7-4CBB-A4CF-86FE3BAB93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3DE1A2F-A382-4F0A-BC91-12FEB75C1C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E05E6-C2BA-4A07-B44C-89C3B919A1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4047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88F31A-6318-4414-A082-80BB93A948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F4D95DD-C369-4962-9F46-02BAB23D64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9B37BBB-F3DB-4EE8-8A9D-B084A4AC64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EA12-81CA-43C9-9550-6ED274232E27}" type="datetimeFigureOut">
              <a:rPr lang="ru-RU" smtClean="0"/>
              <a:t>06.09.2023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74720B3-084F-43F8-987A-7DA25BA362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5784C94-B35D-4592-A3FF-5353248A34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E05E6-C2BA-4A07-B44C-89C3B919A1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1003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B19603-C271-4AF6-A3C6-58CD8E2A3E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19C698F-218A-4261-8327-C8968403E9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7EFF669-3CCE-4A62-A98C-AC2BEF35EB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EA12-81CA-43C9-9550-6ED274232E27}" type="datetimeFigureOut">
              <a:rPr lang="ru-RU" smtClean="0"/>
              <a:t>06.09.2023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6C8D257-3748-4BC8-9DA7-11238297DC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6E21B82-9C10-4B50-AE91-FF3C52A30A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E05E6-C2BA-4A07-B44C-89C3B919A1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89864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18D7BE-8D26-45BC-98A7-1FBB1D8913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D4386AC-B42D-481D-AC51-BC4861EF5F9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FE33BCC-9D13-4FDE-9C99-56A059BC70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83B7B57-DF2E-4EFE-9C65-95C3525A8E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EA12-81CA-43C9-9550-6ED274232E27}" type="datetimeFigureOut">
              <a:rPr lang="ru-RU" smtClean="0"/>
              <a:t>06.09.2023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45F32D7-14EA-417D-8F07-EC1325F928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A81DAE1-7BB2-472D-8E49-D536618391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E05E6-C2BA-4A07-B44C-89C3B919A1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430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3C1DF9-00B8-467A-BAAA-E5DF9C9534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BDB8964-F73F-492A-BAC3-1214FDC075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D596B54-588E-4155-808C-03DC6D54AC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8598E6B7-938F-4C75-8497-D3CAF6E8D4F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51925361-6FA0-4687-A185-E02930B7C86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06ECDF3F-03BD-4FB3-9524-461E6897F9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EA12-81CA-43C9-9550-6ED274232E27}" type="datetimeFigureOut">
              <a:rPr lang="ru-RU" smtClean="0"/>
              <a:t>06.09.2023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4003E2C1-0980-42E7-99F8-23E021A105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EFED86FA-9C37-4C97-8D54-8458D6B3F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E05E6-C2BA-4A07-B44C-89C3B919A1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6006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20BAAD2-4738-426D-B242-EBD78C02D0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1126BAE6-F34D-44E7-93F7-FA6DE42D58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EA12-81CA-43C9-9550-6ED274232E27}" type="datetimeFigureOut">
              <a:rPr lang="ru-RU" smtClean="0"/>
              <a:t>06.09.2023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4D4348AA-040E-4418-929E-B260FB89B7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A5A6D77-158A-4EB9-BBAC-EA862E8DB5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E05E6-C2BA-4A07-B44C-89C3B919A1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6831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100A5EDA-5770-406D-A5DC-1C396D44C9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EA12-81CA-43C9-9550-6ED274232E27}" type="datetimeFigureOut">
              <a:rPr lang="ru-RU" smtClean="0"/>
              <a:t>06.09.2023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D2BA826F-A8BB-47D0-A25E-0A7B4EC022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DD0EA8C-BC3F-48D9-98C9-B72A3EE4B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E05E6-C2BA-4A07-B44C-89C3B919A1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748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9588E2-248F-418A-B158-69A5E7D47E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716F1AB-54A2-44E0-9FE7-49EF9ECBD7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51D1FCF-18D3-46D5-AB5B-77A922EBFF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BFE0A0B-E6E7-4841-B682-251BE965E9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EA12-81CA-43C9-9550-6ED274232E27}" type="datetimeFigureOut">
              <a:rPr lang="ru-RU" smtClean="0"/>
              <a:t>06.09.2023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4FF3C31-1F79-415C-8F25-946DFED544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662C79D-5DB1-4003-9F7F-1987915033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E05E6-C2BA-4A07-B44C-89C3B919A1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38144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D2B054-82EA-44BF-8F7E-B05942413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85795F4B-3F52-4027-9C7F-97997899A4B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357FFAE-7BE0-481A-9654-2E1ED29CEE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A9CB779-41A7-462E-B72A-3901B04E07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EA12-81CA-43C9-9550-6ED274232E27}" type="datetimeFigureOut">
              <a:rPr lang="ru-RU" smtClean="0"/>
              <a:t>06.09.2023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32A6CAB-EC0D-4C5B-9713-DB3D7CD182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BB9032D-C3F2-4004-A045-F1ADB5BA08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E05E6-C2BA-4A07-B44C-89C3B919A1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59099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88C8D6D-A4DF-4B7E-B4E3-5252C222D5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A4F88E9-EFAC-47DC-9EBA-D14AB35F7B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B2A870A-35FA-4FC8-9F63-04621A9E39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7CEA12-81CA-43C9-9550-6ED274232E27}" type="datetimeFigureOut">
              <a:rPr lang="ru-RU" smtClean="0"/>
              <a:t>06.09.2023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754154E-0E53-41CC-90CB-980878D459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6097C40-66BB-46C6-86DA-F642B871BE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FE05E6-C2BA-4A07-B44C-89C3B919A1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2370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.png"/><Relationship Id="rId4" Type="http://schemas.openxmlformats.org/officeDocument/2006/relationships/image" Target="../media/image3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5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2.jpeg"/><Relationship Id="rId5" Type="http://schemas.openxmlformats.org/officeDocument/2006/relationships/image" Target="../media/image61.jpeg"/><Relationship Id="rId4" Type="http://schemas.openxmlformats.org/officeDocument/2006/relationships/image" Target="../media/image60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5.jpeg"/><Relationship Id="rId4" Type="http://schemas.openxmlformats.org/officeDocument/2006/relationships/image" Target="../media/image6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1BCB437-F830-465B-A3F5-C5B057BACF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C12416-D927-496F-92D9-35696C143C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659987"/>
            <a:ext cx="9144000" cy="2855742"/>
          </a:xfrm>
        </p:spPr>
        <p:txBody>
          <a:bodyPr>
            <a:normAutofit fontScale="90000"/>
          </a:bodyPr>
          <a:lstStyle/>
          <a:p>
            <a:br>
              <a:rPr lang="ru-RU" sz="5400" b="1" i="0" u="none" strike="noStrike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br>
              <a:rPr lang="ru-RU" sz="5400" b="1" i="0" u="none" strike="noStrike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br>
              <a:rPr lang="ru-RU" sz="5400" b="1" i="0" u="none" strike="noStrike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br>
              <a:rPr lang="ru-RU" sz="5400" b="1" i="0" u="none" strike="noStrike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ru-RU" sz="5400" b="1" i="0" u="none" strike="noStrike" dirty="0">
                <a:solidFill>
                  <a:srgbClr val="002060"/>
                </a:solidFill>
                <a:latin typeface="Times New Roman" panose="02020603050405020304" pitchFamily="18" charset="0"/>
              </a:rPr>
              <a:t>ПОРТФОЛИО</a:t>
            </a:r>
            <a:br>
              <a:rPr lang="ru-RU" sz="5400" b="0" i="0" u="none" strike="noStrike">
                <a:solidFill>
                  <a:srgbClr val="000000"/>
                </a:solidFill>
                <a:latin typeface="Arial" panose="020B0604020202020204" pitchFamily="34" charset="0"/>
              </a:rPr>
            </a:br>
            <a:r>
              <a:rPr lang="ru-RU" sz="5400" b="1" i="1" u="none" strike="noStrike">
                <a:solidFill>
                  <a:srgbClr val="002060"/>
                </a:solidFill>
                <a:latin typeface="Times New Roman" panose="02020603050405020304" pitchFamily="18" charset="0"/>
              </a:rPr>
              <a:t>Воспитателя Елсуфьевой</a:t>
            </a:r>
            <a:r>
              <a:rPr lang="ru-RU" sz="5400" b="1" i="1" u="none" strike="noStrike" dirty="0">
                <a:solidFill>
                  <a:srgbClr val="002060"/>
                </a:solidFill>
                <a:latin typeface="Times New Roman" panose="02020603050405020304" pitchFamily="18" charset="0"/>
              </a:rPr>
              <a:t> Елены Павловны</a:t>
            </a:r>
            <a:br>
              <a:rPr lang="ru-RU" sz="1800" b="0" i="0" u="none" strike="noStrike" dirty="0">
                <a:solidFill>
                  <a:prstClr val="black"/>
                </a:solidFill>
                <a:latin typeface="Arial" panose="020B0604020202020204" pitchFamily="34" charset="0"/>
              </a:rPr>
            </a:b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B5EB76C-190D-4F87-B02D-774EB402AF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20418" y="4277287"/>
            <a:ext cx="3526302" cy="1655762"/>
          </a:xfrm>
        </p:spPr>
        <p:txBody>
          <a:bodyPr/>
          <a:lstStyle/>
          <a:p>
            <a:r>
              <a:rPr lang="ru-RU" sz="2800" b="1" i="1" u="none" strike="noStrike" dirty="0">
                <a:solidFill>
                  <a:srgbClr val="002060"/>
                </a:solidFill>
                <a:latin typeface="Times New Roman" panose="02020603050405020304" pitchFamily="18" charset="0"/>
              </a:rPr>
              <a:t>Детский сад «Березка», филиал Детского сада «Светлячок»</a:t>
            </a:r>
            <a:endParaRPr lang="ru-RU" sz="2800" b="0" i="0" u="none" strike="noStrike" dirty="0">
              <a:solidFill>
                <a:prstClr val="black"/>
              </a:solidFill>
              <a:latin typeface="Arial" panose="020B060402020202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30255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C9CD3F6-C12B-4E6F-BEDE-06B20BA461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0EC0F4EE-E7CE-4F90-8F04-A2BD276C0B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968283"/>
            <a:ext cx="10515600" cy="3208680"/>
          </a:xfrm>
        </p:spPr>
        <p:txBody>
          <a:bodyPr/>
          <a:lstStyle/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Результат: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Путём изучения  научно -  методической литературы с палочками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Кюизенера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работе с детьми 6-7лет, дошкольного возраста, поможет повысить собственный уровень знаний, формирует познавательную мотивацию обучения детей в работе с палочками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Кюизенера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развивает  умение правильно использовать полученные знания, повышает уровень компетентности родителей и  коллег.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Считаю работу с палочками </a:t>
            </a:r>
            <a:r>
              <a:rPr lang="ru-RU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Кюизенера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актуальной,  интересной и нужной.  Изучив методическую литературу  и правильно применив на практике с детьми, родителями и коллегами, подтолкнула меня к разработке своих различных образовательных ситуаций, занятий; игровых упражнений с палочками </a:t>
            </a:r>
            <a:r>
              <a:rPr lang="ru-RU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Кюизенера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90A0275-85DB-4F12-B9CC-8F0221B180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032" y="557286"/>
            <a:ext cx="11721935" cy="1735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355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A93F871-E5E3-4DFD-A0C5-174A628DF9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94DCDD-02D9-4102-AD5C-D5B14ADB7A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5658" y="1518676"/>
            <a:ext cx="10515600" cy="2645361"/>
          </a:xfrm>
        </p:spPr>
        <p:txBody>
          <a:bodyPr>
            <a:normAutofit/>
          </a:bodyPr>
          <a:lstStyle/>
          <a:p>
            <a:pPr algn="ctr"/>
            <a:r>
              <a:rPr lang="ru-RU" sz="5400" b="1" i="1" u="none" strike="noStrike" dirty="0">
                <a:solidFill>
                  <a:srgbClr val="002060"/>
                </a:solidFill>
                <a:latin typeface="Times New Roman" panose="02020603050405020304" pitchFamily="18" charset="0"/>
              </a:rPr>
              <a:t>ПЕДАГОГИЧЕСКАЯ КОПИЛКА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24383838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9DB2E07-A9E6-4F49-99F4-72DEA42D85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E8CD7B71-3251-490A-81D6-B87B356C3D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1015" y="267287"/>
            <a:ext cx="11408899" cy="638153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Репортаж по теме: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Патриотическое воспитание у детей подготовительной группы «Почемучки»</a:t>
            </a:r>
          </a:p>
          <a:p>
            <a:pPr indent="360680" algn="just"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Патриотизм – это любовь к своей семье, родному краю, своей стране, чувство гордости и ответственности за родную страну, желание быть частью великой страны. Патриот это не только человек, который слепо верит в то, что его странна лучшая, но и трезво оценивает все положительные и негативные факторы, которые можно изменить в лучшую сторону. Патриотическое воспитание ребенка – сложный педагогический процесс, в основе которого лежит развитие нравственных чувств ребенка.        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360680" algn="just"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подготовительной группе «Почемучки» патриотическое воспитание проходит разнообразным образом не только на военные темы, но и  представлений о семье – семья, род и родословная; ознакомление с явлениями общественной жизни; формирование знаний об истории государства, государственных символах; ознакомление с традициями и культурой своего народа; формирование знаний о родном крае.  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360680" algn="just"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воспитательном процессе важное место должны занять: </a:t>
            </a:r>
          </a:p>
          <a:p>
            <a:pPr indent="0" algn="just">
              <a:spcAft>
                <a:spcPts val="0"/>
              </a:spcAft>
              <a:buNone/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народная мудрость, национальные идеи и идеалы, которые</a:t>
            </a:r>
          </a:p>
          <a:p>
            <a:pPr indent="0" algn="just">
              <a:spcAft>
                <a:spcPts val="0"/>
              </a:spcAft>
              <a:buNone/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являются тем фундаментом, на котором растет национальное </a:t>
            </a:r>
          </a:p>
          <a:p>
            <a:pPr indent="0" algn="just">
              <a:spcAft>
                <a:spcPts val="0"/>
              </a:spcAft>
              <a:buNone/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сознание, достоинство, самоуважение. 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360680" algn="just"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Достижения в патриотическом воспитании можно </a:t>
            </a:r>
          </a:p>
          <a:p>
            <a:pPr indent="0" algn="just">
              <a:spcAft>
                <a:spcPts val="0"/>
              </a:spcAft>
              <a:buNone/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достигнуть только, если сами педагоги и родители будут </a:t>
            </a:r>
          </a:p>
          <a:p>
            <a:pPr indent="0" algn="just">
              <a:spcAft>
                <a:spcPts val="0"/>
              </a:spcAft>
              <a:buNone/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знать и любить историю своей Родины. Никакие знания не </a:t>
            </a:r>
          </a:p>
          <a:p>
            <a:pPr indent="0" algn="just">
              <a:spcAft>
                <a:spcPts val="0"/>
              </a:spcAft>
              <a:buNone/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дадут положительного результата, если взрослый сам не будет</a:t>
            </a:r>
          </a:p>
          <a:p>
            <a:pPr indent="0" algn="just">
              <a:spcAft>
                <a:spcPts val="0"/>
              </a:spcAft>
              <a:buNone/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любить и гордиться своей страной, своим народом, своим городом.</a:t>
            </a:r>
          </a:p>
          <a:p>
            <a:pPr indent="0" algn="just">
              <a:spcAft>
                <a:spcPts val="0"/>
              </a:spcAft>
              <a:buNone/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Ведь  истинный патриот это тот, кто трудится на благо своей страны.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0A939FE7-C1A4-43D9-990F-23FCCD3EE3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9608" y="2976999"/>
            <a:ext cx="3408850" cy="3671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47448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6B03F4D-87A3-498C-BF23-9F6C7FABE1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5F3C57DB-A27E-450D-92F4-0F7BDC29F3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65760"/>
            <a:ext cx="10515600" cy="5811203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Репортаж по теме: </a:t>
            </a:r>
            <a:r>
              <a:rPr lang="ru-RU" sz="17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«День Семьи, Любви и Верности» в детском саду «Березка» в группе «Теремок»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17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 июля в России отмечался  праздник - « День семьи, любви и верности». Самое главное и ценное в жизни-это семья. Сначала та, в которой ты рождаешься, а затем та, которую создаешь сам. Что же такое семья? Семья – это не просто родственники, которые живут вместе, это люди, которые сплочены чувствами, интересами, отношением к жизни. Нет ничего дороже семьи. В старшей группе детского сада прошли различные мероприятия, посвященные этому дню. С детьми были проведены беседы: «Семьи бывает большие  и маленькие», «Ромашка - символ семьи, любви верности», «Семья в жизни человека». Седьмого июля  перед  праздником  детям была представлена презентация на тему «День Семьи, Любви и Верности».  Презентация была про возникновение  праздника, в сказочной форме, о любви князя Петра и простолюдинки Февронии - хранителях семьи и брака,   ромашка является символом этого светлого праздника. Прозвучало много стихов, пословиц о семье, дружбе, верности. Дети подготовили рисунки на темы «Моя дружная семья», « Ромашковое поле», играли в игры «Семья», «Ласковые слова», «Добрые поступки, и дела». В день праздника изготовление ромашки,  руками детей вместе с воспитателем, стала дорогим подарком самым любимым и дорогим сердцу ребёнка людям – мамочке и папочке, бабушке и дедушке. Говорят, что все семьи счастливы по-своему. Но у большинства счастливых семей есть увлечение, любимое дело, которое объединяет и взрослых, и детей. Одни шьют, другие часами могут рассказывать о бабочках и жуках, а как приятно встретить среди знакомых спортивные семьи, которые не знают, что такое скука! Здесь всегда звучит девиз: «Быть сильным, здоровым, умелым и смелым считается главным семейным </a:t>
            </a:r>
            <a:r>
              <a:rPr lang="ru-RU" sz="17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делом!».Итоговым</a:t>
            </a:r>
            <a:r>
              <a:rPr lang="ru-RU" sz="17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мероприятием  стало проведение праздничного развлечения «В День Семьи, Любви и Верности -» «Ромашковое  поле».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64699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B6CBAAA-9EC1-446C-8D0A-451E274284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74581844-70DB-4CAC-8A7A-4C740E5A2E51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8241" y="3898899"/>
            <a:ext cx="3795517" cy="2959101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6A5B0D9-C963-4EDF-ABEF-D1D7E2E5AFC9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9078" y="254390"/>
            <a:ext cx="3202940" cy="426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438841D-6CD1-4CDD-8D31-1134B4E35EA2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944" y="372793"/>
            <a:ext cx="5940425" cy="33394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231309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682BE19-47D6-43EB-8FD6-57B5D404D3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068"/>
            <a:ext cx="12192000" cy="6858000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3B1F3600-E960-43E0-9C79-DEA23426FB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64234"/>
            <a:ext cx="10515600" cy="5712729"/>
          </a:xfrm>
        </p:spPr>
        <p:txBody>
          <a:bodyPr>
            <a:normAutofit/>
          </a:bodyPr>
          <a:lstStyle/>
          <a:p>
            <a:pPr marL="0" indent="0" algn="just">
              <a:spcAft>
                <a:spcPts val="0"/>
              </a:spcAft>
              <a:buNone/>
            </a:pP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Репортаж по теме: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« Загадочный космос». </a:t>
            </a:r>
          </a:p>
          <a:p>
            <a:pPr marL="0" indent="0" algn="just">
              <a:spcAft>
                <a:spcPts val="0"/>
              </a:spcAft>
              <a:buNone/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В  детском саду «Березка»  прошла неделя  « Загадочный космос». До сих пор не определены его четкие границы с земной атмосферой. В подготовительной  группе « Почемучки» ребята захотели исследовать, пофантазировать побывать на разных планетах и звездах. Они сконструировали ракеты  из  разного материала,  нарисовали  звездное небо, с помощью </a:t>
            </a:r>
            <a:r>
              <a:rPr lang="ru-RU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пластилинографии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создали несколько планет.  Перед полетом, разговаривали, что первым космонавтам был Юрий Гагарин, он полетел в космос и узнал, что земля круглая, как и говорил Аристотель, в трактате «О небесах», и в атмосфере нет кислорода.  Для  того чтоб передвигаться на  планетах  нам нужны костюмы и  скафандры, и обязательно иметь хорошую спортивную подготовку.  Сделав космическую разминку, отправились в интересное путешествие.  В путешествии рассматривали; 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Внутренние планеты или планеты земной группы – Меркурий, Венера, Земля и Марс. Они состоят, в основном, из силикатов и металлов.  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Внешние планеты – Юпитер, Сатурн, Уран и Нептун – так называемые газовые гиганты. Они намного более массивны, чем планеты земной группы. Крупнейшие планеты Солнечной системы, Юпитер и Сатурн, состоят в основном, из водорода и гелия. Меньшие газовые гиганты, Уран и Нептун, помимо водорода и гелия, содержат в составе своих атмосфер метан и угарный газ.  На каждой планете были свои жители инопланетяне, и  у них было разное  приветствие, и разное увлекательное задание. Так прошла удивительно познавательная неделя.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37440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8086BDF-FCA2-42C7-A60A-2EBEE81DAA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7480CE-DF44-4322-8797-77CF1F7AC2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34905"/>
            <a:ext cx="10515600" cy="2827606"/>
          </a:xfrm>
        </p:spPr>
        <p:txBody>
          <a:bodyPr>
            <a:normAutofit/>
          </a:bodyPr>
          <a:lstStyle/>
          <a:p>
            <a:pPr algn="ctr"/>
            <a:r>
              <a:rPr lang="ru-RU" sz="4800" b="0" i="0" dirty="0">
                <a:solidFill>
                  <a:srgbClr val="1A1A1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Методический раздел:</a:t>
            </a:r>
            <a:br>
              <a:rPr lang="ru-RU" sz="4800" b="0" i="0" dirty="0">
                <a:solidFill>
                  <a:srgbClr val="1A1A1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0" i="0" dirty="0">
                <a:solidFill>
                  <a:srgbClr val="1A1A1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 родителями</a:t>
            </a:r>
            <a:br>
              <a:rPr lang="ru-RU" sz="4800" b="0" i="0" dirty="0">
                <a:solidFill>
                  <a:srgbClr val="1A1A1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0" i="0" dirty="0">
                <a:solidFill>
                  <a:srgbClr val="1A1A1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 педагогами</a:t>
            </a:r>
            <a:br>
              <a:rPr lang="ru-RU" sz="4800" b="0" i="0" dirty="0">
                <a:solidFill>
                  <a:srgbClr val="1A1A1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26088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52A22D3-513B-473E-A9CC-62D97BB39B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856FDD5A-E1EF-4FF7-BADC-914FC03015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81354"/>
            <a:ext cx="10515600" cy="6147581"/>
          </a:xfrm>
        </p:spPr>
        <p:txBody>
          <a:bodyPr/>
          <a:lstStyle/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Консультация для родителей «Как помочь своему ребенку овладеть умением связной речи!»</a:t>
            </a:r>
            <a:endParaRPr lang="ru-RU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                 Природа распорядилась так, что ребенок любопытен, ему все интересно и хочется все попробовать, посмотреть. Немало важно, чтобы ребенок научился общаться со взрослыми и ровесниками так, как человек живёт в обществе и это жизненно необходимо. Задача родителей в данном случае помочь ему познакомиться с этим миром и научить коммуницировать с другими людьми. Общаемся мы с другими людьми за счёт речи, а что бы она выла красивая, связная и понятная у детей. Им нужно постоянная практика и её он должен получить в семье. Ведь именно в семье ребенок проводит больше всего времени, учиться в ней взаимодействовать с другими людьми.  Современные условия для родителей — это быстрый темп жизни и мало времени на общение с ребенком</a:t>
            </a:r>
            <a:r>
              <a:rPr lang="ru-RU" sz="1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В связи с этим родители, забирающих своих детей из детского сада, уставшие. В большинстве случаев к вечеру все хотят добраться до дома и отдохнуть. Из-за этого разговор на пути к дому происходит в форме вопрос-ответ. Как дела? Что делали в саду? Что кушал? И казалось, что ещё нужно? Все вопросы заданы и о чем ещё говорить. Вы можете использовать всё что окружает вас и ребенка.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Очень важно направлять внимание ребенка не только на предметы, но и на их детали. Необходимо рассматривая предмет, задавать ребенку вопросы: «Какого цвета? Из чего сделан предмет? Какой величины?» Следите, за тем, чтобы ребёнок отвечал полным предложением.  Пожалуйста, разговаривайте больше с детьми, хорошего вам общения!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73515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A016011-0F7A-48A5-B6C9-D6FFBFE543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EFC1DF2A-04C6-4E40-9C03-4244F623A8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689317"/>
            <a:ext cx="10515600" cy="5487646"/>
          </a:xfrm>
        </p:spPr>
        <p:txBody>
          <a:bodyPr>
            <a:normAutofit/>
          </a:bodyPr>
          <a:lstStyle/>
          <a:p>
            <a:pPr indent="0" algn="ctr">
              <a:spcAft>
                <a:spcPts val="0"/>
              </a:spcAft>
              <a:buNone/>
            </a:pPr>
            <a:r>
              <a:rPr lang="ru-RU" sz="2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Рекомендации родителям по формированию патриотизма у детей</a:t>
            </a:r>
            <a:r>
              <a:rPr lang="ru-RU" sz="2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algn="just">
              <a:spcAft>
                <a:spcPts val="0"/>
              </a:spcAft>
            </a:pPr>
            <a:r>
              <a:rPr lang="ru-RU" sz="2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Беседуйте с малышом о семье, о бабушках, дедушках, где они жили и выросли.</a:t>
            </a:r>
          </a:p>
          <a:p>
            <a:pPr algn="just">
              <a:spcAft>
                <a:spcPts val="0"/>
              </a:spcAft>
            </a:pPr>
            <a:r>
              <a:rPr lang="ru-RU" sz="2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Рассмотрите фото, и расскажите какие у вас семейные традиции.</a:t>
            </a:r>
          </a:p>
          <a:p>
            <a:pPr algn="just">
              <a:spcAft>
                <a:spcPts val="0"/>
              </a:spcAft>
            </a:pPr>
            <a:r>
              <a:rPr lang="ru-RU" sz="2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Не забывайте, прогуливаясь по улицам города, села, деревни, говорить о достопримечательностях памятников, парков, площадей, кинотеатров, дворцах культуры.</a:t>
            </a:r>
          </a:p>
          <a:p>
            <a:pPr algn="just">
              <a:spcAft>
                <a:spcPts val="0"/>
              </a:spcAft>
            </a:pPr>
            <a:r>
              <a:rPr lang="ru-RU" sz="2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</a:t>
            </a:r>
            <a:r>
              <a:rPr lang="ru-RU" sz="26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Заботесь</a:t>
            </a:r>
            <a:r>
              <a:rPr lang="ru-RU" sz="2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 духовно – нравственном воспитании ребенка. Дайте первоначальных знаний о важных православных праздниках: Рождество, Масленица, Пасха.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88164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4">
            <a:extLst>
              <a:ext uri="{FF2B5EF4-FFF2-40B4-BE49-F238E27FC236}">
                <a16:creationId xmlns:a16="http://schemas.microsoft.com/office/drawing/2014/main" id="{163DA6F4-CCB7-43DA-8EDE-FD8B5C3828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5083" y="379413"/>
            <a:ext cx="11605846" cy="579755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«Духовно –нравственная составляющая народной педагогики»</a:t>
            </a:r>
          </a:p>
          <a:p>
            <a:pPr marL="0" indent="0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Народная педагогика- Изучает процесс взаимодействия и общественного воздействия, в ходе которого воспитывается, развивается личность усваивающая социальные нормы ценности, опыт.</a:t>
            </a:r>
          </a:p>
          <a:p>
            <a:pPr marL="0" indent="0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Эстетическое воспитание- Народная педагогика проявляется в моральных законах и обычаях, закрепляя сложившиеся традиции. Существуя со времен возникновения человеческого общества, она впитала в себя вековые обычаи и требования к воспитанию детей.</a:t>
            </a:r>
          </a:p>
          <a:p>
            <a:pPr marL="0" indent="0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Праздник с мамой- Народная педагогика проявляется в колыбельных и игровых песнях, игрушках и детской одежде, в подвижных играх, детских орудиях труда в детском фольклоре и в других элементах народной жизни.</a:t>
            </a:r>
          </a:p>
          <a:p>
            <a:pPr marL="0" indent="0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использованных</a:t>
            </a:r>
          </a:p>
          <a:p>
            <a:pPr marL="0" indent="0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источников</a:t>
            </a:r>
          </a:p>
          <a:p>
            <a:pPr marL="0" indent="0">
              <a:buNone/>
            </a:pP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1.Даведьянова, Н. С. О понимании духовности в современном обществе / Православная педагогика: Традиции и современность. – Сборник лекций и докладов ВГПУ, 2000. возраста. – М.: АРКТИ, 2005. – 72 с</a:t>
            </a:r>
          </a:p>
          <a:p>
            <a:pPr marL="0" indent="0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Народная культура и традиции: занятия с детьми 3-7 лет / Авт.-сост. В. Н. Косарева. – Волгоград: Учитель, 2013. – 166 с.</a:t>
            </a:r>
          </a:p>
          <a:p>
            <a:pPr marL="0" indent="0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Петрова, В. И., Стульчик Т. Д. Нравственное воспитание в детском саду.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методические рекомендации. – М.: Мозаика-Синтез, 2006. – 72 с.</a:t>
            </a:r>
          </a:p>
          <a:p>
            <a:pPr marL="0" indent="0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Ривина, Е. К. Знакомим дошкольников с семьёй и родословной. Пособие для педагогов и родителей. Для работы с детьми 2-7 лет. – М.: Мозаика-Синтез, 2008. – 128 с.</a:t>
            </a:r>
          </a:p>
          <a:p>
            <a:pPr marL="0" indent="0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Соломенникова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О. А. Радость творчества. Ознакомление детей 5-7 лет с народным и декоративным искусством. Программа дошкольного образования. – М.: Мозаика-Синтез, 2006. – 168 с.</a:t>
            </a:r>
          </a:p>
          <a:p>
            <a:pPr marL="0" indent="0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Федеральный государственный образовательный стандарт дошкольного образования. – М: УЦ Перспектива, 2014. – 32 с.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EF46A34-A2D4-4772-972A-E5B148C021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EF44A9D1-6AEA-471C-AD9B-AD42BBC6C6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5240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7336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3811D7B-B65C-4CB2-BD1B-271F67020E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622EE78C-71E6-4819-B263-1D585DB80A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83348" y="3713871"/>
            <a:ext cx="5670452" cy="2463092"/>
          </a:xfrm>
        </p:spPr>
        <p:txBody>
          <a:bodyPr/>
          <a:lstStyle/>
          <a:p>
            <a:pPr marL="0" indent="0">
              <a:buNone/>
            </a:pPr>
            <a:r>
              <a:rPr lang="ru-RU" sz="3200" b="0" i="1" u="none" strike="noStrike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Елсуфьева</a:t>
            </a:r>
            <a:r>
              <a:rPr lang="ru-RU" sz="3200" b="0" i="1" u="none" strike="noStrike" dirty="0">
                <a:solidFill>
                  <a:srgbClr val="000000"/>
                </a:solidFill>
                <a:latin typeface="Times New Roman" panose="02020603050405020304" pitchFamily="18" charset="0"/>
              </a:rPr>
              <a:t> Елена Павловна</a:t>
            </a:r>
            <a:endParaRPr lang="ru-RU" sz="3200" b="0" i="0" u="none" strike="noStrike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0" indent="0" algn="r">
              <a:buNone/>
            </a:pPr>
            <a:r>
              <a:rPr lang="ru-RU" sz="3200" b="0" i="0" u="none" strike="noStrike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ru-RU" sz="3200" b="0" i="1" u="none" strike="noStrike" dirty="0">
                <a:solidFill>
                  <a:srgbClr val="000000"/>
                </a:solidFill>
                <a:latin typeface="Times New Roman" panose="02020603050405020304" pitchFamily="18" charset="0"/>
              </a:rPr>
              <a:t>Общий стаж работы- 21 год                                  Педагогический стаж- 2 года </a:t>
            </a:r>
            <a:endParaRPr lang="ru-RU" sz="3200" b="0" i="0" u="none" strike="noStrike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DB891EE-7B8C-4D5C-8CD1-B8A522AF0A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622" y="397376"/>
            <a:ext cx="4146596" cy="5986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0958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166ACDA-4F75-4A10-AA48-5DA3D9844E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06CBD4-7CBF-423C-8CB7-8E847536C9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71585"/>
            <a:ext cx="10515600" cy="1325563"/>
          </a:xfrm>
        </p:spPr>
        <p:txBody>
          <a:bodyPr/>
          <a:lstStyle/>
          <a:p>
            <a:pPr algn="ctr"/>
            <a:r>
              <a:rPr lang="ru-RU" sz="3600" b="1" i="1" u="none" strike="noStrike" dirty="0">
                <a:solidFill>
                  <a:srgbClr val="0070C0"/>
                </a:solidFill>
                <a:latin typeface="Times New Roman" panose="02020603050405020304" pitchFamily="18" charset="0"/>
              </a:rPr>
              <a:t>ДОСТИЖЕНИЯ ВОСПИТАННИКОВ</a:t>
            </a:r>
            <a:br>
              <a:rPr lang="ru-RU" sz="1800" b="0" i="0" u="none" strike="noStrike" dirty="0">
                <a:solidFill>
                  <a:srgbClr val="000000"/>
                </a:solidFill>
                <a:latin typeface="Arial" panose="020B0604020202020204" pitchFamily="34" charset="0"/>
              </a:rPr>
            </a:br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F2EFC3B-96B6-46C1-9956-2660C5B843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4425" y="1148434"/>
            <a:ext cx="3867150" cy="539115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E04F092-0C3C-4770-B252-EF9B17825C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1134366"/>
            <a:ext cx="3842628" cy="5391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31385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2CC3A5E-75BD-459E-9E90-E3D6D9657F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0013668-3819-4325-812D-C2AD97723D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856" y="468776"/>
            <a:ext cx="3771900" cy="5048250"/>
          </a:xfrm>
          <a:prstGeom prst="rect">
            <a:avLst/>
          </a:prstGeom>
        </p:spPr>
      </p:pic>
      <p:pic>
        <p:nvPicPr>
          <p:cNvPr id="4100" name="Picture 4">
            <a:extLst>
              <a:ext uri="{FF2B5EF4-FFF2-40B4-BE49-F238E27FC236}">
                <a16:creationId xmlns:a16="http://schemas.microsoft.com/office/drawing/2014/main" id="{C0D5551B-C5E7-4116-8A5E-15491A875B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3104" y="856078"/>
            <a:ext cx="7016965" cy="4839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386205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D08A046-EF35-4B20-9C48-5DBC36A9E1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122" name="Picture 2">
            <a:extLst>
              <a:ext uri="{FF2B5EF4-FFF2-40B4-BE49-F238E27FC236}">
                <a16:creationId xmlns:a16="http://schemas.microsoft.com/office/drawing/2014/main" id="{5A920C0C-1C49-48AF-B7BE-371E90F190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48" y="168812"/>
            <a:ext cx="6022402" cy="4065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>
            <a:extLst>
              <a:ext uri="{FF2B5EF4-FFF2-40B4-BE49-F238E27FC236}">
                <a16:creationId xmlns:a16="http://schemas.microsoft.com/office/drawing/2014/main" id="{B05968CE-FBF5-49FD-843E-068795A6B7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4957" y="2307102"/>
            <a:ext cx="5999666" cy="4185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150932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7C686CF7-41B4-45F2-B3A0-7D2F954DA3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6C424A-D317-4AA4-BE38-9B535FEDFE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i="1" u="none" strike="noStrike" dirty="0">
                <a:solidFill>
                  <a:srgbClr val="002060"/>
                </a:solidFill>
                <a:latin typeface="Times New Roman" panose="02020603050405020304" pitchFamily="18" charset="0"/>
              </a:rPr>
              <a:t>Достижения и результаты педагогической деятельности</a:t>
            </a:r>
            <a:endParaRPr lang="ru-RU" sz="6600" dirty="0"/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E7C0EED4-F8E4-4BA2-AE76-5499B210C8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328" y="1690688"/>
            <a:ext cx="5627783" cy="3978592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6672BC9C-C3A3-4C92-961C-C0DAB672D7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690688"/>
            <a:ext cx="5627784" cy="3978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186498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69E445E2-3A2D-4C1B-8C17-93BDC5C13D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CBB7567F-FD6D-4C5A-8BE9-B5F97D5B68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822" y="334837"/>
            <a:ext cx="2517936" cy="3561661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0A7435DB-2554-4F20-98BA-F486301717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4282" y="2785403"/>
            <a:ext cx="2771718" cy="3920640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904C8AD3-B03E-4C83-9C2C-9AA511925F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7600" y="236907"/>
            <a:ext cx="2656399" cy="3757519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C5BBC891-E53A-4259-BA2D-B5BFA90C3A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12456" y="2969736"/>
            <a:ext cx="2511087" cy="3551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175248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71B4FAC0-4615-4F15-ADB9-2F0DF45DC7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E37A9BD-97DC-464E-ADF0-C19CFB944A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417" y="239151"/>
            <a:ext cx="2600135" cy="3677933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61F5372-E77C-477A-8F93-C46AED0066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8733" y="2870577"/>
            <a:ext cx="2600135" cy="3677933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DAB9CDC-8D04-44C9-8D6A-69A0AD492E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53134" y="135059"/>
            <a:ext cx="2538756" cy="3656183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C2F25D4-35DF-405F-9C03-3928A19CB2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83914" y="2475914"/>
            <a:ext cx="2908980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264535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073683B7-A80C-4147-A1B9-AF258B3C7E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55862FD-5F12-4741-9CE0-973DF9120C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244" y="70337"/>
            <a:ext cx="2587296" cy="3659772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184992E-A4C7-4B4A-8A12-C690888FBF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3650" y="2879404"/>
            <a:ext cx="2587296" cy="358470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876987E-3FC7-49E8-B13F-C66AAFB0DE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318695"/>
            <a:ext cx="2564258" cy="3411414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7C444C7-ECFB-49C1-B444-A46AF675C0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55312" y="2686929"/>
            <a:ext cx="2744020" cy="3650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437547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F8560883-20C4-4C33-9946-87880B086A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AD073B9-5A7D-4D91-B882-25A1332574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934" y="211014"/>
            <a:ext cx="2544462" cy="3495821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63A9E67-A72D-4BDE-9F9B-791FEFF42D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5581" y="2940147"/>
            <a:ext cx="2544462" cy="3495821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381ADDC-45A4-4C91-89DE-4FCC83AEB4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63228" y="211014"/>
            <a:ext cx="2620569" cy="3706837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F01C3E9F-8E80-4EE8-A14F-0FF441C8ED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24881" y="2391506"/>
            <a:ext cx="2769748" cy="3917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244257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D3AB375B-2B6D-4EF4-AD14-3AE0B0948C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6D3AD4A-0325-41A3-962C-6156EECB3F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014" y="254800"/>
            <a:ext cx="3151163" cy="4457371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C2F2A1E-EBF4-453D-9E80-D49976F15A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39026" y="1525149"/>
            <a:ext cx="3633971" cy="5140311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033EEC3-C13D-4CF1-AFC8-791ECD0DA69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88923" y="235292"/>
            <a:ext cx="3533062" cy="4997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57045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1493C285-4CEB-463E-AAA3-DB9D6DC572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FEA2420-B956-47B5-B42F-0744C91370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504" y="153865"/>
            <a:ext cx="3790950" cy="514350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BD53760-16AA-4B53-A8A4-1C8961B41A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73941" y="1646799"/>
            <a:ext cx="3390900" cy="491490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CF4BA51-DBCA-4530-A385-CE858B5F95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14006" y="252632"/>
            <a:ext cx="3536705" cy="4938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9359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A617FD1-B9E9-4A8E-BE9A-892716F81F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7B3D41C3-094A-469F-BC38-AB4683A5B4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indent="0" algn="l" rtl="0">
              <a:buNone/>
            </a:pPr>
            <a:r>
              <a:rPr lang="ru-RU" sz="4000" b="0" i="1" u="none" strike="noStrike" dirty="0">
                <a:solidFill>
                  <a:srgbClr val="000000"/>
                </a:solidFill>
                <a:latin typeface="Times New Roman" panose="02020603050405020304" pitchFamily="18" charset="0"/>
              </a:rPr>
              <a:t>Воспитание не только должно развивать разум человека и дать ему известный объем сведений, но должно зажечь в нем жажду серьезного труда, без которого жизнь его не может быть ни достойной, ни счастливой. </a:t>
            </a:r>
            <a:endParaRPr lang="ru-RU" sz="4000" b="0" i="0" u="none" strike="noStrike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R="0" algn="l" rtl="0"/>
            <a:endParaRPr lang="ru-RU" sz="4000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0" marR="0" indent="0" algn="r" rtl="0">
              <a:buNone/>
            </a:pPr>
            <a:r>
              <a:rPr lang="ru-RU" sz="40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ru-RU" sz="4000" b="0" i="1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К.Д. Ушинский</a:t>
            </a:r>
            <a:endParaRPr lang="ru-RU" sz="4000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033538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7863580-0B73-478F-9325-4EF0FD9D21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627" y="214970"/>
            <a:ext cx="3480581" cy="4910105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363981B-61AB-485C-8170-467AB49FAB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1571" y="1758901"/>
            <a:ext cx="3486150" cy="497205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C173E7E-2025-4403-93F0-A302EE8A75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45084" y="214970"/>
            <a:ext cx="3380934" cy="483576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EB00242-5FD5-4C84-96C6-8E90BBCFAB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064D2EAD-5AC9-4AFB-849A-EB89840527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2400" y="15240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086240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C2B452AC-22D6-4E61-82ED-DA32B6E15E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002ABD5-7695-4231-BEBA-892406E5DA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228" y="229186"/>
            <a:ext cx="3310303" cy="4669269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8644538-0E1F-44CD-91C5-2D85D4B8C9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17248" y="1589064"/>
            <a:ext cx="3788898" cy="5268936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BBC4D341-E4C3-46AC-A864-311F0CB616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12870" y="355794"/>
            <a:ext cx="3701965" cy="5268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449830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9D965AF-14FC-4699-AE3E-7CAA4A8119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A9D6528-F337-4EFD-9C94-FA868729A2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9474" y="831166"/>
            <a:ext cx="7300809" cy="5195668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4DF276F-8A48-4E69-95C1-95C25777BD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8541" y="492807"/>
            <a:ext cx="3938072" cy="5534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936860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6A2019B-1464-4259-A841-F8B5357F09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E0A02C-F2EF-49DE-B41C-AD68681038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1376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40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Т</a:t>
            </a:r>
            <a:r>
              <a:rPr lang="ru-RU" sz="4000" b="1" i="1" u="none" strike="noStrike" dirty="0">
                <a:solidFill>
                  <a:srgbClr val="002060"/>
                </a:solidFill>
                <a:latin typeface="Times New Roman" panose="02020603050405020304" pitchFamily="18" charset="0"/>
              </a:rPr>
              <a:t>ВОРЧЕСКАЯ МАСТЕРСКАЯ</a:t>
            </a:r>
            <a:endParaRPr lang="ru-RU" sz="4000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DC56AA9-F103-4D66-9C27-D3C037D4AD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462" y="2340217"/>
            <a:ext cx="3925499" cy="4090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841409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CD7F75B-8B4C-470B-8C21-BB0AC87009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63" y="0"/>
            <a:ext cx="12192000" cy="6858000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D3784192-503F-4D15-98B8-3E66006AAB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22030"/>
            <a:ext cx="10515600" cy="6330461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ru-RU" sz="2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«Игры народных промыслов в старшей и подготовительной группе»</a:t>
            </a:r>
          </a:p>
          <a:p>
            <a:pPr marL="0" indent="0">
              <a:buNone/>
            </a:pP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незапамятных времен на Руси в жизни русского народа важное место занимала особая форма творчества — «промысел» или «промыслы». Она сочетала производство повседневных предметов быта с высокохудожественными способами их изготовления и украшения. В русских промыслах отображается все многообразие исторических, духовных и культурных традиций нашего народа, некоторые из которых зародились столетия назад. Изделия русских промыслов выражают отличительные черты и неповторимость русской традиционной культуры. Исследователи относят к русским народным промыслам росписи посуды и других предметов быта, глиняную и деревянную игрушку, кружевоплетение, гончарное, кузнечное дело и другое.</a:t>
            </a:r>
          </a:p>
          <a:p>
            <a:pPr marL="0" indent="0">
              <a:buNone/>
            </a:pP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незапамятных времен Россия славилась своими народными промыслами. Промысел — это особый вид творчества. Вещи, которыми люди каждый день пользовались в своей обычной жизни, украшались живописцами как настоящие произведения искусства. Помимо росписи, существовали и другие виды искусства:</a:t>
            </a:r>
          </a:p>
          <a:p>
            <a:pPr marL="0" indent="0">
              <a:buNone/>
            </a:pP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Кружевоплетение;</a:t>
            </a:r>
          </a:p>
          <a:p>
            <a:pPr marL="0" indent="0">
              <a:buNone/>
            </a:pP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Гончарное дело;</a:t>
            </a:r>
          </a:p>
          <a:p>
            <a:pPr marL="0" indent="0">
              <a:buNone/>
            </a:pP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Кузнечное мастерство;</a:t>
            </a:r>
          </a:p>
          <a:p>
            <a:pPr marL="0" indent="0">
              <a:buNone/>
            </a:pP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Глиняная и деревянная игрушки.</a:t>
            </a:r>
          </a:p>
          <a:p>
            <a:pPr marL="0" indent="0">
              <a:buNone/>
            </a:pP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народные промысел был выдержан в собственном индивидуальном стиле, который появился благодаря истории того или иного региона, его обычаев и традиций. При этом через все народные промыслы проходит единая нить, связывающая все народы нашей страны на протяжении многих поколений. Мы расскажем о самых известных народных промыслах России.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644335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D9413681-448C-4532-BA27-A4A4F666AF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827" y="265079"/>
            <a:ext cx="8921657" cy="6290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739475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28EB262-78AA-439B-90BF-7AF4E16955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36584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855E563-8F00-47E4-A52B-467479D237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1625"/>
            <a:ext cx="12192000" cy="6754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40821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C8F3F50-ED7E-4DF4-9486-CD5A5F523F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400931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84C3F40-F9BF-439F-8BE7-5C1042FA1E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00314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E0A3816A-B32A-4A7C-8BF5-9DEF4890AC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11C71D-2DF7-43B9-9EE1-06C33A3DDF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i="1" u="none" strike="noStrike" dirty="0">
                <a:solidFill>
                  <a:srgbClr val="002060"/>
                </a:solidFill>
                <a:latin typeface="Times New Roman" panose="02020603050405020304" pitchFamily="18" charset="0"/>
              </a:rPr>
              <a:t>Профессиональная карта</a:t>
            </a:r>
            <a:endParaRPr lang="ru-RU" sz="4800" dirty="0"/>
          </a:p>
        </p:txBody>
      </p:sp>
      <p:pic>
        <p:nvPicPr>
          <p:cNvPr id="7172" name="Picture 4">
            <a:extLst>
              <a:ext uri="{FF2B5EF4-FFF2-40B4-BE49-F238E27FC236}">
                <a16:creationId xmlns:a16="http://schemas.microsoft.com/office/drawing/2014/main" id="{35102429-244D-44D0-80D1-5D0929AA0F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7975" y="1434903"/>
            <a:ext cx="7316050" cy="5160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195379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021B476-8BEE-4F2B-AC0A-6C9D974B64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0072" y="0"/>
            <a:ext cx="883185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29038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56DE342-12EC-45D7-901C-579C860EF4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453582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1D8184C-AE4D-40A0-8D31-F3B435458B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050165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4C8C90E-3B33-40DD-A544-62B3F0D934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7033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13146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26EEF1E-D551-45EF-918E-4D9EDFE867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47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64718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239EA79-C07C-42A6-ACBA-C2819AA7EC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992516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301C33F-2F87-4A7C-8B3F-2D9BFA38BB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56" y="0"/>
            <a:ext cx="12173244" cy="6981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73709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A133B23-54D4-437E-AFCC-E8976D034D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608199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45D843B-FEFE-46AF-8FAA-8246873F8A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19596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412BCAC-E47D-4191-99AC-27FA5C9AFC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28777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657C22B-2EFA-4314-9FF4-F7398ECC20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6CA94E-E660-42D1-87C8-D73265315E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i="1" u="none" strike="noStrike" dirty="0">
                <a:solidFill>
                  <a:srgbClr val="002060"/>
                </a:solidFill>
                <a:latin typeface="Times New Roman" panose="02020603050405020304" pitchFamily="18" charset="0"/>
              </a:rPr>
              <a:t>Личностные и индивидуальные качества</a:t>
            </a:r>
            <a:endParaRPr lang="ru-RU" sz="36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5C44570-94C7-4220-A5FC-865B2FFE90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R="0" lvl="1" algn="l" rtl="0"/>
            <a:r>
              <a:rPr lang="ru-RU" sz="3200" b="0" i="1" u="none" strike="noStrike" dirty="0">
                <a:solidFill>
                  <a:srgbClr val="000000"/>
                </a:solidFill>
                <a:latin typeface="Times New Roman" panose="02020603050405020304" pitchFamily="18" charset="0"/>
              </a:rPr>
              <a:t>Честность</a:t>
            </a:r>
            <a:endParaRPr lang="ru-RU" sz="2100" b="0" i="0" u="none" strike="noStrike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R="0" lvl="1" algn="l" rtl="0"/>
            <a:r>
              <a:rPr lang="ru-RU" sz="3200" b="0" i="1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Доброта</a:t>
            </a:r>
            <a:endParaRPr lang="ru-RU" sz="2100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R="0" lvl="1" algn="l" rtl="0"/>
            <a:r>
              <a:rPr lang="ru-RU" sz="3200" b="0" i="1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Коммуникабельность</a:t>
            </a:r>
            <a:endParaRPr lang="ru-RU" sz="2100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R="0" lvl="1" algn="l" rtl="0"/>
            <a:r>
              <a:rPr lang="ru-RU" sz="3200" b="0" i="1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Открытость</a:t>
            </a:r>
            <a:endParaRPr lang="ru-RU" sz="2100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R="0" lvl="1" algn="l" rtl="0"/>
            <a:r>
              <a:rPr lang="ru-RU" sz="3200" b="0" i="1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Оптимизм</a:t>
            </a:r>
            <a:endParaRPr lang="ru-RU" sz="2100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R="0" lvl="1" algn="l" rtl="0"/>
            <a:r>
              <a:rPr lang="ru-RU" sz="3200" b="0" i="1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Терпение</a:t>
            </a:r>
            <a:endParaRPr lang="ru-RU" sz="2100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R="0" lvl="1" algn="l" rtl="0"/>
            <a:r>
              <a:rPr lang="ru-RU" sz="3200" b="0" i="1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Решительность</a:t>
            </a:r>
            <a:endParaRPr lang="ru-RU" sz="2100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R="0" lvl="1" algn="l" rtl="0"/>
            <a:r>
              <a:rPr lang="ru-RU" sz="3200" b="0" i="1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Настойчивость</a:t>
            </a:r>
            <a:endParaRPr lang="ru-RU" sz="2100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R="0" algn="l" rtl="0"/>
            <a:endParaRPr lang="ru-RU" sz="2100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928566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DB2A89B-BD4D-4D3C-A603-6AC2151340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47126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46F20F5-D7FF-4239-9397-856859CF4D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079803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D88FABE-156F-4F1A-81DF-9783109A00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08365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A373DE8-E0A2-4AB9-BBE8-4D51758901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495893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2E5AA75-0C97-492C-B6B5-38664E4CE8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883515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78BC2E3-0A19-4A48-8540-0E12693E86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344863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071B37F-2E45-44DC-B7B9-B7B7A1BEF1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3763417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E111A47-E489-4377-93D5-3E7F63A206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81789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A50DC40-0CEE-4F5D-B837-729BD8CB27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6106E7-6BC0-42F6-9074-A9989D21C7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12239"/>
            <a:ext cx="6209714" cy="1325563"/>
          </a:xfrm>
        </p:spPr>
        <p:txBody>
          <a:bodyPr>
            <a:normAutofit/>
          </a:bodyPr>
          <a:lstStyle/>
          <a:p>
            <a:pPr algn="ctr"/>
            <a:r>
              <a:rPr lang="ru-RU" sz="4800" b="1" i="1" u="none" strike="noStrike" dirty="0">
                <a:solidFill>
                  <a:srgbClr val="002060"/>
                </a:solidFill>
                <a:latin typeface="Times New Roman" panose="02020603050405020304" pitchFamily="18" charset="0"/>
              </a:rPr>
              <a:t>ФОТО ГАЛЕРЕЯ</a:t>
            </a:r>
            <a:endParaRPr lang="ru-RU" sz="4800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102A7FB-3D53-40DC-84A0-58D157531A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6838" y="3024461"/>
            <a:ext cx="3925499" cy="3425669"/>
          </a:xfrm>
          <a:prstGeom prst="rect">
            <a:avLst/>
          </a:prstGeom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75D246AC-1F94-4160-9AF0-D9396B8099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5631" y="4493185"/>
            <a:ext cx="4212491" cy="1895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Открыть изображение">
            <a:extLst>
              <a:ext uri="{FF2B5EF4-FFF2-40B4-BE49-F238E27FC236}">
                <a16:creationId xmlns:a16="http://schemas.microsoft.com/office/drawing/2014/main" id="{EEDA93F2-38EF-42E6-9585-5C63CFC895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8301" y="402065"/>
            <a:ext cx="3925499" cy="3925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173349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98D8007-1325-48C3-8574-892B218274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148" name="Picture 4" descr="Открыть изображение">
            <a:extLst>
              <a:ext uri="{FF2B5EF4-FFF2-40B4-BE49-F238E27FC236}">
                <a16:creationId xmlns:a16="http://schemas.microsoft.com/office/drawing/2014/main" id="{C97F6717-BC65-4CAA-B640-8E8EB2BA03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603" y="218049"/>
            <a:ext cx="3776003" cy="3776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Открыть изображение">
            <a:extLst>
              <a:ext uri="{FF2B5EF4-FFF2-40B4-BE49-F238E27FC236}">
                <a16:creationId xmlns:a16="http://schemas.microsoft.com/office/drawing/2014/main" id="{BA8B8654-D208-4161-ABED-3118CFDCEA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1636" y="218049"/>
            <a:ext cx="4262511" cy="4262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Открыть изображение">
            <a:extLst>
              <a:ext uri="{FF2B5EF4-FFF2-40B4-BE49-F238E27FC236}">
                <a16:creationId xmlns:a16="http://schemas.microsoft.com/office/drawing/2014/main" id="{9954FFB5-DFB0-4A63-AC31-5CEA4AF136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6240" y="2765474"/>
            <a:ext cx="3474720" cy="3776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22152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E126BCA-353B-420B-9E45-D1960A8981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061CAF-DC04-406A-9A4D-5404636A7E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9388" y="1504609"/>
            <a:ext cx="10515600" cy="1325563"/>
          </a:xfrm>
        </p:spPr>
        <p:txBody>
          <a:bodyPr>
            <a:normAutofit fontScale="90000"/>
          </a:bodyPr>
          <a:lstStyle/>
          <a:p>
            <a:pPr algn="ctr" rtl="0"/>
            <a:r>
              <a:rPr lang="ru-RU" sz="4400" b="0" i="0" u="none" strike="noStrike" dirty="0">
                <a:latin typeface="Times New Roman" panose="02020603050405020304" pitchFamily="18" charset="0"/>
              </a:rPr>
              <a:t>Самоанализ педагогической деятельности</a:t>
            </a:r>
            <a:br>
              <a:rPr lang="ru-RU" sz="4400" b="0" i="0" u="none" strike="noStrike" dirty="0">
                <a:latin typeface="Times New Roman" panose="02020603050405020304" pitchFamily="18" charset="0"/>
              </a:rPr>
            </a:br>
            <a:br>
              <a:rPr lang="ru-RU" sz="4400" b="0" i="0" u="none" strike="noStrike" dirty="0">
                <a:latin typeface="Times New Roman" panose="02020603050405020304" pitchFamily="18" charset="0"/>
              </a:rPr>
            </a:br>
            <a:r>
              <a:rPr lang="ru-RU" sz="4400" b="0" i="0" u="none" strike="noStrike" dirty="0">
                <a:latin typeface="Times New Roman" panose="02020603050405020304" pitchFamily="18" charset="0"/>
              </a:rPr>
              <a:t>Тема: «Изучение методического пособия с палочками </a:t>
            </a:r>
            <a:r>
              <a:rPr lang="ru-RU" sz="4400" b="0" i="0" u="none" strike="noStrike" dirty="0" err="1">
                <a:latin typeface="Times New Roman" panose="02020603050405020304" pitchFamily="18" charset="0"/>
              </a:rPr>
              <a:t>Кюизенера</a:t>
            </a:r>
            <a:r>
              <a:rPr lang="ru-RU" sz="4400" b="0" i="0" u="none" strike="noStrike" dirty="0">
                <a:latin typeface="Times New Roman" panose="02020603050405020304" pitchFamily="18" charset="0"/>
              </a:rPr>
              <a:t> в работе с детьми 6-7лет, дошкольного возраста»</a:t>
            </a:r>
            <a:br>
              <a:rPr lang="ru-RU" sz="4400" b="0" i="0" u="none" strike="noStrike" dirty="0">
                <a:latin typeface="Arial" panose="020B0604020202020204" pitchFamily="34" charset="0"/>
              </a:rPr>
            </a:b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DBADF4D-B9C2-4442-8163-3D12F68877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1458" y="4027829"/>
            <a:ext cx="2884395" cy="2520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0696559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B9B7A56-4DA5-47BF-B00A-7B129A12DB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E7DA97-B298-4AB4-9790-B582CA2DE1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461211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 !</a:t>
            </a:r>
          </a:p>
        </p:txBody>
      </p:sp>
    </p:spTree>
    <p:extLst>
      <p:ext uri="{BB962C8B-B14F-4D97-AF65-F5344CB8AC3E}">
        <p14:creationId xmlns:p14="http://schemas.microsoft.com/office/powerpoint/2010/main" val="8751058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AB0CD10-1F5F-41D7-B4AF-B4D13B63DD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D26DF889-3597-4D93-A8E2-1BC16EBEDC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34572"/>
            <a:ext cx="10515600" cy="5642391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Цель: 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Повышение своего профессионального мастерства и компетентности, создание условий для успешного  развития детей, через приобщение к работе с палочками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Кюизенера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Задачи: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изучить учебную, научно-методическую литературу по вопросу развития  детей в работе с палочками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Кюизенера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развивать умение и правильно использовать полученные знания, опираясь на возможности каждого ребенка;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создать картотеку игр с палочками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Кюизенера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Проблема: 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Изучение методического пособия и правильно применить палочки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Кюизенера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работе с детьми, по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может развить интерес к математике, формирование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абстракного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логического мышления, и счет, повысить интеллектуальный уровень  в дошкольном возрасте.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00736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25A7B3D-66F3-46B5-839A-4C231FCA3D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0C219AB-BE06-4AC5-A04D-D3A43AC031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881" y="618979"/>
            <a:ext cx="11866238" cy="5852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1102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EFF73ED-D6AF-4785-A880-1EA9AD2924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9C23A7A-88F8-41B2-BE2B-5C04EBD92B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47955"/>
            <a:ext cx="11862598" cy="6162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344686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2087</Words>
  <Application>Microsoft Office PowerPoint</Application>
  <PresentationFormat>Широкоэкранный</PresentationFormat>
  <Paragraphs>119</Paragraphs>
  <Slides>60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60</vt:i4>
      </vt:variant>
    </vt:vector>
  </HeadingPairs>
  <TitlesOfParts>
    <vt:vector size="66" baseType="lpstr">
      <vt:lpstr>Arial</vt:lpstr>
      <vt:lpstr>Calibri</vt:lpstr>
      <vt:lpstr>Calibri Light</vt:lpstr>
      <vt:lpstr>Symbol</vt:lpstr>
      <vt:lpstr>Times New Roman</vt:lpstr>
      <vt:lpstr>Тема Office</vt:lpstr>
      <vt:lpstr>    ПОРТФОЛИО Воспитателя Елсуфьевой Елены Павловны </vt:lpstr>
      <vt:lpstr>Презентация PowerPoint</vt:lpstr>
      <vt:lpstr>Презентация PowerPoint</vt:lpstr>
      <vt:lpstr>Профессиональная карта</vt:lpstr>
      <vt:lpstr>Личностные и индивидуальные качества</vt:lpstr>
      <vt:lpstr>Самоанализ педагогической деятельности  Тема: «Изучение методического пособия с палочками Кюизенера в работе с детьми 6-7лет, дошкольного возраста» </vt:lpstr>
      <vt:lpstr>Презентация PowerPoint</vt:lpstr>
      <vt:lpstr>Презентация PowerPoint</vt:lpstr>
      <vt:lpstr>Презентация PowerPoint</vt:lpstr>
      <vt:lpstr>Презентация PowerPoint</vt:lpstr>
      <vt:lpstr>ПЕДАГОГИЧЕСКАЯ КОПИЛКА</vt:lpstr>
      <vt:lpstr>Презентация PowerPoint</vt:lpstr>
      <vt:lpstr>Презентация PowerPoint</vt:lpstr>
      <vt:lpstr>Презентация PowerPoint</vt:lpstr>
      <vt:lpstr>Презентация PowerPoint</vt:lpstr>
      <vt:lpstr>Методический раздел: с родителями с педагогами </vt:lpstr>
      <vt:lpstr>Презентация PowerPoint</vt:lpstr>
      <vt:lpstr>Презентация PowerPoint</vt:lpstr>
      <vt:lpstr>Презентация PowerPoint</vt:lpstr>
      <vt:lpstr>ДОСТИЖЕНИЯ ВОСПИТАННИКОВ </vt:lpstr>
      <vt:lpstr>Презентация PowerPoint</vt:lpstr>
      <vt:lpstr>Презентация PowerPoint</vt:lpstr>
      <vt:lpstr>Достижения и результаты педагогической деятельности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ТВОРЧЕСКАЯ МАСТЕРСКАЯ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ФОТО ГАЛЕРЕЯ</vt:lpstr>
      <vt:lpstr>Презентация PowerPoint</vt:lpstr>
      <vt:lpstr>Спасибо за внимание 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ПОРТФОЛИО ВоспитателяЕлсуфьевой Елены Павловны </dc:title>
  <dc:creator>Татьяна Меркурьева</dc:creator>
  <cp:lastModifiedBy>Татьяна Меркурьева</cp:lastModifiedBy>
  <cp:revision>4</cp:revision>
  <dcterms:created xsi:type="dcterms:W3CDTF">2023-09-05T16:43:49Z</dcterms:created>
  <dcterms:modified xsi:type="dcterms:W3CDTF">2023-09-05T21:03:05Z</dcterms:modified>
</cp:coreProperties>
</file>