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4" r:id="rId3"/>
    <p:sldId id="257" r:id="rId4"/>
    <p:sldId id="270" r:id="rId5"/>
    <p:sldId id="258" r:id="rId6"/>
    <p:sldId id="263" r:id="rId7"/>
    <p:sldId id="264" r:id="rId8"/>
    <p:sldId id="272" r:id="rId9"/>
    <p:sldId id="273" r:id="rId10"/>
    <p:sldId id="274" r:id="rId11"/>
    <p:sldId id="276" r:id="rId12"/>
    <p:sldId id="277" r:id="rId13"/>
    <p:sldId id="280" r:id="rId14"/>
    <p:sldId id="281" r:id="rId15"/>
    <p:sldId id="282" r:id="rId16"/>
    <p:sldId id="283" r:id="rId17"/>
    <p:sldId id="284" r:id="rId18"/>
    <p:sldId id="285" r:id="rId19"/>
    <p:sldId id="286" r:id="rId20"/>
    <p:sldId id="287" r:id="rId21"/>
    <p:sldId id="291" r:id="rId22"/>
    <p:sldId id="289" r:id="rId23"/>
    <p:sldId id="292" r:id="rId24"/>
    <p:sldId id="290" r:id="rId25"/>
    <p:sldId id="293"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80" autoAdjust="0"/>
  </p:normalViewPr>
  <p:slideViewPr>
    <p:cSldViewPr snapToGrid="0">
      <p:cViewPr varScale="1">
        <p:scale>
          <a:sx n="87" d="100"/>
          <a:sy n="87" d="100"/>
        </p:scale>
        <p:origin x="654"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9/8/2023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ABA85AC-BE85-4C49-95B0-1A6EE2FF6954}"/>
              </a:ext>
            </a:extLst>
          </p:cNvPr>
          <p:cNvSpPr>
            <a:spLocks noGrp="1"/>
          </p:cNvSpPr>
          <p:nvPr>
            <p:ph type="ctrTitle"/>
          </p:nvPr>
        </p:nvSpPr>
        <p:spPr>
          <a:xfrm>
            <a:off x="2589213" y="245806"/>
            <a:ext cx="8915399" cy="4531575"/>
          </a:xfrm>
        </p:spPr>
        <p:txBody>
          <a:bodyPr>
            <a:noAutofit/>
          </a:bodyPr>
          <a:lstStyle/>
          <a:p>
            <a:pPr algn="ctr"/>
            <a:r>
              <a:rPr lang="ru-RU" sz="5300" dirty="0">
                <a:latin typeface="Times New Roman" panose="02020603050405020304" pitchFamily="18" charset="0"/>
                <a:cs typeface="Times New Roman" panose="02020603050405020304" pitchFamily="18" charset="0"/>
              </a:rPr>
              <a:t>Урок географии в 11 классе. Какие есть глобальные проблемы у человечества?</a:t>
            </a:r>
          </a:p>
        </p:txBody>
      </p:sp>
      <p:sp>
        <p:nvSpPr>
          <p:cNvPr id="3" name="Подзаголовок 2">
            <a:extLst>
              <a:ext uri="{FF2B5EF4-FFF2-40B4-BE49-F238E27FC236}">
                <a16:creationId xmlns="" xmlns:a16="http://schemas.microsoft.com/office/drawing/2014/main" id="{F0E6DB75-0EE8-4173-B8A8-7DD0C10AE80A}"/>
              </a:ext>
            </a:extLst>
          </p:cNvPr>
          <p:cNvSpPr>
            <a:spLocks noGrp="1"/>
          </p:cNvSpPr>
          <p:nvPr>
            <p:ph type="subTitle" idx="1"/>
          </p:nvPr>
        </p:nvSpPr>
        <p:spPr/>
        <p:txBody>
          <a:bodyPr>
            <a:normAutofit lnSpcReduction="10000"/>
          </a:bodyPr>
          <a:lstStyle/>
          <a:p>
            <a:endParaRPr lang="ru-RU" dirty="0"/>
          </a:p>
          <a:p>
            <a:pPr algn="r"/>
            <a:r>
              <a:rPr lang="ru-RU" dirty="0">
                <a:latin typeface="Times New Roman" panose="02020603050405020304" pitchFamily="18" charset="0"/>
                <a:cs typeface="Times New Roman" panose="02020603050405020304" pitchFamily="18" charset="0"/>
              </a:rPr>
              <a:t>Учитель географии</a:t>
            </a:r>
          </a:p>
          <a:p>
            <a:pPr algn="r"/>
            <a:r>
              <a:rPr lang="ru-RU" dirty="0" err="1">
                <a:latin typeface="Times New Roman" panose="02020603050405020304" pitchFamily="18" charset="0"/>
                <a:cs typeface="Times New Roman" panose="02020603050405020304" pitchFamily="18" charset="0"/>
              </a:rPr>
              <a:t>Мотузко</a:t>
            </a:r>
            <a:r>
              <a:rPr lang="ru-RU" dirty="0">
                <a:latin typeface="Times New Roman" panose="02020603050405020304" pitchFamily="18" charset="0"/>
                <a:cs typeface="Times New Roman" panose="02020603050405020304" pitchFamily="18" charset="0"/>
              </a:rPr>
              <a:t> Е.М.</a:t>
            </a:r>
          </a:p>
        </p:txBody>
      </p:sp>
    </p:spTree>
    <p:extLst>
      <p:ext uri="{BB962C8B-B14F-4D97-AF65-F5344CB8AC3E}">
        <p14:creationId xmlns:p14="http://schemas.microsoft.com/office/powerpoint/2010/main" val="833086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F691F443-BDE9-4B1D-95FD-0C83CE34B5A4}"/>
              </a:ext>
            </a:extLst>
          </p:cNvPr>
          <p:cNvSpPr/>
          <p:nvPr/>
        </p:nvSpPr>
        <p:spPr>
          <a:xfrm>
            <a:off x="2344614" y="352926"/>
            <a:ext cx="8993945" cy="6078267"/>
          </a:xfrm>
          <a:prstGeom prst="rect">
            <a:avLst/>
          </a:prstGeom>
        </p:spPr>
        <p:txBody>
          <a:bodyPr wrap="square">
            <a:spAutoFit/>
          </a:bodyPr>
          <a:lstStyle/>
          <a:p>
            <a:pPr>
              <a:lnSpc>
                <a:spcPct val="107000"/>
              </a:lnSpc>
              <a:spcAft>
                <a:spcPts val="800"/>
              </a:spcAft>
            </a:pPr>
            <a:r>
              <a:rPr lang="ru-RU" sz="4000" b="1" u="sng" dirty="0">
                <a:latin typeface="Times New Roman" panose="02020603050405020304" pitchFamily="18" charset="0"/>
                <a:ea typeface="Calibri" panose="020F0502020204030204" pitchFamily="34" charset="0"/>
                <a:cs typeface="Times New Roman" panose="02020603050405020304" pitchFamily="18" charset="0"/>
              </a:rPr>
              <a:t>Демографическая проблема</a:t>
            </a:r>
            <a:r>
              <a:rPr lang="ru-RU" sz="4000" dirty="0">
                <a:latin typeface="Times New Roman" panose="02020603050405020304" pitchFamily="18" charset="0"/>
                <a:ea typeface="Calibri" panose="020F0502020204030204" pitchFamily="34" charset="0"/>
                <a:cs typeface="Times New Roman" panose="02020603050405020304" pitchFamily="18" charset="0"/>
              </a:rPr>
              <a:t>.</a:t>
            </a:r>
          </a:p>
          <a:p>
            <a:pPr>
              <a:lnSpc>
                <a:spcPct val="107000"/>
              </a:lnSpc>
              <a:spcAft>
                <a:spcPts val="800"/>
              </a:spcAft>
            </a:pPr>
            <a:r>
              <a:rPr lang="ru-RU" sz="4000" dirty="0">
                <a:latin typeface="Times New Roman" panose="02020603050405020304" pitchFamily="18" charset="0"/>
                <a:ea typeface="Calibri" panose="020F0502020204030204" pitchFamily="34" charset="0"/>
                <a:cs typeface="Times New Roman" panose="02020603050405020304" pitchFamily="18" charset="0"/>
              </a:rPr>
              <a:t>Демографический взрыв во всем мире пошел на убыль, только а Африке такое снижение еще только начинает проявляться. Но том не менее, инерция от демографического взрыва, связанная, в первую очередь, с очень высокой долей молодых возрастов, будет сказываться еще долго.</a:t>
            </a:r>
          </a:p>
        </p:txBody>
      </p:sp>
    </p:spTree>
    <p:extLst>
      <p:ext uri="{BB962C8B-B14F-4D97-AF65-F5344CB8AC3E}">
        <p14:creationId xmlns:p14="http://schemas.microsoft.com/office/powerpoint/2010/main" val="4163293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CC0DFE8B-D371-49E9-AD20-3BD39CEEF91E}"/>
              </a:ext>
            </a:extLst>
          </p:cNvPr>
          <p:cNvPicPr>
            <a:picLocks noChangeAspect="1"/>
          </p:cNvPicPr>
          <p:nvPr/>
        </p:nvPicPr>
        <p:blipFill>
          <a:blip r:embed="rId2"/>
          <a:stretch>
            <a:fillRect/>
          </a:stretch>
        </p:blipFill>
        <p:spPr>
          <a:xfrm>
            <a:off x="1524000" y="0"/>
            <a:ext cx="10560148" cy="6858000"/>
          </a:xfrm>
          <a:prstGeom prst="rect">
            <a:avLst/>
          </a:prstGeom>
        </p:spPr>
      </p:pic>
    </p:spTree>
    <p:extLst>
      <p:ext uri="{BB962C8B-B14F-4D97-AF65-F5344CB8AC3E}">
        <p14:creationId xmlns:p14="http://schemas.microsoft.com/office/powerpoint/2010/main" val="1618023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6C345AB6-0967-4813-B6FD-9FA71223F395}"/>
              </a:ext>
            </a:extLst>
          </p:cNvPr>
          <p:cNvSpPr>
            <a:spLocks noGrp="1"/>
          </p:cNvSpPr>
          <p:nvPr>
            <p:ph type="title"/>
          </p:nvPr>
        </p:nvSpPr>
        <p:spPr>
          <a:xfrm>
            <a:off x="2311571" y="258350"/>
            <a:ext cx="9744441" cy="6233890"/>
          </a:xfrm>
        </p:spPr>
        <p:txBody>
          <a:bodyPr>
            <a:normAutofit fontScale="90000"/>
          </a:bodyPr>
          <a:lstStyle/>
          <a:p>
            <a:r>
              <a:rPr lang="ru-RU" sz="3900" b="1" u="sng" dirty="0">
                <a:latin typeface="Times New Roman" panose="02020603050405020304" pitchFamily="18" charset="0"/>
                <a:cs typeface="Times New Roman" panose="02020603050405020304" pitchFamily="18" charset="0"/>
              </a:rPr>
              <a:t>Проблема мира и разоружения. </a:t>
            </a:r>
            <a:br>
              <a:rPr lang="ru-RU" sz="3900" b="1" u="sng"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На протяжении нескольких десятилетий «холодной войны» проблема войны и мира, предотвращения мирового ядерного конфликта оставалась проблемой № 1.</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Сейчас реальная угроза мирового термоядерного конфликта уже фактически ушла в прошлое. Но тем не менее, отдельные аспекты военной угрозы еще сохраняются – это многочисленные региональные и локальные конфликты, и даже войны, распространение ядерного оружия, сохранение военных блоков.</a:t>
            </a:r>
          </a:p>
        </p:txBody>
      </p:sp>
      <p:sp>
        <p:nvSpPr>
          <p:cNvPr id="3" name="Объект 2">
            <a:extLst>
              <a:ext uri="{FF2B5EF4-FFF2-40B4-BE49-F238E27FC236}">
                <a16:creationId xmlns="" xmlns:a16="http://schemas.microsoft.com/office/drawing/2014/main" id="{B99DE8A4-01EE-46C7-A899-55BA40481E36}"/>
              </a:ext>
            </a:extLst>
          </p:cNvPr>
          <p:cNvSpPr>
            <a:spLocks noGrp="1"/>
          </p:cNvSpPr>
          <p:nvPr>
            <p:ph idx="1"/>
          </p:nvPr>
        </p:nvSpPr>
        <p:spPr>
          <a:xfrm flipV="1">
            <a:off x="2153114" y="6804519"/>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2483637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6CC2B623-724C-407D-855A-F23CF1ADD8E5}"/>
              </a:ext>
            </a:extLst>
          </p:cNvPr>
          <p:cNvPicPr>
            <a:picLocks noChangeAspect="1"/>
          </p:cNvPicPr>
          <p:nvPr/>
        </p:nvPicPr>
        <p:blipFill>
          <a:blip r:embed="rId2"/>
          <a:stretch>
            <a:fillRect/>
          </a:stretch>
        </p:blipFill>
        <p:spPr>
          <a:xfrm>
            <a:off x="1847557" y="0"/>
            <a:ext cx="10461674" cy="6858000"/>
          </a:xfrm>
          <a:prstGeom prst="rect">
            <a:avLst/>
          </a:prstGeom>
        </p:spPr>
      </p:pic>
    </p:spTree>
    <p:extLst>
      <p:ext uri="{BB962C8B-B14F-4D97-AF65-F5344CB8AC3E}">
        <p14:creationId xmlns:p14="http://schemas.microsoft.com/office/powerpoint/2010/main" val="2158997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A4508BC3-FE39-4B14-9A7A-C66CDDA6C49A}"/>
              </a:ext>
            </a:extLst>
          </p:cNvPr>
          <p:cNvSpPr>
            <a:spLocks noGrp="1"/>
          </p:cNvSpPr>
          <p:nvPr>
            <p:ph type="title"/>
          </p:nvPr>
        </p:nvSpPr>
        <p:spPr>
          <a:xfrm>
            <a:off x="2086488" y="0"/>
            <a:ext cx="8911687" cy="6606684"/>
          </a:xfrm>
        </p:spPr>
        <p:txBody>
          <a:bodyPr>
            <a:noAutofit/>
          </a:bodyPr>
          <a:lstStyle/>
          <a:p>
            <a:r>
              <a:rPr lang="ru-RU" sz="3500" b="1" u="sng" dirty="0">
                <a:latin typeface="Times New Roman" panose="02020603050405020304" pitchFamily="18" charset="0"/>
                <a:cs typeface="Times New Roman" panose="02020603050405020304" pitchFamily="18" charset="0"/>
              </a:rPr>
              <a:t>Продовольственная проблема.</a:t>
            </a:r>
            <a:br>
              <a:rPr lang="ru-RU" sz="3500" b="1" u="sng" dirty="0">
                <a:latin typeface="Times New Roman" panose="02020603050405020304" pitchFamily="18" charset="0"/>
                <a:cs typeface="Times New Roman" panose="02020603050405020304" pitchFamily="18" charset="0"/>
              </a:rPr>
            </a:br>
            <a:r>
              <a:rPr lang="ru-RU" sz="3500" dirty="0">
                <a:latin typeface="Times New Roman" panose="02020603050405020304" pitchFamily="18" charset="0"/>
                <a:cs typeface="Times New Roman" panose="02020603050405020304" pitchFamily="18" charset="0"/>
              </a:rPr>
              <a:t>По данным ООН сейчас почти 2/3 человечества проживает в странах, где ощущается постоянная нехватка продуктов. Вот почему эту проблему следует считать глобальной. </a:t>
            </a:r>
            <a:br>
              <a:rPr lang="ru-RU" sz="3500" dirty="0">
                <a:latin typeface="Times New Roman" panose="02020603050405020304" pitchFamily="18" charset="0"/>
                <a:cs typeface="Times New Roman" panose="02020603050405020304" pitchFamily="18" charset="0"/>
              </a:rPr>
            </a:br>
            <a:r>
              <a:rPr lang="ru-RU" sz="3500" dirty="0">
                <a:latin typeface="Times New Roman" panose="02020603050405020304" pitchFamily="18" charset="0"/>
                <a:cs typeface="Times New Roman" panose="02020603050405020304" pitchFamily="18" charset="0"/>
              </a:rPr>
              <a:t>2 пути решения проблемы:</a:t>
            </a:r>
            <a:br>
              <a:rPr lang="ru-RU" sz="3500" dirty="0">
                <a:latin typeface="Times New Roman" panose="02020603050405020304" pitchFamily="18" charset="0"/>
                <a:cs typeface="Times New Roman" panose="02020603050405020304" pitchFamily="18" charset="0"/>
              </a:rPr>
            </a:br>
            <a:r>
              <a:rPr lang="ru-RU" sz="3500" dirty="0">
                <a:latin typeface="Times New Roman" panose="02020603050405020304" pitchFamily="18" charset="0"/>
                <a:cs typeface="Times New Roman" panose="02020603050405020304" pitchFamily="18" charset="0"/>
              </a:rPr>
              <a:t>1. Экстенсивный – дальнейшее расширение пахотных, пастбищных и рыбопромысловых угодий.</a:t>
            </a:r>
            <a:br>
              <a:rPr lang="ru-RU" sz="3500" dirty="0">
                <a:latin typeface="Times New Roman" panose="02020603050405020304" pitchFamily="18" charset="0"/>
                <a:cs typeface="Times New Roman" panose="02020603050405020304" pitchFamily="18" charset="0"/>
              </a:rPr>
            </a:br>
            <a:r>
              <a:rPr lang="ru-RU" sz="3500" dirty="0">
                <a:latin typeface="Times New Roman" panose="02020603050405020304" pitchFamily="18" charset="0"/>
                <a:cs typeface="Times New Roman" panose="02020603050405020304" pitchFamily="18" charset="0"/>
              </a:rPr>
              <a:t>2. Интенсивный – повышение биологической продуктивности существующих угодий.</a:t>
            </a:r>
          </a:p>
        </p:txBody>
      </p:sp>
      <p:sp>
        <p:nvSpPr>
          <p:cNvPr id="3" name="Объект 2">
            <a:extLst>
              <a:ext uri="{FF2B5EF4-FFF2-40B4-BE49-F238E27FC236}">
                <a16:creationId xmlns="" xmlns:a16="http://schemas.microsoft.com/office/drawing/2014/main" id="{D7EEA52A-3712-4E2A-BC85-8AA17E3DB066}"/>
              </a:ext>
            </a:extLst>
          </p:cNvPr>
          <p:cNvSpPr>
            <a:spLocks noGrp="1"/>
          </p:cNvSpPr>
          <p:nvPr>
            <p:ph idx="1"/>
          </p:nvPr>
        </p:nvSpPr>
        <p:spPr>
          <a:xfrm>
            <a:off x="2589212" y="5865502"/>
            <a:ext cx="8915400" cy="45719"/>
          </a:xfrm>
        </p:spPr>
        <p:txBody>
          <a:bodyPr>
            <a:normAutofit fontScale="25000" lnSpcReduction="20000"/>
          </a:bodyPr>
          <a:lstStyle/>
          <a:p>
            <a:pPr marL="0" indent="0">
              <a:buNone/>
            </a:pPr>
            <a:r>
              <a:rPr lang="ru-RU" dirty="0"/>
              <a:t>г</a:t>
            </a:r>
          </a:p>
        </p:txBody>
      </p:sp>
    </p:spTree>
    <p:extLst>
      <p:ext uri="{BB962C8B-B14F-4D97-AF65-F5344CB8AC3E}">
        <p14:creationId xmlns:p14="http://schemas.microsoft.com/office/powerpoint/2010/main" val="31084431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51371EFF-B9FC-4144-9829-72D5475BFDBF}"/>
              </a:ext>
            </a:extLst>
          </p:cNvPr>
          <p:cNvPicPr>
            <a:picLocks noChangeAspect="1"/>
          </p:cNvPicPr>
          <p:nvPr/>
        </p:nvPicPr>
        <p:blipFill>
          <a:blip r:embed="rId2"/>
          <a:stretch>
            <a:fillRect/>
          </a:stretch>
        </p:blipFill>
        <p:spPr>
          <a:xfrm>
            <a:off x="1524000" y="0"/>
            <a:ext cx="9983372" cy="6858000"/>
          </a:xfrm>
          <a:prstGeom prst="rect">
            <a:avLst/>
          </a:prstGeom>
        </p:spPr>
      </p:pic>
    </p:spTree>
    <p:extLst>
      <p:ext uri="{BB962C8B-B14F-4D97-AF65-F5344CB8AC3E}">
        <p14:creationId xmlns:p14="http://schemas.microsoft.com/office/powerpoint/2010/main" val="2485765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80118D7-2611-4F62-AACA-795EF50BF45E}"/>
              </a:ext>
            </a:extLst>
          </p:cNvPr>
          <p:cNvSpPr>
            <a:spLocks noGrp="1"/>
          </p:cNvSpPr>
          <p:nvPr>
            <p:ph type="title"/>
          </p:nvPr>
        </p:nvSpPr>
        <p:spPr>
          <a:xfrm>
            <a:off x="2494451" y="342755"/>
            <a:ext cx="9406817" cy="5987705"/>
          </a:xfrm>
        </p:spPr>
        <p:txBody>
          <a:bodyPr>
            <a:noAutofit/>
          </a:bodyPr>
          <a:lstStyle/>
          <a:p>
            <a:r>
              <a:rPr lang="ru-RU" sz="3200" b="1" u="sng" dirty="0">
                <a:latin typeface="Times New Roman" panose="02020603050405020304" pitchFamily="18" charset="0"/>
                <a:cs typeface="Times New Roman" panose="02020603050405020304" pitchFamily="18" charset="0"/>
              </a:rPr>
              <a:t>Энергетическая и сырьевая проблемы </a:t>
            </a:r>
            <a:r>
              <a:rPr lang="ru-RU" sz="3000" dirty="0">
                <a:latin typeface="Times New Roman" panose="02020603050405020304" pitchFamily="18" charset="0"/>
                <a:cs typeface="Times New Roman" panose="02020603050405020304" pitchFamily="18" charset="0"/>
              </a:rPr>
              <a:t>–это прежде всего проблемы надежного обеспечения человечества топливом и сырьем.</a:t>
            </a:r>
            <a:br>
              <a:rPr lang="ru-RU" sz="3000" dirty="0">
                <a:latin typeface="Times New Roman" panose="02020603050405020304" pitchFamily="18" charset="0"/>
                <a:cs typeface="Times New Roman" panose="02020603050405020304" pitchFamily="18" charset="0"/>
              </a:rPr>
            </a:br>
            <a:r>
              <a:rPr lang="ru-RU" sz="3000" dirty="0">
                <a:latin typeface="Times New Roman" panose="02020603050405020304" pitchFamily="18" charset="0"/>
                <a:cs typeface="Times New Roman" panose="02020603050405020304" pitchFamily="18" charset="0"/>
              </a:rPr>
              <a:t>В нашу эпоху необходимо рациональное использование минеральных ресурсов. Огромные возможности для этого открывают достижения НТР, причем на всех стадиях технологической цепочки. Так, важное значение имеет более полное извлечение полезных ископаемых из недр Земли. Общее же количество энергии и сырья, содержащее в земных недрах и возникающее на Земле и в околоземном пространстве, настолько велико, что теоретически не может быть и речи об их исчерпании. </a:t>
            </a:r>
          </a:p>
        </p:txBody>
      </p:sp>
      <p:sp>
        <p:nvSpPr>
          <p:cNvPr id="3" name="Объект 2">
            <a:extLst>
              <a:ext uri="{FF2B5EF4-FFF2-40B4-BE49-F238E27FC236}">
                <a16:creationId xmlns="" xmlns:a16="http://schemas.microsoft.com/office/drawing/2014/main" id="{D699F599-F755-4699-992F-0EDE73913904}"/>
              </a:ext>
            </a:extLst>
          </p:cNvPr>
          <p:cNvSpPr>
            <a:spLocks noGrp="1"/>
          </p:cNvSpPr>
          <p:nvPr>
            <p:ph idx="1"/>
          </p:nvPr>
        </p:nvSpPr>
        <p:spPr>
          <a:xfrm flipV="1">
            <a:off x="2701754" y="6812281"/>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27662772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E43CE7EE-B2D8-4241-B01B-CA6D812247F1}"/>
              </a:ext>
            </a:extLst>
          </p:cNvPr>
          <p:cNvPicPr>
            <a:picLocks noChangeAspect="1"/>
          </p:cNvPicPr>
          <p:nvPr/>
        </p:nvPicPr>
        <p:blipFill>
          <a:blip r:embed="rId2"/>
          <a:stretch>
            <a:fillRect/>
          </a:stretch>
        </p:blipFill>
        <p:spPr>
          <a:xfrm>
            <a:off x="1988234" y="0"/>
            <a:ext cx="10203766" cy="6858000"/>
          </a:xfrm>
          <a:prstGeom prst="rect">
            <a:avLst/>
          </a:prstGeom>
        </p:spPr>
      </p:pic>
    </p:spTree>
    <p:extLst>
      <p:ext uri="{BB962C8B-B14F-4D97-AF65-F5344CB8AC3E}">
        <p14:creationId xmlns:p14="http://schemas.microsoft.com/office/powerpoint/2010/main" val="41908878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6A9EA83-9B1F-4343-9190-74D547927E22}"/>
              </a:ext>
            </a:extLst>
          </p:cNvPr>
          <p:cNvSpPr>
            <a:spLocks noGrp="1"/>
          </p:cNvSpPr>
          <p:nvPr>
            <p:ph type="title"/>
          </p:nvPr>
        </p:nvSpPr>
        <p:spPr>
          <a:xfrm>
            <a:off x="2480860" y="413093"/>
            <a:ext cx="9139530" cy="6128383"/>
          </a:xfrm>
        </p:spPr>
        <p:txBody>
          <a:bodyPr>
            <a:noAutofit/>
          </a:bodyPr>
          <a:lstStyle/>
          <a:p>
            <a:r>
              <a:rPr lang="ru-RU" sz="3200" b="1" u="sng" dirty="0">
                <a:latin typeface="Times New Roman" panose="02020603050405020304" pitchFamily="18" charset="0"/>
                <a:cs typeface="Times New Roman" panose="02020603050405020304" pitchFamily="18" charset="0"/>
              </a:rPr>
              <a:t>Проблема здоровья людей. </a:t>
            </a: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Здоровье служит основой полноценной жизни и деятельности каждого человека, да и общества в целом.</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Многие болезни ликвидированы, но многие еще продолжают угрожать жизни людей, зачастую приобретая поистине глобальное распространение. Говоря о здоровье, нельзя ограничиваться только его физиологическим здоровьем. Это понятие включает также нравственное , психическое здоровье, с которым дело также обстоит неблагополучно, в </a:t>
            </a:r>
            <a:r>
              <a:rPr lang="ru-RU" sz="3200" dirty="0" err="1">
                <a:latin typeface="Times New Roman" panose="02020603050405020304" pitchFamily="18" charset="0"/>
                <a:cs typeface="Times New Roman" panose="02020603050405020304" pitchFamily="18" charset="0"/>
              </a:rPr>
              <a:t>т.ч</a:t>
            </a:r>
            <a:r>
              <a:rPr lang="ru-RU" sz="3200" dirty="0">
                <a:latin typeface="Times New Roman" panose="02020603050405020304" pitchFamily="18" charset="0"/>
                <a:cs typeface="Times New Roman" panose="02020603050405020304" pitchFamily="18" charset="0"/>
              </a:rPr>
              <a:t>. и в России.</a:t>
            </a:r>
          </a:p>
        </p:txBody>
      </p:sp>
      <p:sp>
        <p:nvSpPr>
          <p:cNvPr id="3" name="Объект 2">
            <a:extLst>
              <a:ext uri="{FF2B5EF4-FFF2-40B4-BE49-F238E27FC236}">
                <a16:creationId xmlns="" xmlns:a16="http://schemas.microsoft.com/office/drawing/2014/main" id="{38EB38E3-A3B1-488D-A36C-17D5DD590E45}"/>
              </a:ext>
            </a:extLst>
          </p:cNvPr>
          <p:cNvSpPr>
            <a:spLocks noGrp="1"/>
          </p:cNvSpPr>
          <p:nvPr>
            <p:ph idx="1"/>
          </p:nvPr>
        </p:nvSpPr>
        <p:spPr>
          <a:xfrm>
            <a:off x="2592925" y="6812281"/>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3117030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93BFF84-2EE9-4060-8F05-3E932850BC07}"/>
              </a:ext>
            </a:extLst>
          </p:cNvPr>
          <p:cNvSpPr>
            <a:spLocks noGrp="1"/>
          </p:cNvSpPr>
          <p:nvPr>
            <p:ph type="title"/>
          </p:nvPr>
        </p:nvSpPr>
        <p:spPr>
          <a:xfrm>
            <a:off x="2592925" y="337625"/>
            <a:ext cx="9223937" cy="6147581"/>
          </a:xfrm>
        </p:spPr>
        <p:txBody>
          <a:bodyPr>
            <a:noAutofit/>
          </a:bodyPr>
          <a:lstStyle/>
          <a:p>
            <a:r>
              <a:rPr lang="ru-RU" sz="3100" b="1" u="sng" dirty="0">
                <a:latin typeface="Times New Roman" panose="02020603050405020304" pitchFamily="18" charset="0"/>
                <a:cs typeface="Times New Roman" panose="02020603050405020304" pitchFamily="18" charset="0"/>
              </a:rPr>
              <a:t>Проблема использования Мирового океана.</a:t>
            </a:r>
            <a:br>
              <a:rPr lang="ru-RU" sz="3100" b="1" u="sng"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По мере развития НТР всестороннее исследование Мирового океана приняло совсем другие масштабы:</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1. Обострение энергетической и сырьевой проблемы привело к возникновению морской горно-добывающей и химической промышленности, морской энергетики.</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2. Обострение продовольственной проблемы повысило интерес к биологическим ресурсам океана.</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3. Увеличение морских перевозок. Это вызвало сдвиг населения к морю и бурное развитие ряда приморских районов.</a:t>
            </a:r>
          </a:p>
        </p:txBody>
      </p:sp>
      <p:sp>
        <p:nvSpPr>
          <p:cNvPr id="3" name="Объект 2">
            <a:extLst>
              <a:ext uri="{FF2B5EF4-FFF2-40B4-BE49-F238E27FC236}">
                <a16:creationId xmlns="" xmlns:a16="http://schemas.microsoft.com/office/drawing/2014/main" id="{C3A9A542-8D62-42A3-9C4D-4B5F2CD93AD5}"/>
              </a:ext>
            </a:extLst>
          </p:cNvPr>
          <p:cNvSpPr>
            <a:spLocks noGrp="1"/>
          </p:cNvSpPr>
          <p:nvPr>
            <p:ph idx="1"/>
          </p:nvPr>
        </p:nvSpPr>
        <p:spPr>
          <a:xfrm flipV="1">
            <a:off x="2589212" y="6804519"/>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632897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5218E6FB-0D2E-4DF3-86D5-E25B5BF54F6D}"/>
              </a:ext>
            </a:extLst>
          </p:cNvPr>
          <p:cNvSpPr/>
          <p:nvPr/>
        </p:nvSpPr>
        <p:spPr>
          <a:xfrm>
            <a:off x="2841523" y="462116"/>
            <a:ext cx="6302477" cy="6001643"/>
          </a:xfrm>
          <a:prstGeom prst="rect">
            <a:avLst/>
          </a:prstGeom>
        </p:spPr>
        <p:txBody>
          <a:bodyPr wrap="square">
            <a:spAutoFit/>
          </a:bodyPr>
          <a:lstStyle/>
          <a:p>
            <a:pPr algn="ctr"/>
            <a:r>
              <a:rPr lang="ru-RU" sz="2400" dirty="0">
                <a:latin typeface="Times New Roman" panose="02020603050405020304" pitchFamily="18" charset="0"/>
                <a:cs typeface="Times New Roman" panose="02020603050405020304" pitchFamily="18" charset="0"/>
              </a:rPr>
              <a:t>Как яблоко на блюдце,</a:t>
            </a:r>
          </a:p>
          <a:p>
            <a:pPr algn="ctr"/>
            <a:r>
              <a:rPr lang="ru-RU" sz="2400" dirty="0">
                <a:latin typeface="Times New Roman" panose="02020603050405020304" pitchFamily="18" charset="0"/>
                <a:cs typeface="Times New Roman" panose="02020603050405020304" pitchFamily="18" charset="0"/>
              </a:rPr>
              <a:t>У нас земля одна.</a:t>
            </a:r>
          </a:p>
          <a:p>
            <a:pPr algn="ctr"/>
            <a:r>
              <a:rPr lang="ru-RU" sz="2400" dirty="0">
                <a:latin typeface="Times New Roman" panose="02020603050405020304" pitchFamily="18" charset="0"/>
                <a:cs typeface="Times New Roman" panose="02020603050405020304" pitchFamily="18" charset="0"/>
              </a:rPr>
              <a:t>Не торопитесь, люди,</a:t>
            </a:r>
          </a:p>
          <a:p>
            <a:pPr algn="ctr"/>
            <a:r>
              <a:rPr lang="ru-RU" sz="2400" dirty="0">
                <a:latin typeface="Times New Roman" panose="02020603050405020304" pitchFamily="18" charset="0"/>
                <a:cs typeface="Times New Roman" panose="02020603050405020304" pitchFamily="18" charset="0"/>
              </a:rPr>
              <a:t>Все вычерпать до дна!</a:t>
            </a:r>
          </a:p>
          <a:p>
            <a:pPr algn="ctr"/>
            <a:r>
              <a:rPr lang="ru-RU" sz="2400" dirty="0">
                <a:latin typeface="Times New Roman" panose="02020603050405020304" pitchFamily="18" charset="0"/>
                <a:cs typeface="Times New Roman" panose="02020603050405020304" pitchFamily="18" charset="0"/>
              </a:rPr>
              <a:t>Не мудрено добраться</a:t>
            </a:r>
          </a:p>
          <a:p>
            <a:pPr algn="ctr"/>
            <a:r>
              <a:rPr lang="ru-RU" sz="2400" dirty="0">
                <a:latin typeface="Times New Roman" panose="02020603050405020304" pitchFamily="18" charset="0"/>
                <a:cs typeface="Times New Roman" panose="02020603050405020304" pitchFamily="18" charset="0"/>
              </a:rPr>
              <a:t>До скрытых тайников,</a:t>
            </a:r>
          </a:p>
          <a:p>
            <a:pPr algn="ctr"/>
            <a:r>
              <a:rPr lang="ru-RU" sz="2400" dirty="0">
                <a:latin typeface="Times New Roman" panose="02020603050405020304" pitchFamily="18" charset="0"/>
                <a:cs typeface="Times New Roman" panose="02020603050405020304" pitchFamily="18" charset="0"/>
              </a:rPr>
              <a:t>Разграбить все богатства</a:t>
            </a:r>
          </a:p>
          <a:p>
            <a:pPr algn="ctr"/>
            <a:r>
              <a:rPr lang="ru-RU" sz="2400" dirty="0">
                <a:latin typeface="Times New Roman" panose="02020603050405020304" pitchFamily="18" charset="0"/>
                <a:cs typeface="Times New Roman" panose="02020603050405020304" pitchFamily="18" charset="0"/>
              </a:rPr>
              <a:t>У будущих веков</a:t>
            </a:r>
          </a:p>
          <a:p>
            <a:pPr algn="ctr"/>
            <a:r>
              <a:rPr lang="ru-RU" sz="2400" dirty="0">
                <a:latin typeface="Times New Roman" panose="02020603050405020304" pitchFamily="18" charset="0"/>
                <a:cs typeface="Times New Roman" panose="02020603050405020304" pitchFamily="18" charset="0"/>
              </a:rPr>
              <a:t>Мы общей жизни зерна,</a:t>
            </a:r>
          </a:p>
          <a:p>
            <a:pPr algn="ctr"/>
            <a:r>
              <a:rPr lang="ru-RU" sz="2400" dirty="0">
                <a:latin typeface="Times New Roman" panose="02020603050405020304" pitchFamily="18" charset="0"/>
                <a:cs typeface="Times New Roman" panose="02020603050405020304" pitchFamily="18" charset="0"/>
              </a:rPr>
              <a:t>Одной судьбы родня.</a:t>
            </a:r>
          </a:p>
          <a:p>
            <a:pPr algn="ctr"/>
            <a:r>
              <a:rPr lang="ru-RU" sz="2400" dirty="0">
                <a:latin typeface="Times New Roman" panose="02020603050405020304" pitchFamily="18" charset="0"/>
                <a:cs typeface="Times New Roman" panose="02020603050405020304" pitchFamily="18" charset="0"/>
              </a:rPr>
              <a:t>Нам жировать позорно</a:t>
            </a:r>
          </a:p>
          <a:p>
            <a:pPr algn="ctr"/>
            <a:r>
              <a:rPr lang="ru-RU" sz="2400" dirty="0">
                <a:latin typeface="Times New Roman" panose="02020603050405020304" pitchFamily="18" charset="0"/>
                <a:cs typeface="Times New Roman" panose="02020603050405020304" pitchFamily="18" charset="0"/>
              </a:rPr>
              <a:t>В счет будущего дня.</a:t>
            </a:r>
          </a:p>
          <a:p>
            <a:pPr algn="ctr"/>
            <a:r>
              <a:rPr lang="ru-RU" sz="2400" dirty="0">
                <a:latin typeface="Times New Roman" panose="02020603050405020304" pitchFamily="18" charset="0"/>
                <a:cs typeface="Times New Roman" panose="02020603050405020304" pitchFamily="18" charset="0"/>
              </a:rPr>
              <a:t>Поймите это, люди,</a:t>
            </a:r>
          </a:p>
          <a:p>
            <a:pPr algn="ctr"/>
            <a:r>
              <a:rPr lang="ru-RU" sz="2400" dirty="0">
                <a:latin typeface="Times New Roman" panose="02020603050405020304" pitchFamily="18" charset="0"/>
                <a:cs typeface="Times New Roman" panose="02020603050405020304" pitchFamily="18" charset="0"/>
              </a:rPr>
              <a:t>Как собственный приказ.</a:t>
            </a:r>
          </a:p>
          <a:p>
            <a:pPr algn="ctr"/>
            <a:r>
              <a:rPr lang="ru-RU" sz="2400" dirty="0">
                <a:latin typeface="Times New Roman" panose="02020603050405020304" pitchFamily="18" charset="0"/>
                <a:cs typeface="Times New Roman" panose="02020603050405020304" pitchFamily="18" charset="0"/>
              </a:rPr>
              <a:t>Не то Земли не будет</a:t>
            </a:r>
          </a:p>
          <a:p>
            <a:pPr algn="ctr"/>
            <a:r>
              <a:rPr lang="ru-RU" sz="2400" dirty="0">
                <a:latin typeface="Times New Roman" panose="02020603050405020304" pitchFamily="18" charset="0"/>
                <a:cs typeface="Times New Roman" panose="02020603050405020304" pitchFamily="18" charset="0"/>
              </a:rPr>
              <a:t>И каждого из нас.</a:t>
            </a:r>
          </a:p>
        </p:txBody>
      </p:sp>
    </p:spTree>
    <p:extLst>
      <p:ext uri="{BB962C8B-B14F-4D97-AF65-F5344CB8AC3E}">
        <p14:creationId xmlns:p14="http://schemas.microsoft.com/office/powerpoint/2010/main" val="2461275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D728BDA-E8FE-41DC-A9E0-27B3B247377C}"/>
              </a:ext>
            </a:extLst>
          </p:cNvPr>
          <p:cNvSpPr>
            <a:spLocks noGrp="1"/>
          </p:cNvSpPr>
          <p:nvPr>
            <p:ph type="title"/>
          </p:nvPr>
        </p:nvSpPr>
        <p:spPr>
          <a:xfrm>
            <a:off x="2592925" y="624110"/>
            <a:ext cx="9125463" cy="5972912"/>
          </a:xfrm>
        </p:spPr>
        <p:txBody>
          <a:bodyPr>
            <a:normAutofit fontScale="90000"/>
          </a:bodyPr>
          <a:lstStyle/>
          <a:p>
            <a:r>
              <a:rPr lang="ru-RU" sz="4200" b="1" u="sng" dirty="0">
                <a:latin typeface="Times New Roman" panose="02020603050405020304" pitchFamily="18" charset="0"/>
                <a:cs typeface="Times New Roman" panose="02020603050405020304" pitchFamily="18" charset="0"/>
              </a:rPr>
              <a:t>Мирное освоение Космоса.</a:t>
            </a:r>
            <a:br>
              <a:rPr lang="ru-RU" sz="4200" b="1" u="sng" dirty="0">
                <a:latin typeface="Times New Roman" panose="02020603050405020304" pitchFamily="18" charset="0"/>
                <a:cs typeface="Times New Roman" panose="02020603050405020304" pitchFamily="18" charset="0"/>
              </a:rPr>
            </a:br>
            <a:r>
              <a:rPr lang="ru-RU" sz="4200" dirty="0">
                <a:latin typeface="Times New Roman" panose="02020603050405020304" pitchFamily="18" charset="0"/>
                <a:cs typeface="Times New Roman" panose="02020603050405020304" pitchFamily="18" charset="0"/>
              </a:rPr>
              <a:t>Мирное освоение Космоса, предусматривающее отказ от военных программ, базируется на использовании новейших достижений науки и техники, производства и управления. Все отчетливее проступают черты будущей космической индустрии, космической технологии, применения космических энергоресурсов</a:t>
            </a:r>
            <a:r>
              <a:rPr lang="ru-RU" dirty="0">
                <a:latin typeface="Times New Roman" panose="02020603050405020304" pitchFamily="18" charset="0"/>
                <a:cs typeface="Times New Roman" panose="02020603050405020304" pitchFamily="18" charset="0"/>
              </a:rPr>
              <a:t>.</a:t>
            </a:r>
          </a:p>
        </p:txBody>
      </p:sp>
      <p:sp>
        <p:nvSpPr>
          <p:cNvPr id="3" name="Объект 2">
            <a:extLst>
              <a:ext uri="{FF2B5EF4-FFF2-40B4-BE49-F238E27FC236}">
                <a16:creationId xmlns="" xmlns:a16="http://schemas.microsoft.com/office/drawing/2014/main" id="{4CE73BD2-1C62-46A2-81F5-DFAF01DB67F0}"/>
              </a:ext>
            </a:extLst>
          </p:cNvPr>
          <p:cNvSpPr>
            <a:spLocks noGrp="1"/>
          </p:cNvSpPr>
          <p:nvPr>
            <p:ph idx="1"/>
          </p:nvPr>
        </p:nvSpPr>
        <p:spPr>
          <a:xfrm>
            <a:off x="2420400" y="6597022"/>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1192342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D953226-BF36-4DA3-8C96-3E34C925911A}"/>
              </a:ext>
            </a:extLst>
          </p:cNvPr>
          <p:cNvSpPr>
            <a:spLocks noGrp="1"/>
          </p:cNvSpPr>
          <p:nvPr>
            <p:ph type="title"/>
          </p:nvPr>
        </p:nvSpPr>
        <p:spPr/>
        <p:txBody>
          <a:bodyPr/>
          <a:lstStyle/>
          <a:p>
            <a:pPr algn="ctr"/>
            <a:r>
              <a:rPr lang="ru-RU" dirty="0">
                <a:latin typeface="Times New Roman" panose="02020603050405020304" pitchFamily="18" charset="0"/>
                <a:cs typeface="Times New Roman" panose="02020603050405020304" pitchFamily="18" charset="0"/>
              </a:rPr>
              <a:t>Разделитесь на группы, отсканируйте код и выполните предложенное упражнение.</a:t>
            </a:r>
          </a:p>
        </p:txBody>
      </p:sp>
      <p:pic>
        <p:nvPicPr>
          <p:cNvPr id="5" name="Объект 4">
            <a:extLst>
              <a:ext uri="{FF2B5EF4-FFF2-40B4-BE49-F238E27FC236}">
                <a16:creationId xmlns="" xmlns:a16="http://schemas.microsoft.com/office/drawing/2014/main" id="{6C050955-DB71-4250-B9D4-7AFE898B100B}"/>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157788" y="2133600"/>
            <a:ext cx="3778250" cy="3778250"/>
          </a:xfrm>
        </p:spPr>
      </p:pic>
    </p:spTree>
    <p:extLst>
      <p:ext uri="{BB962C8B-B14F-4D97-AF65-F5344CB8AC3E}">
        <p14:creationId xmlns:p14="http://schemas.microsoft.com/office/powerpoint/2010/main" val="1918554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96D0A3C-8358-4FD4-A16E-D05C8B68EADF}"/>
              </a:ext>
            </a:extLst>
          </p:cNvPr>
          <p:cNvSpPr>
            <a:spLocks noGrp="1"/>
          </p:cNvSpPr>
          <p:nvPr>
            <p:ph type="title"/>
          </p:nvPr>
        </p:nvSpPr>
        <p:spPr>
          <a:xfrm>
            <a:off x="2592925" y="455296"/>
            <a:ext cx="8911687" cy="6046768"/>
          </a:xfrm>
        </p:spPr>
        <p:txBody>
          <a:bodyPr>
            <a:noAutofit/>
          </a:bodyPr>
          <a:lstStyle/>
          <a:p>
            <a:r>
              <a:rPr lang="ru-RU" dirty="0">
                <a:latin typeface="Times New Roman" panose="02020603050405020304" pitchFamily="18" charset="0"/>
                <a:cs typeface="Times New Roman" panose="02020603050405020304" pitchFamily="18" charset="0"/>
              </a:rPr>
              <a:t>Все глобальные проблемы тесно взаимосвязаны.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Однако теперь, когда начался переход от экономики вооружения к экономике разоружения, центр тяжести большинства глобальных проблем все больше перемещается в страны развивающегося мира.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Поэтому преодоление отсталости развивающихся стран – крупнейшая общемировая проблема.</a:t>
            </a:r>
          </a:p>
        </p:txBody>
      </p:sp>
      <p:sp>
        <p:nvSpPr>
          <p:cNvPr id="3" name="Объект 2">
            <a:extLst>
              <a:ext uri="{FF2B5EF4-FFF2-40B4-BE49-F238E27FC236}">
                <a16:creationId xmlns="" xmlns:a16="http://schemas.microsoft.com/office/drawing/2014/main" id="{1EABE9E7-A4D4-4D57-ACA6-A74EA3479C10}"/>
              </a:ext>
            </a:extLst>
          </p:cNvPr>
          <p:cNvSpPr>
            <a:spLocks noGrp="1"/>
          </p:cNvSpPr>
          <p:nvPr>
            <p:ph idx="1"/>
          </p:nvPr>
        </p:nvSpPr>
        <p:spPr>
          <a:xfrm>
            <a:off x="2592925" y="6625158"/>
            <a:ext cx="89154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3584484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D8FDED1-8FA4-433F-BE95-225082237F96}"/>
              </a:ext>
            </a:extLst>
          </p:cNvPr>
          <p:cNvSpPr>
            <a:spLocks noGrp="1"/>
          </p:cNvSpPr>
          <p:nvPr>
            <p:ph type="title"/>
          </p:nvPr>
        </p:nvSpPr>
        <p:spPr>
          <a:xfrm>
            <a:off x="2592924" y="624109"/>
            <a:ext cx="8911687" cy="5776691"/>
          </a:xfrm>
        </p:spPr>
        <p:txBody>
          <a:bodyPr>
            <a:normAutofit fontScale="90000"/>
          </a:bodyPr>
          <a:lstStyle/>
          <a:p>
            <a:pPr algn="just"/>
            <a:r>
              <a:rPr lang="ru-RU" sz="3800" b="1" dirty="0">
                <a:latin typeface="Times New Roman" panose="02020603050405020304" pitchFamily="18" charset="0"/>
                <a:cs typeface="Times New Roman" panose="02020603050405020304" pitchFamily="18" charset="0"/>
              </a:rPr>
              <a:t>Вывод</a:t>
            </a:r>
            <a:r>
              <a:rPr lang="ru-RU" sz="3800" dirty="0">
                <a:latin typeface="Times New Roman" panose="02020603050405020304" pitchFamily="18" charset="0"/>
                <a:cs typeface="Times New Roman" panose="02020603050405020304" pitchFamily="18" charset="0"/>
              </a:rPr>
              <a:t/>
            </a:r>
            <a:br>
              <a:rPr lang="ru-RU" sz="3800" dirty="0">
                <a:latin typeface="Times New Roman" panose="02020603050405020304" pitchFamily="18" charset="0"/>
                <a:cs typeface="Times New Roman" panose="02020603050405020304" pitchFamily="18" charset="0"/>
              </a:rPr>
            </a:br>
            <a:r>
              <a:rPr lang="ru-RU" sz="3800" dirty="0">
                <a:latin typeface="Times New Roman" panose="02020603050405020304" pitchFamily="18" charset="0"/>
                <a:cs typeface="Times New Roman" panose="02020603050405020304" pitchFamily="18" charset="0"/>
              </a:rPr>
              <a:t>Глобальные проблемы – это вызов человеческому разуму. </a:t>
            </a:r>
            <a:br>
              <a:rPr lang="ru-RU" sz="3800" dirty="0">
                <a:latin typeface="Times New Roman" panose="02020603050405020304" pitchFamily="18" charset="0"/>
                <a:cs typeface="Times New Roman" panose="02020603050405020304" pitchFamily="18" charset="0"/>
              </a:rPr>
            </a:br>
            <a:r>
              <a:rPr lang="ru-RU" sz="3800" dirty="0">
                <a:latin typeface="Times New Roman" panose="02020603050405020304" pitchFamily="18" charset="0"/>
                <a:cs typeface="Times New Roman" panose="02020603050405020304" pitchFamily="18" charset="0"/>
              </a:rPr>
              <a:t>Уйти от них невозможно. Их можно только преодолеть. Преодолеть усилиями каждого человека и каждой страны в тесном сотрудничестве ради великой цели – сохранении возможности жить на Земле. </a:t>
            </a:r>
            <a:br>
              <a:rPr lang="ru-RU" sz="3800" dirty="0">
                <a:latin typeface="Times New Roman" panose="02020603050405020304" pitchFamily="18" charset="0"/>
                <a:cs typeface="Times New Roman" panose="02020603050405020304" pitchFamily="18" charset="0"/>
              </a:rPr>
            </a:br>
            <a:r>
              <a:rPr lang="ru-RU" sz="3800" dirty="0">
                <a:latin typeface="Times New Roman" panose="02020603050405020304" pitchFamily="18" charset="0"/>
                <a:cs typeface="Times New Roman" panose="02020603050405020304" pitchFamily="18" charset="0"/>
              </a:rPr>
              <a:t>Каждый человек должен осознавать, что человечество находится на грани гибели и выживем мы или нет – заслуга каждого из нас.</a:t>
            </a:r>
            <a:br>
              <a:rPr lang="ru-RU" sz="3800" dirty="0">
                <a:latin typeface="Times New Roman" panose="02020603050405020304" pitchFamily="18" charset="0"/>
                <a:cs typeface="Times New Roman" panose="02020603050405020304" pitchFamily="18" charset="0"/>
              </a:rPr>
            </a:br>
            <a:r>
              <a:rPr lang="ru-RU" sz="3000" dirty="0">
                <a:latin typeface="Times New Roman" panose="02020603050405020304" pitchFamily="18" charset="0"/>
                <a:cs typeface="Times New Roman" panose="02020603050405020304" pitchFamily="18" charset="0"/>
              </a:rPr>
              <a:t/>
            </a:r>
            <a:br>
              <a:rPr lang="ru-RU" sz="3000" dirty="0">
                <a:latin typeface="Times New Roman" panose="02020603050405020304" pitchFamily="18" charset="0"/>
                <a:cs typeface="Times New Roman" panose="02020603050405020304" pitchFamily="18" charset="0"/>
              </a:rPr>
            </a:br>
            <a:endParaRPr lang="ru-RU" sz="3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33927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569885B-63B4-4729-8318-4DD3F5275FBD}"/>
              </a:ext>
            </a:extLst>
          </p:cNvPr>
          <p:cNvSpPr>
            <a:spLocks noGrp="1"/>
          </p:cNvSpPr>
          <p:nvPr>
            <p:ph type="title"/>
          </p:nvPr>
        </p:nvSpPr>
        <p:spPr/>
        <p:txBody>
          <a:bodyPr>
            <a:noAutofit/>
          </a:bodyPr>
          <a:lstStyle/>
          <a:p>
            <a:r>
              <a:rPr lang="ru-RU" sz="4500" b="1" dirty="0">
                <a:latin typeface="Times New Roman" panose="02020603050405020304" pitchFamily="18" charset="0"/>
                <a:cs typeface="Times New Roman" panose="02020603050405020304" pitchFamily="18" charset="0"/>
              </a:rPr>
              <a:t>Домашнее задание: стр. 380-390</a:t>
            </a:r>
          </a:p>
        </p:txBody>
      </p:sp>
      <p:sp>
        <p:nvSpPr>
          <p:cNvPr id="3" name="Объект 2">
            <a:extLst>
              <a:ext uri="{FF2B5EF4-FFF2-40B4-BE49-F238E27FC236}">
                <a16:creationId xmlns="" xmlns:a16="http://schemas.microsoft.com/office/drawing/2014/main" id="{FC1E99D1-CA6A-4F9A-A22A-500C0E116A1E}"/>
              </a:ext>
            </a:extLst>
          </p:cNvPr>
          <p:cNvSpPr>
            <a:spLocks noGrp="1"/>
          </p:cNvSpPr>
          <p:nvPr>
            <p:ph idx="1"/>
          </p:nvPr>
        </p:nvSpPr>
        <p:spPr/>
        <p:txBody>
          <a:bodyPr/>
          <a:lstStyle/>
          <a:p>
            <a:endParaRPr lang="ru-RU"/>
          </a:p>
        </p:txBody>
      </p:sp>
    </p:spTree>
    <p:extLst>
      <p:ext uri="{BB962C8B-B14F-4D97-AF65-F5344CB8AC3E}">
        <p14:creationId xmlns:p14="http://schemas.microsoft.com/office/powerpoint/2010/main" val="2571996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DC14B3DA-CB7C-48BA-8CCF-4B88184A084C}"/>
              </a:ext>
            </a:extLst>
          </p:cNvPr>
          <p:cNvSpPr>
            <a:spLocks noGrp="1"/>
          </p:cNvSpPr>
          <p:nvPr>
            <p:ph type="title"/>
          </p:nvPr>
        </p:nvSpPr>
        <p:spPr/>
        <p:txBody>
          <a:bodyPr/>
          <a:lstStyle/>
          <a:p>
            <a:r>
              <a:rPr lang="ru-RU" dirty="0">
                <a:latin typeface="Times New Roman" panose="02020603050405020304" pitchFamily="18" charset="0"/>
                <a:cs typeface="Times New Roman" panose="02020603050405020304" pitchFamily="18" charset="0"/>
              </a:rPr>
              <a:t>Список используемой литературы:</a:t>
            </a:r>
          </a:p>
        </p:txBody>
      </p:sp>
      <p:sp>
        <p:nvSpPr>
          <p:cNvPr id="3" name="Объект 2">
            <a:extLst>
              <a:ext uri="{FF2B5EF4-FFF2-40B4-BE49-F238E27FC236}">
                <a16:creationId xmlns="" xmlns:a16="http://schemas.microsoft.com/office/drawing/2014/main" id="{4AFE3324-5331-425C-BE21-CF1FB83DF249}"/>
              </a:ext>
            </a:extLst>
          </p:cNvPr>
          <p:cNvSpPr>
            <a:spLocks noGrp="1"/>
          </p:cNvSpPr>
          <p:nvPr>
            <p:ph idx="1"/>
          </p:nvPr>
        </p:nvSpPr>
        <p:spPr>
          <a:xfrm>
            <a:off x="2589212" y="2133600"/>
            <a:ext cx="8915400" cy="4277032"/>
          </a:xfrm>
        </p:spPr>
        <p:txBody>
          <a:bodyPr>
            <a:normAutofit/>
          </a:bodyPr>
          <a:lstStyle/>
          <a:p>
            <a:r>
              <a:rPr lang="ru-RU" sz="2400" dirty="0">
                <a:latin typeface="Times New Roman" panose="02020603050405020304" pitchFamily="18" charset="0"/>
                <a:cs typeface="Times New Roman" panose="02020603050405020304" pitchFamily="18" charset="0"/>
              </a:rPr>
              <a:t> УМК: В.П. </a:t>
            </a:r>
            <a:r>
              <a:rPr lang="ru-RU" sz="2400" dirty="0" err="1">
                <a:latin typeface="Times New Roman" panose="02020603050405020304" pitchFamily="18" charset="0"/>
                <a:cs typeface="Times New Roman" panose="02020603050405020304" pitchFamily="18" charset="0"/>
              </a:rPr>
              <a:t>Максаковский</a:t>
            </a:r>
            <a:r>
              <a:rPr lang="ru-RU" sz="2400" dirty="0">
                <a:latin typeface="Times New Roman" panose="02020603050405020304" pitchFamily="18" charset="0"/>
                <a:cs typeface="Times New Roman" panose="02020603050405020304" pitchFamily="18" charset="0"/>
              </a:rPr>
              <a:t> «Экономическая и социальная география мира», М.: «Просвещение», 2011,</a:t>
            </a:r>
          </a:p>
          <a:p>
            <a:r>
              <a:rPr lang="ru-RU" sz="2400" dirty="0">
                <a:latin typeface="Times New Roman" panose="02020603050405020304" pitchFamily="18" charset="0"/>
                <a:cs typeface="Times New Roman" panose="02020603050405020304" pitchFamily="18" charset="0"/>
              </a:rPr>
              <a:t> В.И. Сиротин. География. Рабочая тетрадь – М.: Дрофа, 2013,</a:t>
            </a:r>
          </a:p>
          <a:p>
            <a:r>
              <a:rPr lang="ru-RU" sz="2400" dirty="0">
                <a:latin typeface="Times New Roman" panose="02020603050405020304" pitchFamily="18" charset="0"/>
                <a:cs typeface="Times New Roman" panose="02020603050405020304" pitchFamily="18" charset="0"/>
              </a:rPr>
              <a:t> атлас географии мира 10-11, М.: «Дрофа», 2011; </a:t>
            </a:r>
          </a:p>
          <a:p>
            <a:r>
              <a:rPr lang="ru-RU" sz="2400" dirty="0">
                <a:latin typeface="Times New Roman" panose="02020603050405020304" pitchFamily="18" charset="0"/>
                <a:cs typeface="Times New Roman" panose="02020603050405020304" pitchFamily="18" charset="0"/>
              </a:rPr>
              <a:t>упражнение с сайта Learningapps.org «Глобальные проблемы человечества»; </a:t>
            </a:r>
          </a:p>
          <a:p>
            <a:r>
              <a:rPr lang="ru-RU" sz="2400" dirty="0">
                <a:latin typeface="Times New Roman" panose="02020603050405020304" pitchFamily="18" charset="0"/>
                <a:cs typeface="Times New Roman" panose="02020603050405020304" pitchFamily="18" charset="0"/>
              </a:rPr>
              <a:t>Видео-ролик с сайта </a:t>
            </a:r>
            <a:r>
              <a:rPr lang="ru-RU" sz="2400" dirty="0" err="1">
                <a:latin typeface="Times New Roman" panose="02020603050405020304" pitchFamily="18" charset="0"/>
                <a:cs typeface="Times New Roman" panose="02020603050405020304" pitchFamily="18" charset="0"/>
              </a:rPr>
              <a:t>YouTube</a:t>
            </a:r>
            <a:r>
              <a:rPr lang="ru-RU" sz="2400" dirty="0">
                <a:latin typeface="Times New Roman" panose="02020603050405020304" pitchFamily="18" charset="0"/>
                <a:cs typeface="Times New Roman" panose="02020603050405020304" pitchFamily="18" charset="0"/>
              </a:rPr>
              <a:t> «Глобальные проблемы человечества»;</a:t>
            </a:r>
          </a:p>
          <a:p>
            <a:r>
              <a:rPr lang="ru-RU" sz="2400" dirty="0">
                <a:latin typeface="Times New Roman" panose="02020603050405020304" pitchFamily="18" charset="0"/>
                <a:cs typeface="Times New Roman" panose="02020603050405020304" pitchFamily="18" charset="0"/>
              </a:rPr>
              <a:t>Картосхемы.</a:t>
            </a:r>
          </a:p>
        </p:txBody>
      </p:sp>
    </p:spTree>
    <p:extLst>
      <p:ext uri="{BB962C8B-B14F-4D97-AF65-F5344CB8AC3E}">
        <p14:creationId xmlns:p14="http://schemas.microsoft.com/office/powerpoint/2010/main" val="1336583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 xmlns:a16="http://schemas.microsoft.com/office/drawing/2014/main" id="{B08B797A-BA4F-4394-9699-02B528B0AB71}"/>
              </a:ext>
            </a:extLst>
          </p:cNvPr>
          <p:cNvSpPr/>
          <p:nvPr/>
        </p:nvSpPr>
        <p:spPr>
          <a:xfrm>
            <a:off x="1563756" y="429331"/>
            <a:ext cx="10031895" cy="5955733"/>
          </a:xfrm>
          <a:prstGeom prst="rect">
            <a:avLst/>
          </a:prstGeom>
        </p:spPr>
        <p:txBody>
          <a:bodyPr wrap="square">
            <a:spAutoFit/>
          </a:bodyPr>
          <a:lstStyle/>
          <a:p>
            <a:pPr>
              <a:lnSpc>
                <a:spcPct val="107000"/>
              </a:lnSpc>
              <a:spcAft>
                <a:spcPts val="80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Прежде, чем начать знакомство с глобальными проблемами человечества, необходимо понять, что же такое глобализация:</a:t>
            </a:r>
          </a:p>
          <a:p>
            <a:pPr>
              <a:lnSpc>
                <a:spcPct val="107000"/>
              </a:lnSpc>
              <a:spcAft>
                <a:spcPts val="800"/>
              </a:spcAft>
            </a:pPr>
            <a:r>
              <a:rPr lang="ru-RU" sz="3200" b="1" u="sng" dirty="0">
                <a:latin typeface="Times New Roman" panose="02020603050405020304" pitchFamily="18" charset="0"/>
                <a:ea typeface="Calibri" panose="020F0502020204030204" pitchFamily="34" charset="0"/>
                <a:cs typeface="Times New Roman" panose="02020603050405020304" pitchFamily="18" charset="0"/>
              </a:rPr>
              <a:t>Глобализация</a:t>
            </a:r>
            <a:r>
              <a:rPr lang="ru-RU" sz="3200" dirty="0">
                <a:latin typeface="Times New Roman" panose="02020603050405020304" pitchFamily="18" charset="0"/>
                <a:ea typeface="Calibri" panose="020F0502020204030204" pitchFamily="34" charset="0"/>
                <a:cs typeface="Times New Roman" panose="02020603050405020304" pitchFamily="18" charset="0"/>
              </a:rPr>
              <a:t> (от англ. </a:t>
            </a:r>
            <a:r>
              <a:rPr lang="en-US" sz="3200" dirty="0">
                <a:latin typeface="Times New Roman" panose="02020603050405020304" pitchFamily="18" charset="0"/>
                <a:ea typeface="Calibri" panose="020F0502020204030204" pitchFamily="34" charset="0"/>
                <a:cs typeface="Times New Roman" panose="02020603050405020304" pitchFamily="18" charset="0"/>
              </a:rPr>
              <a:t>Global </a:t>
            </a:r>
            <a:r>
              <a:rPr lang="ru-RU" sz="3200" dirty="0">
                <a:latin typeface="Times New Roman" panose="02020603050405020304" pitchFamily="18" charset="0"/>
                <a:ea typeface="Calibri" panose="020F0502020204030204" pitchFamily="34" charset="0"/>
                <a:cs typeface="Times New Roman" panose="02020603050405020304" pitchFamily="18" charset="0"/>
              </a:rPr>
              <a:t>– мировой, всемирный), резкое расширение и углубление взаимосвязей и взаимозависимостей между странами, народами и отдельными людьми. Она охватывает сферы политики, экономики, культуры. А в ее основе – деятельность политических, экономических союзов, ТНК, создание глобального информационного пространства, глобального финансового капитала.</a:t>
            </a:r>
          </a:p>
        </p:txBody>
      </p:sp>
    </p:spTree>
    <p:extLst>
      <p:ext uri="{BB962C8B-B14F-4D97-AF65-F5344CB8AC3E}">
        <p14:creationId xmlns:p14="http://schemas.microsoft.com/office/powerpoint/2010/main" val="3054721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 xmlns:a16="http://schemas.microsoft.com/office/drawing/2014/main" id="{E81756B7-BB5A-4F2A-96A3-0CE9CD4F57DA}"/>
              </a:ext>
            </a:extLst>
          </p:cNvPr>
          <p:cNvPicPr>
            <a:picLocks noChangeAspect="1"/>
          </p:cNvPicPr>
          <p:nvPr/>
        </p:nvPicPr>
        <p:blipFill>
          <a:blip r:embed="rId2"/>
          <a:stretch>
            <a:fillRect/>
          </a:stretch>
        </p:blipFill>
        <p:spPr>
          <a:xfrm>
            <a:off x="1758462" y="253218"/>
            <a:ext cx="10142806" cy="6372665"/>
          </a:xfrm>
          <a:prstGeom prst="rect">
            <a:avLst/>
          </a:prstGeom>
        </p:spPr>
      </p:pic>
    </p:spTree>
    <p:extLst>
      <p:ext uri="{BB962C8B-B14F-4D97-AF65-F5344CB8AC3E}">
        <p14:creationId xmlns:p14="http://schemas.microsoft.com/office/powerpoint/2010/main" val="464980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 xmlns:a16="http://schemas.microsoft.com/office/drawing/2014/main" id="{316CD550-1C99-471B-A488-D9C71B89006B}"/>
              </a:ext>
            </a:extLst>
          </p:cNvPr>
          <p:cNvSpPr/>
          <p:nvPr/>
        </p:nvSpPr>
        <p:spPr>
          <a:xfrm>
            <a:off x="2213113" y="0"/>
            <a:ext cx="9766852" cy="6723379"/>
          </a:xfrm>
          <a:prstGeom prst="rect">
            <a:avLst/>
          </a:prstGeom>
        </p:spPr>
        <p:txBody>
          <a:bodyPr wrap="square">
            <a:spAutoFit/>
          </a:bodyPr>
          <a:lstStyle/>
          <a:p>
            <a:pPr>
              <a:lnSpc>
                <a:spcPct val="107000"/>
              </a:lnSpc>
              <a:spcAft>
                <a:spcPts val="80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Существуют разные классификации глобальных проблем. Обычно выделяют:</a:t>
            </a:r>
          </a:p>
          <a:p>
            <a:pPr marL="342900" lvl="0" indent="-342900">
              <a:lnSpc>
                <a:spcPct val="107000"/>
              </a:lnSpc>
              <a:spcAft>
                <a:spcPts val="0"/>
              </a:spcAft>
              <a:buFont typeface="+mj-lt"/>
              <a:buAutoNum type="arabicParenR"/>
            </a:pPr>
            <a:r>
              <a:rPr lang="ru-RU" sz="3200" dirty="0">
                <a:latin typeface="Times New Roman" panose="02020603050405020304" pitchFamily="18" charset="0"/>
                <a:ea typeface="Calibri" panose="020F0502020204030204" pitchFamily="34" charset="0"/>
                <a:cs typeface="Times New Roman" panose="02020603050405020304" pitchFamily="18" charset="0"/>
              </a:rPr>
              <a:t>Проблемы наиболее «универсального» характера;</a:t>
            </a:r>
          </a:p>
          <a:p>
            <a:pPr marL="342900" lvl="0" indent="-342900">
              <a:lnSpc>
                <a:spcPct val="107000"/>
              </a:lnSpc>
              <a:spcAft>
                <a:spcPts val="0"/>
              </a:spcAft>
              <a:buFont typeface="+mj-lt"/>
              <a:buAutoNum type="arabicParenR"/>
            </a:pPr>
            <a:r>
              <a:rPr lang="ru-RU" sz="3200" dirty="0">
                <a:latin typeface="Times New Roman" panose="02020603050405020304" pitchFamily="18" charset="0"/>
                <a:ea typeface="Calibri" panose="020F0502020204030204" pitchFamily="34" charset="0"/>
                <a:cs typeface="Times New Roman" panose="02020603050405020304" pitchFamily="18" charset="0"/>
              </a:rPr>
              <a:t>Проблемы природно-экономического характера;</a:t>
            </a:r>
          </a:p>
          <a:p>
            <a:pPr marL="342900" lvl="0" indent="-342900">
              <a:lnSpc>
                <a:spcPct val="107000"/>
              </a:lnSpc>
              <a:spcAft>
                <a:spcPts val="0"/>
              </a:spcAft>
              <a:buFont typeface="+mj-lt"/>
              <a:buAutoNum type="arabicParenR"/>
            </a:pPr>
            <a:r>
              <a:rPr lang="ru-RU" sz="3200" dirty="0">
                <a:latin typeface="Times New Roman" panose="02020603050405020304" pitchFamily="18" charset="0"/>
                <a:ea typeface="Calibri" panose="020F0502020204030204" pitchFamily="34" charset="0"/>
                <a:cs typeface="Times New Roman" panose="02020603050405020304" pitchFamily="18" charset="0"/>
              </a:rPr>
              <a:t>Проблемы социального характера;</a:t>
            </a:r>
          </a:p>
          <a:p>
            <a:pPr marL="342900" lvl="0" indent="-342900">
              <a:lnSpc>
                <a:spcPct val="107000"/>
              </a:lnSpc>
              <a:spcAft>
                <a:spcPts val="800"/>
              </a:spcAft>
              <a:buFont typeface="+mj-lt"/>
              <a:buAutoNum type="arabicParenR"/>
            </a:pPr>
            <a:r>
              <a:rPr lang="ru-RU" sz="3200" dirty="0">
                <a:latin typeface="Times New Roman" panose="02020603050405020304" pitchFamily="18" charset="0"/>
                <a:ea typeface="Calibri" panose="020F0502020204030204" pitchFamily="34" charset="0"/>
                <a:cs typeface="Times New Roman" panose="02020603050405020304" pitchFamily="18" charset="0"/>
              </a:rPr>
              <a:t>Проблемы смешанного характера.</a:t>
            </a:r>
          </a:p>
          <a:p>
            <a:pPr>
              <a:lnSpc>
                <a:spcPct val="107000"/>
              </a:lnSpc>
              <a:spcAft>
                <a:spcPts val="80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Выделяют также «старые» и «новые» глобальные проблемы. </a:t>
            </a:r>
          </a:p>
          <a:p>
            <a:pPr>
              <a:lnSpc>
                <a:spcPct val="107000"/>
              </a:lnSpc>
              <a:spcAft>
                <a:spcPts val="800"/>
              </a:spcAft>
            </a:pPr>
            <a:r>
              <a:rPr lang="ru-RU" sz="3200" dirty="0">
                <a:latin typeface="Times New Roman" panose="02020603050405020304" pitchFamily="18" charset="0"/>
                <a:ea typeface="Calibri" panose="020F0502020204030204" pitchFamily="34" charset="0"/>
                <a:cs typeface="Times New Roman" panose="02020603050405020304" pitchFamily="18" charset="0"/>
              </a:rPr>
              <a:t>В конце </a:t>
            </a:r>
            <a:r>
              <a:rPr lang="en-US" sz="3200" dirty="0">
                <a:latin typeface="Times New Roman" panose="02020603050405020304" pitchFamily="18" charset="0"/>
                <a:ea typeface="Calibri" panose="020F0502020204030204" pitchFamily="34" charset="0"/>
                <a:cs typeface="Times New Roman" panose="02020603050405020304" pitchFamily="18" charset="0"/>
              </a:rPr>
              <a:t>XX</a:t>
            </a:r>
            <a:r>
              <a:rPr lang="ru-RU" sz="3200" dirty="0">
                <a:latin typeface="Times New Roman" panose="02020603050405020304" pitchFamily="18" charset="0"/>
                <a:ea typeface="Calibri" panose="020F0502020204030204" pitchFamily="34" charset="0"/>
                <a:cs typeface="Times New Roman" panose="02020603050405020304" pitchFamily="18" charset="0"/>
              </a:rPr>
              <a:t> века на 1 место вышли проблемы экологические и демографические, в то время как проблема предотвращения 3 мировой войны стала менее острой.</a:t>
            </a:r>
          </a:p>
        </p:txBody>
      </p:sp>
    </p:spTree>
    <p:extLst>
      <p:ext uri="{BB962C8B-B14F-4D97-AF65-F5344CB8AC3E}">
        <p14:creationId xmlns:p14="http://schemas.microsoft.com/office/powerpoint/2010/main" val="1984047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A42A8E6-F002-47A8-9AE7-579AF90B6C04}"/>
              </a:ext>
            </a:extLst>
          </p:cNvPr>
          <p:cNvSpPr>
            <a:spLocks noGrp="1"/>
          </p:cNvSpPr>
          <p:nvPr>
            <p:ph type="title"/>
          </p:nvPr>
        </p:nvSpPr>
        <p:spPr>
          <a:xfrm>
            <a:off x="2208612" y="292806"/>
            <a:ext cx="9466553" cy="1718212"/>
          </a:xfrm>
        </p:spPr>
        <p:txBody>
          <a:bodyPr>
            <a:noAutofit/>
          </a:bodyPr>
          <a:lstStyle/>
          <a:p>
            <a:pPr algn="ctr"/>
            <a:r>
              <a:rPr lang="ru-RU" sz="2500" dirty="0">
                <a:latin typeface="Times New Roman" panose="02020603050405020304" pitchFamily="18" charset="0"/>
                <a:cs typeface="Times New Roman" panose="02020603050405020304" pitchFamily="18" charset="0"/>
              </a:rPr>
              <a:t>У вас на столах есть папки с раздаточным материалом. Возьмите лист с заголовком: «Глобальные проблемы человечества».  По ходу урока вы будете заполнять схему. После заполнения покажите стрелками взаимосвязи между отдельными проблемами.</a:t>
            </a:r>
            <a:br>
              <a:rPr lang="ru-RU" sz="2500" dirty="0">
                <a:latin typeface="Times New Roman" panose="02020603050405020304" pitchFamily="18" charset="0"/>
                <a:cs typeface="Times New Roman" panose="02020603050405020304" pitchFamily="18" charset="0"/>
              </a:rPr>
            </a:br>
            <a:endParaRPr lang="ru-RU" sz="2500" dirty="0">
              <a:latin typeface="Times New Roman" panose="02020603050405020304" pitchFamily="18" charset="0"/>
              <a:cs typeface="Times New Roman" panose="02020603050405020304" pitchFamily="18" charset="0"/>
            </a:endParaRPr>
          </a:p>
        </p:txBody>
      </p:sp>
      <p:pic>
        <p:nvPicPr>
          <p:cNvPr id="15" name="Объект 14">
            <a:extLst>
              <a:ext uri="{FF2B5EF4-FFF2-40B4-BE49-F238E27FC236}">
                <a16:creationId xmlns="" xmlns:a16="http://schemas.microsoft.com/office/drawing/2014/main" id="{FDBD3B18-253C-4145-A446-ABBCA8B85C2F}"/>
              </a:ext>
            </a:extLst>
          </p:cNvPr>
          <p:cNvPicPr>
            <a:picLocks noGrp="1" noChangeAspect="1"/>
          </p:cNvPicPr>
          <p:nvPr>
            <p:ph idx="1"/>
          </p:nvPr>
        </p:nvPicPr>
        <p:blipFill>
          <a:blip r:embed="rId2"/>
          <a:stretch>
            <a:fillRect/>
          </a:stretch>
        </p:blipFill>
        <p:spPr>
          <a:xfrm>
            <a:off x="5397620" y="3708952"/>
            <a:ext cx="2944623" cy="493819"/>
          </a:xfrm>
          <a:prstGeom prst="rect">
            <a:avLst/>
          </a:prstGeom>
        </p:spPr>
      </p:pic>
      <p:sp>
        <p:nvSpPr>
          <p:cNvPr id="6" name="Прямоугольник 5">
            <a:extLst>
              <a:ext uri="{FF2B5EF4-FFF2-40B4-BE49-F238E27FC236}">
                <a16:creationId xmlns="" xmlns:a16="http://schemas.microsoft.com/office/drawing/2014/main" id="{5A29382A-4F46-48BE-8493-C135B719D24D}"/>
              </a:ext>
            </a:extLst>
          </p:cNvPr>
          <p:cNvSpPr/>
          <p:nvPr/>
        </p:nvSpPr>
        <p:spPr>
          <a:xfrm>
            <a:off x="4435371" y="2411896"/>
            <a:ext cx="1364973" cy="5830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 xmlns:a16="http://schemas.microsoft.com/office/drawing/2014/main" id="{F9A77823-030A-41EB-80FD-4906EBF6A41B}"/>
              </a:ext>
            </a:extLst>
          </p:cNvPr>
          <p:cNvSpPr/>
          <p:nvPr/>
        </p:nvSpPr>
        <p:spPr>
          <a:xfrm>
            <a:off x="7593495" y="2454966"/>
            <a:ext cx="1497496" cy="54333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 xmlns:a16="http://schemas.microsoft.com/office/drawing/2014/main" id="{11A0F59F-609C-4AC2-A2AB-A051805DA472}"/>
              </a:ext>
            </a:extLst>
          </p:cNvPr>
          <p:cNvSpPr/>
          <p:nvPr/>
        </p:nvSpPr>
        <p:spPr>
          <a:xfrm>
            <a:off x="3246782" y="3346549"/>
            <a:ext cx="1563757" cy="59634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a:extLst>
              <a:ext uri="{FF2B5EF4-FFF2-40B4-BE49-F238E27FC236}">
                <a16:creationId xmlns="" xmlns:a16="http://schemas.microsoft.com/office/drawing/2014/main" id="{124C0F50-66C8-4CEF-A174-638E562BE8D1}"/>
              </a:ext>
            </a:extLst>
          </p:cNvPr>
          <p:cNvSpPr/>
          <p:nvPr/>
        </p:nvSpPr>
        <p:spPr>
          <a:xfrm>
            <a:off x="3273287" y="4267575"/>
            <a:ext cx="1537252" cy="5963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a:extLst>
              <a:ext uri="{FF2B5EF4-FFF2-40B4-BE49-F238E27FC236}">
                <a16:creationId xmlns="" xmlns:a16="http://schemas.microsoft.com/office/drawing/2014/main" id="{2112EF92-B9A0-4DD8-918F-8B3FFB213022}"/>
              </a:ext>
            </a:extLst>
          </p:cNvPr>
          <p:cNvSpPr/>
          <p:nvPr/>
        </p:nvSpPr>
        <p:spPr>
          <a:xfrm>
            <a:off x="4495006" y="5188601"/>
            <a:ext cx="1630017" cy="6626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a:extLst>
              <a:ext uri="{FF2B5EF4-FFF2-40B4-BE49-F238E27FC236}">
                <a16:creationId xmlns="" xmlns:a16="http://schemas.microsoft.com/office/drawing/2014/main" id="{5EBADB64-5BDD-46B1-B0EF-6ACDF5D8CC16}"/>
              </a:ext>
            </a:extLst>
          </p:cNvPr>
          <p:cNvSpPr/>
          <p:nvPr/>
        </p:nvSpPr>
        <p:spPr>
          <a:xfrm>
            <a:off x="7732643" y="5133561"/>
            <a:ext cx="1603513" cy="6626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a:extLst>
              <a:ext uri="{FF2B5EF4-FFF2-40B4-BE49-F238E27FC236}">
                <a16:creationId xmlns="" xmlns:a16="http://schemas.microsoft.com/office/drawing/2014/main" id="{BDD465DA-79E9-4372-A612-D26DFD3AB1FC}"/>
              </a:ext>
            </a:extLst>
          </p:cNvPr>
          <p:cNvSpPr/>
          <p:nvPr/>
        </p:nvSpPr>
        <p:spPr>
          <a:xfrm>
            <a:off x="8534400" y="3286539"/>
            <a:ext cx="1749287" cy="52677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a:extLst>
              <a:ext uri="{FF2B5EF4-FFF2-40B4-BE49-F238E27FC236}">
                <a16:creationId xmlns="" xmlns:a16="http://schemas.microsoft.com/office/drawing/2014/main" id="{DC988029-0DA3-4598-AAC2-41051137B7BB}"/>
              </a:ext>
            </a:extLst>
          </p:cNvPr>
          <p:cNvSpPr/>
          <p:nvPr/>
        </p:nvSpPr>
        <p:spPr>
          <a:xfrm>
            <a:off x="8534400" y="4176843"/>
            <a:ext cx="1749287" cy="5558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918298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5DF7582-038A-481C-923D-D4254747B641}"/>
              </a:ext>
            </a:extLst>
          </p:cNvPr>
          <p:cNvSpPr>
            <a:spLocks noGrp="1"/>
          </p:cNvSpPr>
          <p:nvPr>
            <p:ph type="title"/>
          </p:nvPr>
        </p:nvSpPr>
        <p:spPr>
          <a:xfrm>
            <a:off x="1656523" y="0"/>
            <a:ext cx="9132473" cy="979403"/>
          </a:xfrm>
        </p:spPr>
        <p:txBody>
          <a:bodyPr>
            <a:noAutofit/>
          </a:bodyPr>
          <a:lstStyle/>
          <a:p>
            <a:pPr algn="ctr"/>
            <a:r>
              <a:rPr lang="ru-RU" sz="2800" dirty="0">
                <a:latin typeface="Times New Roman" panose="02020603050405020304" pitchFamily="18" charset="0"/>
                <a:cs typeface="Times New Roman" panose="02020603050405020304" pitchFamily="18" charset="0"/>
              </a:rPr>
              <a:t>Заполнить таблицу, используя раздаточный материал, а также информацию из презентации.</a:t>
            </a:r>
          </a:p>
        </p:txBody>
      </p:sp>
      <p:graphicFrame>
        <p:nvGraphicFramePr>
          <p:cNvPr id="4" name="Объект 3">
            <a:extLst>
              <a:ext uri="{FF2B5EF4-FFF2-40B4-BE49-F238E27FC236}">
                <a16:creationId xmlns="" xmlns:a16="http://schemas.microsoft.com/office/drawing/2014/main" id="{3D0D27C1-7C5A-4159-B55A-C9339892BCC3}"/>
              </a:ext>
            </a:extLst>
          </p:cNvPr>
          <p:cNvGraphicFramePr>
            <a:graphicFrameLocks noGrp="1"/>
          </p:cNvGraphicFramePr>
          <p:nvPr>
            <p:ph idx="1"/>
            <p:extLst>
              <p:ext uri="{D42A27DB-BD31-4B8C-83A1-F6EECF244321}">
                <p14:modId xmlns:p14="http://schemas.microsoft.com/office/powerpoint/2010/main" val="4095071124"/>
              </p:ext>
            </p:extLst>
          </p:nvPr>
        </p:nvGraphicFramePr>
        <p:xfrm>
          <a:off x="1563757" y="951641"/>
          <a:ext cx="10628243" cy="5925432"/>
        </p:xfrm>
        <a:graphic>
          <a:graphicData uri="http://schemas.openxmlformats.org/drawingml/2006/table">
            <a:tbl>
              <a:tblPr firstRow="1" bandRow="1">
                <a:tableStyleId>{5C22544A-7EE6-4342-B048-85BDC9FD1C3A}</a:tableStyleId>
              </a:tblPr>
              <a:tblGrid>
                <a:gridCol w="3188233">
                  <a:extLst>
                    <a:ext uri="{9D8B030D-6E8A-4147-A177-3AD203B41FA5}">
                      <a16:colId xmlns="" xmlns:a16="http://schemas.microsoft.com/office/drawing/2014/main" val="2284110341"/>
                    </a:ext>
                  </a:extLst>
                </a:gridCol>
                <a:gridCol w="3897263">
                  <a:extLst>
                    <a:ext uri="{9D8B030D-6E8A-4147-A177-3AD203B41FA5}">
                      <a16:colId xmlns="" xmlns:a16="http://schemas.microsoft.com/office/drawing/2014/main" val="426706322"/>
                    </a:ext>
                  </a:extLst>
                </a:gridCol>
                <a:gridCol w="3542747">
                  <a:extLst>
                    <a:ext uri="{9D8B030D-6E8A-4147-A177-3AD203B41FA5}">
                      <a16:colId xmlns="" xmlns:a16="http://schemas.microsoft.com/office/drawing/2014/main" val="1966838350"/>
                    </a:ext>
                  </a:extLst>
                </a:gridCol>
              </a:tblGrid>
              <a:tr h="354668">
                <a:tc>
                  <a:txBody>
                    <a:bodyPr/>
                    <a:lstStyle/>
                    <a:p>
                      <a:pPr algn="ctr"/>
                      <a:r>
                        <a:rPr lang="ru-RU" dirty="0"/>
                        <a:t>Проблема</a:t>
                      </a:r>
                    </a:p>
                  </a:txBody>
                  <a:tcPr/>
                </a:tc>
                <a:tc>
                  <a:txBody>
                    <a:bodyPr/>
                    <a:lstStyle/>
                    <a:p>
                      <a:pPr algn="ctr"/>
                      <a:r>
                        <a:rPr lang="ru-RU" dirty="0"/>
                        <a:t>Ее проявление</a:t>
                      </a:r>
                    </a:p>
                  </a:txBody>
                  <a:tcPr/>
                </a:tc>
                <a:tc>
                  <a:txBody>
                    <a:bodyPr/>
                    <a:lstStyle/>
                    <a:p>
                      <a:pPr algn="ctr"/>
                      <a:r>
                        <a:rPr lang="ru-RU" dirty="0"/>
                        <a:t>Пути решения</a:t>
                      </a:r>
                    </a:p>
                  </a:txBody>
                  <a:tcPr/>
                </a:tc>
                <a:extLst>
                  <a:ext uri="{0D108BD9-81ED-4DB2-BD59-A6C34878D82A}">
                    <a16:rowId xmlns="" xmlns:a16="http://schemas.microsoft.com/office/drawing/2014/main" val="641347827"/>
                  </a:ext>
                </a:extLst>
              </a:tr>
              <a:tr h="384224">
                <a:tc>
                  <a:txBody>
                    <a:bodyPr/>
                    <a:lstStyle/>
                    <a:p>
                      <a:pPr algn="l"/>
                      <a:r>
                        <a:rPr lang="ru-RU" sz="2000" dirty="0">
                          <a:latin typeface="Times New Roman" panose="02020603050405020304" pitchFamily="18" charset="0"/>
                          <a:cs typeface="Times New Roman" panose="02020603050405020304" pitchFamily="18" charset="0"/>
                        </a:rPr>
                        <a:t>Экологическая</a:t>
                      </a:r>
                    </a:p>
                  </a:txBody>
                  <a:tcPr/>
                </a:tc>
                <a:tc>
                  <a:txBody>
                    <a:bodyPr/>
                    <a:lstStyle/>
                    <a:p>
                      <a:pPr algn="ctr"/>
                      <a:endParaRPr lang="ru-RU" sz="2000">
                        <a:latin typeface="Times New Roman" panose="02020603050405020304" pitchFamily="18" charset="0"/>
                        <a:cs typeface="Times New Roman" panose="02020603050405020304" pitchFamily="18" charset="0"/>
                      </a:endParaRP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57373307"/>
                  </a:ext>
                </a:extLst>
              </a:tr>
              <a:tr h="886671">
                <a:tc>
                  <a:txBody>
                    <a:bodyPr/>
                    <a:lstStyle/>
                    <a:p>
                      <a:pPr algn="l"/>
                      <a:r>
                        <a:rPr lang="ru-RU" sz="2000" dirty="0">
                          <a:latin typeface="Times New Roman" panose="02020603050405020304" pitchFamily="18" charset="0"/>
                          <a:cs typeface="Times New Roman" panose="02020603050405020304" pitchFamily="18" charset="0"/>
                        </a:rPr>
                        <a:t>Демографическая</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tc>
                  <a:txBody>
                    <a:bodyPr/>
                    <a:lstStyle/>
                    <a:p>
                      <a:pPr algn="ctr"/>
                      <a:r>
                        <a:rPr lang="ru-RU" sz="1800" dirty="0">
                          <a:latin typeface="Times New Roman" panose="02020603050405020304" pitchFamily="18" charset="0"/>
                          <a:cs typeface="Times New Roman" panose="02020603050405020304" pitchFamily="18" charset="0"/>
                        </a:rPr>
                        <a:t>Целенаправленная демографическая политика, улучшение образа жизни</a:t>
                      </a:r>
                    </a:p>
                  </a:txBody>
                  <a:tcPr/>
                </a:tc>
                <a:extLst>
                  <a:ext uri="{0D108BD9-81ED-4DB2-BD59-A6C34878D82A}">
                    <a16:rowId xmlns="" xmlns:a16="http://schemas.microsoft.com/office/drawing/2014/main" val="3544144351"/>
                  </a:ext>
                </a:extLst>
              </a:tr>
              <a:tr h="886671">
                <a:tc>
                  <a:txBody>
                    <a:bodyPr/>
                    <a:lstStyle/>
                    <a:p>
                      <a:pPr algn="l"/>
                      <a:r>
                        <a:rPr lang="ru-RU" sz="2000" dirty="0">
                          <a:latin typeface="Times New Roman" panose="02020603050405020304" pitchFamily="18" charset="0"/>
                          <a:cs typeface="Times New Roman" panose="02020603050405020304" pitchFamily="18" charset="0"/>
                        </a:rPr>
                        <a:t>Проблема мира и разоружения</a:t>
                      </a:r>
                    </a:p>
                  </a:txBody>
                  <a:tcPr/>
                </a:tc>
                <a:tc>
                  <a:txBody>
                    <a:bodyPr/>
                    <a:lstStyle/>
                    <a:p>
                      <a:pPr algn="ctr"/>
                      <a:r>
                        <a:rPr lang="ru-RU" sz="1800" dirty="0">
                          <a:latin typeface="Times New Roman" panose="02020603050405020304" pitchFamily="18" charset="0"/>
                          <a:cs typeface="Times New Roman" panose="02020603050405020304" pitchFamily="18" charset="0"/>
                        </a:rPr>
                        <a:t>Гонка вооружений, испытания ядерного оружия, локальные военные конфликты</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865437610"/>
                  </a:ext>
                </a:extLst>
              </a:tr>
              <a:tr h="384224">
                <a:tc>
                  <a:txBody>
                    <a:bodyPr/>
                    <a:lstStyle/>
                    <a:p>
                      <a:pPr algn="l"/>
                      <a:r>
                        <a:rPr lang="ru-RU" sz="2000" dirty="0">
                          <a:latin typeface="Times New Roman" panose="02020603050405020304" pitchFamily="18" charset="0"/>
                          <a:cs typeface="Times New Roman" panose="02020603050405020304" pitchFamily="18" charset="0"/>
                        </a:rPr>
                        <a:t>Продовольственная</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389744309"/>
                  </a:ext>
                </a:extLst>
              </a:tr>
              <a:tr h="676716">
                <a:tc>
                  <a:txBody>
                    <a:bodyPr/>
                    <a:lstStyle/>
                    <a:p>
                      <a:pPr algn="l"/>
                      <a:r>
                        <a:rPr lang="ru-RU" sz="2000" dirty="0">
                          <a:latin typeface="Times New Roman" panose="02020603050405020304" pitchFamily="18" charset="0"/>
                          <a:cs typeface="Times New Roman" panose="02020603050405020304" pitchFamily="18" charset="0"/>
                        </a:rPr>
                        <a:t>Энергетическая и сырьевая</a:t>
                      </a:r>
                    </a:p>
                  </a:txBody>
                  <a:tcPr/>
                </a:tc>
                <a:tc>
                  <a:txBody>
                    <a:bodyPr/>
                    <a:lstStyle/>
                    <a:p>
                      <a:pPr algn="ctr"/>
                      <a:r>
                        <a:rPr lang="ru-RU" sz="2000" dirty="0">
                          <a:latin typeface="Times New Roman" panose="02020603050405020304" pitchFamily="18" charset="0"/>
                          <a:cs typeface="Times New Roman" panose="02020603050405020304" pitchFamily="18" charset="0"/>
                        </a:rPr>
                        <a:t>Дефицит природных ресурсов</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780674043"/>
                  </a:ext>
                </a:extLst>
              </a:tr>
              <a:tr h="384224">
                <a:tc>
                  <a:txBody>
                    <a:bodyPr/>
                    <a:lstStyle/>
                    <a:p>
                      <a:pPr algn="l"/>
                      <a:r>
                        <a:rPr lang="ru-RU" sz="2000" dirty="0">
                          <a:latin typeface="Times New Roman" panose="02020603050405020304" pitchFamily="18" charset="0"/>
                          <a:cs typeface="Times New Roman" panose="02020603050405020304" pitchFamily="18" charset="0"/>
                        </a:rPr>
                        <a:t>Проблема здоровья людей</a:t>
                      </a:r>
                    </a:p>
                  </a:txBody>
                  <a:tcPr/>
                </a:tc>
                <a:tc>
                  <a:txBody>
                    <a:bodyPr/>
                    <a:lstStyle/>
                    <a:p>
                      <a:pPr algn="ctr"/>
                      <a:endParaRPr lang="ru-RU" sz="2000">
                        <a:latin typeface="Times New Roman" panose="02020603050405020304" pitchFamily="18" charset="0"/>
                        <a:cs typeface="Times New Roman" panose="02020603050405020304" pitchFamily="18" charset="0"/>
                      </a:endParaRP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1174625732"/>
                  </a:ext>
                </a:extLst>
              </a:tr>
              <a:tr h="1152672">
                <a:tc>
                  <a:txBody>
                    <a:bodyPr/>
                    <a:lstStyle/>
                    <a:p>
                      <a:pPr algn="l"/>
                      <a:r>
                        <a:rPr lang="ru-RU" sz="2000" dirty="0">
                          <a:latin typeface="Times New Roman" panose="02020603050405020304" pitchFamily="18" charset="0"/>
                          <a:cs typeface="Times New Roman" panose="02020603050405020304" pitchFamily="18" charset="0"/>
                        </a:rPr>
                        <a:t>Проблема использования Мирового океана</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tc>
                  <a:txBody>
                    <a:bodyPr/>
                    <a:lstStyle/>
                    <a:p>
                      <a:pPr algn="ctr"/>
                      <a:r>
                        <a:rPr lang="ru-RU" sz="1800" dirty="0">
                          <a:latin typeface="Times New Roman" panose="02020603050405020304" pitchFamily="18" charset="0"/>
                          <a:cs typeface="Times New Roman" panose="02020603050405020304" pitchFamily="18" charset="0"/>
                        </a:rPr>
                        <a:t>Рациональное использование ресурсов Мирового океана, правовое регулирование охранного режима его вод</a:t>
                      </a:r>
                    </a:p>
                  </a:txBody>
                  <a:tcPr/>
                </a:tc>
                <a:extLst>
                  <a:ext uri="{0D108BD9-81ED-4DB2-BD59-A6C34878D82A}">
                    <a16:rowId xmlns="" xmlns:a16="http://schemas.microsoft.com/office/drawing/2014/main" val="836165567"/>
                  </a:ext>
                </a:extLst>
              </a:tr>
              <a:tr h="676716">
                <a:tc>
                  <a:txBody>
                    <a:bodyPr/>
                    <a:lstStyle/>
                    <a:p>
                      <a:pPr algn="l"/>
                      <a:r>
                        <a:rPr lang="ru-RU" sz="2000" dirty="0">
                          <a:latin typeface="Times New Roman" panose="02020603050405020304" pitchFamily="18" charset="0"/>
                          <a:cs typeface="Times New Roman" panose="02020603050405020304" pitchFamily="18" charset="0"/>
                        </a:rPr>
                        <a:t>Мирное освоение Космоса</a:t>
                      </a: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tc>
                  <a:txBody>
                    <a:bodyPr/>
                    <a:lstStyle/>
                    <a:p>
                      <a:pPr algn="ctr"/>
                      <a:endParaRPr lang="ru-RU" sz="2000" dirty="0">
                        <a:latin typeface="Times New Roman" panose="02020603050405020304" pitchFamily="18" charset="0"/>
                        <a:cs typeface="Times New Roman" panose="02020603050405020304" pitchFamily="18" charset="0"/>
                      </a:endParaRPr>
                    </a:p>
                  </a:txBody>
                  <a:tcPr/>
                </a:tc>
                <a:extLst>
                  <a:ext uri="{0D108BD9-81ED-4DB2-BD59-A6C34878D82A}">
                    <a16:rowId xmlns="" xmlns:a16="http://schemas.microsoft.com/office/drawing/2014/main" val="2288740534"/>
                  </a:ext>
                </a:extLst>
              </a:tr>
            </a:tbl>
          </a:graphicData>
        </a:graphic>
      </p:graphicFrame>
    </p:spTree>
    <p:extLst>
      <p:ext uri="{BB962C8B-B14F-4D97-AF65-F5344CB8AC3E}">
        <p14:creationId xmlns:p14="http://schemas.microsoft.com/office/powerpoint/2010/main" val="3830401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F03AE2B-98C1-415D-9EF4-EC6BE1D291FC}"/>
              </a:ext>
            </a:extLst>
          </p:cNvPr>
          <p:cNvSpPr>
            <a:spLocks noGrp="1"/>
          </p:cNvSpPr>
          <p:nvPr>
            <p:ph type="title"/>
          </p:nvPr>
        </p:nvSpPr>
        <p:spPr>
          <a:xfrm>
            <a:off x="1875472" y="0"/>
            <a:ext cx="8911687" cy="1851804"/>
          </a:xfrm>
        </p:spPr>
        <p:txBody>
          <a:bodyPr>
            <a:normAutofit fontScale="90000"/>
          </a:bodyPr>
          <a:lstStyle/>
          <a:p>
            <a:pPr algn="ctr"/>
            <a:r>
              <a:rPr lang="ru-RU" sz="3100" dirty="0">
                <a:latin typeface="Times New Roman" panose="02020603050405020304" pitchFamily="18" charset="0"/>
                <a:cs typeface="Times New Roman" panose="02020603050405020304" pitchFamily="18" charset="0"/>
              </a:rPr>
              <a:t>В некоторых станах экологическая ситуация уже переросла в экологический кризис. Возникло понятие о кризисных районах, а в отдельных случаях и о районах с катастрофической экологической ситуацией</a:t>
            </a:r>
            <a:r>
              <a:rPr lang="ru-RU" dirty="0"/>
              <a:t>.</a:t>
            </a:r>
          </a:p>
        </p:txBody>
      </p:sp>
      <p:pic>
        <p:nvPicPr>
          <p:cNvPr id="5" name="Объект 4">
            <a:extLst>
              <a:ext uri="{FF2B5EF4-FFF2-40B4-BE49-F238E27FC236}">
                <a16:creationId xmlns="" xmlns:a16="http://schemas.microsoft.com/office/drawing/2014/main" id="{725544EE-349F-4C40-81D8-1DE581F3262E}"/>
              </a:ext>
            </a:extLst>
          </p:cNvPr>
          <p:cNvPicPr>
            <a:picLocks noGrp="1" noChangeAspect="1"/>
          </p:cNvPicPr>
          <p:nvPr>
            <p:ph idx="1"/>
          </p:nvPr>
        </p:nvPicPr>
        <p:blipFill>
          <a:blip r:embed="rId2"/>
          <a:stretch>
            <a:fillRect/>
          </a:stretch>
        </p:blipFill>
        <p:spPr>
          <a:xfrm>
            <a:off x="1875472" y="1927274"/>
            <a:ext cx="9997660" cy="4930726"/>
          </a:xfrm>
        </p:spPr>
      </p:pic>
    </p:spTree>
    <p:extLst>
      <p:ext uri="{BB962C8B-B14F-4D97-AF65-F5344CB8AC3E}">
        <p14:creationId xmlns:p14="http://schemas.microsoft.com/office/powerpoint/2010/main" val="1984492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7479403-2F22-48D9-A3F1-075E59FB0066}"/>
              </a:ext>
            </a:extLst>
          </p:cNvPr>
          <p:cNvSpPr>
            <a:spLocks noGrp="1"/>
          </p:cNvSpPr>
          <p:nvPr>
            <p:ph type="title"/>
          </p:nvPr>
        </p:nvSpPr>
        <p:spPr>
          <a:xfrm>
            <a:off x="2184962" y="1140541"/>
            <a:ext cx="9899186" cy="2841523"/>
          </a:xfrm>
        </p:spPr>
        <p:txBody>
          <a:bodyPr>
            <a:normAutofit/>
          </a:bodyPr>
          <a:lstStyle/>
          <a:p>
            <a:r>
              <a:rPr lang="ru-RU" dirty="0">
                <a:latin typeface="Times New Roman" panose="02020603050405020304" pitchFamily="18" charset="0"/>
                <a:cs typeface="Times New Roman" panose="02020603050405020304" pitchFamily="18" charset="0"/>
              </a:rPr>
              <a:t>Также существуют проблемы неконтролируемых изменений климата, разрушения озонового слоя, учащения стихийных природных бедствий.</a:t>
            </a:r>
          </a:p>
        </p:txBody>
      </p:sp>
      <p:sp>
        <p:nvSpPr>
          <p:cNvPr id="4" name="Объект 3">
            <a:extLst>
              <a:ext uri="{FF2B5EF4-FFF2-40B4-BE49-F238E27FC236}">
                <a16:creationId xmlns="" xmlns:a16="http://schemas.microsoft.com/office/drawing/2014/main" id="{4DD3D429-53FE-46BC-8C6C-05EB5048E4B7}"/>
              </a:ext>
            </a:extLst>
          </p:cNvPr>
          <p:cNvSpPr>
            <a:spLocks noGrp="1"/>
          </p:cNvSpPr>
          <p:nvPr>
            <p:ph idx="1"/>
          </p:nvPr>
        </p:nvSpPr>
        <p:spPr>
          <a:xfrm>
            <a:off x="2589212" y="5584722"/>
            <a:ext cx="8915400" cy="326499"/>
          </a:xfrm>
        </p:spPr>
        <p:txBody>
          <a:bodyPr>
            <a:normAutofit fontScale="92500" lnSpcReduction="10000"/>
          </a:bodyPr>
          <a:lstStyle/>
          <a:p>
            <a:endParaRPr lang="ru-RU" dirty="0"/>
          </a:p>
        </p:txBody>
      </p:sp>
    </p:spTree>
    <p:extLst>
      <p:ext uri="{BB962C8B-B14F-4D97-AF65-F5344CB8AC3E}">
        <p14:creationId xmlns:p14="http://schemas.microsoft.com/office/powerpoint/2010/main" val="1426346869"/>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636</TotalTime>
  <Words>565</Words>
  <Application>Microsoft Office PowerPoint</Application>
  <PresentationFormat>Широкоэкранный</PresentationFormat>
  <Paragraphs>68</Paragraphs>
  <Slides>25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25</vt:i4>
      </vt:variant>
    </vt:vector>
  </HeadingPairs>
  <TitlesOfParts>
    <vt:vector size="31" baseType="lpstr">
      <vt:lpstr>Arial</vt:lpstr>
      <vt:lpstr>Calibri</vt:lpstr>
      <vt:lpstr>Century Gothic</vt:lpstr>
      <vt:lpstr>Times New Roman</vt:lpstr>
      <vt:lpstr>Wingdings 3</vt:lpstr>
      <vt:lpstr>Легкий дым</vt:lpstr>
      <vt:lpstr>Урок географии в 11 классе. Какие есть глобальные проблемы у человечества?</vt:lpstr>
      <vt:lpstr>Презентация PowerPoint</vt:lpstr>
      <vt:lpstr>Презентация PowerPoint</vt:lpstr>
      <vt:lpstr>Презентация PowerPoint</vt:lpstr>
      <vt:lpstr>Презентация PowerPoint</vt:lpstr>
      <vt:lpstr>У вас на столах есть папки с раздаточным материалом. Возьмите лист с заголовком: «Глобальные проблемы человечества».  По ходу урока вы будете заполнять схему. После заполнения покажите стрелками взаимосвязи между отдельными проблемами. </vt:lpstr>
      <vt:lpstr>Заполнить таблицу, используя раздаточный материал, а также информацию из презентации.</vt:lpstr>
      <vt:lpstr>В некоторых станах экологическая ситуация уже переросла в экологический кризис. Возникло понятие о кризисных районах, а в отдельных случаях и о районах с катастрофической экологической ситуацией.</vt:lpstr>
      <vt:lpstr>Также существуют проблемы неконтролируемых изменений климата, разрушения озонового слоя, учащения стихийных природных бедствий.</vt:lpstr>
      <vt:lpstr>Презентация PowerPoint</vt:lpstr>
      <vt:lpstr>Презентация PowerPoint</vt:lpstr>
      <vt:lpstr>Проблема мира и разоружения.  На протяжении нескольких десятилетий «холодной войны» проблема войны и мира, предотвращения мирового ядерного конфликта оставалась проблемой № 1. Сейчас реальная угроза мирового термоядерного конфликта уже фактически ушла в прошлое. Но тем не менее, отдельные аспекты военной угрозы еще сохраняются – это многочисленные региональные и локальные конфликты, и даже войны, распространение ядерного оружия, сохранение военных блоков.</vt:lpstr>
      <vt:lpstr>Презентация PowerPoint</vt:lpstr>
      <vt:lpstr>Продовольственная проблема. По данным ООН сейчас почти 2/3 человечества проживает в странах, где ощущается постоянная нехватка продуктов. Вот почему эту проблему следует считать глобальной.  2 пути решения проблемы: 1. Экстенсивный – дальнейшее расширение пахотных, пастбищных и рыбопромысловых угодий. 2. Интенсивный – повышение биологической продуктивности существующих угодий.</vt:lpstr>
      <vt:lpstr>Презентация PowerPoint</vt:lpstr>
      <vt:lpstr>Энергетическая и сырьевая проблемы –это прежде всего проблемы надежного обеспечения человечества топливом и сырьем. В нашу эпоху необходимо рациональное использование минеральных ресурсов. Огромные возможности для этого открывают достижения НТР, причем на всех стадиях технологической цепочки. Так, важное значение имеет более полное извлечение полезных ископаемых из недр Земли. Общее же количество энергии и сырья, содержащее в земных недрах и возникающее на Земле и в околоземном пространстве, настолько велико, что теоретически не может быть и речи об их исчерпании. </vt:lpstr>
      <vt:lpstr>Презентация PowerPoint</vt:lpstr>
      <vt:lpstr>Проблема здоровья людей.  Здоровье служит основой полноценной жизни и деятельности каждого человека, да и общества в целом. Многие болезни ликвидированы, но многие еще продолжают угрожать жизни людей, зачастую приобретая поистине глобальное распространение. Говоря о здоровье, нельзя ограничиваться только его физиологическим здоровьем. Это понятие включает также нравственное , психическое здоровье, с которым дело также обстоит неблагополучно, в т.ч. и в России.</vt:lpstr>
      <vt:lpstr>Проблема использования Мирового океана. По мере развития НТР всестороннее исследование Мирового океана приняло совсем другие масштабы: 1. Обострение энергетической и сырьевой проблемы привело к возникновению морской горно-добывающей и химической промышленности, морской энергетики. 2. Обострение продовольственной проблемы повысило интерес к биологическим ресурсам океана. 3. Увеличение морских перевозок. Это вызвало сдвиг населения к морю и бурное развитие ряда приморских районов.</vt:lpstr>
      <vt:lpstr>Мирное освоение Космоса. Мирное освоение Космоса, предусматривающее отказ от военных программ, базируется на использовании новейших достижений науки и техники, производства и управления. Все отчетливее проступают черты будущей космической индустрии, космической технологии, применения космических энергоресурсов.</vt:lpstr>
      <vt:lpstr>Разделитесь на группы, отсканируйте код и выполните предложенное упражнение.</vt:lpstr>
      <vt:lpstr>Все глобальные проблемы тесно взаимосвязаны.  Однако теперь, когда начался переход от экономики вооружения к экономике разоружения, центр тяжести большинства глобальных проблем все больше перемещается в страны развивающегося мира.  Поэтому преодоление отсталости развивающихся стран – крупнейшая общемировая проблема.</vt:lpstr>
      <vt:lpstr>Вывод Глобальные проблемы – это вызов человеческому разуму.  Уйти от них невозможно. Их можно только преодолеть. Преодолеть усилиями каждого человека и каждой страны в тесном сотрудничестве ради великой цели – сохранении возможности жить на Земле.  Каждый человек должен осознавать, что человечество находится на грани гибели и выживем мы или нет – заслуга каждого из нас.  </vt:lpstr>
      <vt:lpstr>Домашнее задание: стр. 380-390</vt:lpstr>
      <vt:lpstr>Список используемой литературы:</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Какие есть глобальные проблемы у человечества</dc:title>
  <dc:creator>Kato</dc:creator>
  <cp:lastModifiedBy>Мотузко Екатерина Михайловна</cp:lastModifiedBy>
  <cp:revision>26</cp:revision>
  <dcterms:created xsi:type="dcterms:W3CDTF">2017-05-12T19:39:58Z</dcterms:created>
  <dcterms:modified xsi:type="dcterms:W3CDTF">2023-09-08T12:06:01Z</dcterms:modified>
</cp:coreProperties>
</file>