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51" autoAdjust="0"/>
    <p:restoredTop sz="94660"/>
  </p:normalViewPr>
  <p:slideViewPr>
    <p:cSldViewPr>
      <p:cViewPr varScale="1">
        <p:scale>
          <a:sx n="105" d="100"/>
          <a:sy n="105" d="100"/>
        </p:scale>
        <p:origin x="1416"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08.09.2023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19587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08.09.2023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552092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398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08.09.2023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20745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08.09.2023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75668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08.09.2023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48408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08.09.2023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80640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296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44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08.09.2023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204831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08.09.2023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68177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C71EC6-210F-42DE-9C53-41977AD35B3D}" type="datetimeFigureOut">
              <a:rPr lang="ru-RU" smtClean="0"/>
              <a:t>08.09.2023</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3651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C71EC6-210F-42DE-9C53-41977AD35B3D}" type="datetimeFigureOut">
              <a:rPr lang="ru-RU" smtClean="0"/>
              <a:t>08.09.2023</a:t>
            </a:fld>
            <a:endParaRPr lang="ru-RU"/>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760531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08.09.2023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0987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C71EC6-210F-42DE-9C53-41977AD35B3D}" type="datetimeFigureOut">
              <a:rPr lang="ru-RU" smtClean="0"/>
              <a:t>08.09.2023</a:t>
            </a:fld>
            <a:endParaRPr lang="ru-RU"/>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19B0651-EE4F-4900-A07F-96A6BFA9D0F0}" type="slidenum">
              <a:rPr lang="ru-RU" smtClean="0"/>
              <a:t>‹#›</a:t>
            </a:fld>
            <a:endParaRPr lang="ru-RU"/>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6407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669848" y="1695872"/>
            <a:ext cx="8280920" cy="2366803"/>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ru-RU" sz="2800" dirty="0" smtClean="0"/>
              <a:t>Тема занятия:</a:t>
            </a:r>
            <a:br>
              <a:rPr lang="ru-RU" sz="2800" dirty="0" smtClean="0"/>
            </a:br>
            <a:r>
              <a:rPr lang="ru-RU" sz="2800" dirty="0" smtClean="0"/>
              <a:t/>
            </a:r>
            <a:br>
              <a:rPr lang="ru-RU" sz="2800" dirty="0" smtClean="0"/>
            </a:br>
            <a:r>
              <a:rPr lang="ru-RU" sz="5400" b="1" dirty="0" smtClean="0"/>
              <a:t>Влажность воздуха</a:t>
            </a:r>
            <a:endParaRPr lang="ru-RU" sz="5400" b="1" dirty="0"/>
          </a:p>
        </p:txBody>
      </p:sp>
      <p:sp>
        <p:nvSpPr>
          <p:cNvPr id="7" name="Подзаголовок 2"/>
          <p:cNvSpPr txBox="1">
            <a:spLocks/>
          </p:cNvSpPr>
          <p:nvPr/>
        </p:nvSpPr>
        <p:spPr>
          <a:xfrm>
            <a:off x="1475656" y="476672"/>
            <a:ext cx="6400800" cy="1219200"/>
          </a:xfrm>
          <a:prstGeom prst="rect">
            <a:avLst/>
          </a:prstGeom>
        </p:spPr>
        <p:txBody>
          <a:bodyPr>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ru-RU" dirty="0" smtClean="0">
                <a:latin typeface="+mj-lt"/>
                <a:cs typeface="Times New Roman" panose="02020603050405020304" pitchFamily="18" charset="0"/>
              </a:rPr>
              <a:t>Бюджетное профессиональное образовательное учреждение </a:t>
            </a:r>
            <a:br>
              <a:rPr lang="ru-RU" dirty="0" smtClean="0">
                <a:latin typeface="+mj-lt"/>
                <a:cs typeface="Times New Roman" panose="02020603050405020304" pitchFamily="18" charset="0"/>
              </a:rPr>
            </a:br>
            <a:r>
              <a:rPr lang="ru-RU" dirty="0" smtClean="0">
                <a:latin typeface="+mj-lt"/>
                <a:cs typeface="Times New Roman" panose="02020603050405020304" pitchFamily="18" charset="0"/>
              </a:rPr>
              <a:t>Воронежской области</a:t>
            </a:r>
            <a:br>
              <a:rPr lang="ru-RU" dirty="0" smtClean="0">
                <a:latin typeface="+mj-lt"/>
                <a:cs typeface="Times New Roman" panose="02020603050405020304" pitchFamily="18" charset="0"/>
              </a:rPr>
            </a:br>
            <a:r>
              <a:rPr lang="ru-RU" dirty="0" smtClean="0">
                <a:latin typeface="+mj-lt"/>
                <a:cs typeface="Times New Roman" panose="02020603050405020304" pitchFamily="18" charset="0"/>
              </a:rPr>
              <a:t>«Борисоглебский медицинский колледж»</a:t>
            </a:r>
            <a:br>
              <a:rPr lang="ru-RU" dirty="0" smtClean="0">
                <a:latin typeface="+mj-lt"/>
                <a:cs typeface="Times New Roman" panose="02020603050405020304" pitchFamily="18" charset="0"/>
              </a:rPr>
            </a:br>
            <a:endParaRPr lang="ru-RU" dirty="0" smtClean="0">
              <a:latin typeface="+mj-lt"/>
              <a:cs typeface="Times New Roman" panose="02020603050405020304" pitchFamily="18" charset="0"/>
            </a:endParaRPr>
          </a:p>
          <a:p>
            <a:endParaRPr lang="ru-RU" dirty="0"/>
          </a:p>
        </p:txBody>
      </p:sp>
      <p:sp>
        <p:nvSpPr>
          <p:cNvPr id="8" name="Подзаголовок 2"/>
          <p:cNvSpPr txBox="1">
            <a:spLocks/>
          </p:cNvSpPr>
          <p:nvPr/>
        </p:nvSpPr>
        <p:spPr>
          <a:xfrm>
            <a:off x="5004048" y="4762590"/>
            <a:ext cx="3960440"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2400" kern="1200">
                <a:solidFill>
                  <a:schemeClr val="tx1">
                    <a:tint val="75000"/>
                  </a:schemeClr>
                </a:solidFill>
                <a:latin typeface="+mj-lt"/>
                <a:ea typeface="+mn-ea"/>
                <a:cs typeface="+mn-cs"/>
              </a:defRPr>
            </a:lvl1pPr>
            <a:lvl2pPr marL="4572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2pPr>
            <a:lvl3pPr marL="9144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3pPr>
            <a:lvl4pPr marL="13716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pPr algn="l"/>
            <a:r>
              <a:rPr lang="ru-RU" sz="1800" dirty="0" smtClean="0">
                <a:cs typeface="Times New Roman" panose="02020603050405020304" pitchFamily="18" charset="0"/>
              </a:rPr>
              <a:t>Преподаватель физики и астрономии</a:t>
            </a:r>
          </a:p>
          <a:p>
            <a:pPr algn="l"/>
            <a:r>
              <a:rPr lang="ru-RU" sz="1800" dirty="0" smtClean="0">
                <a:cs typeface="Times New Roman" panose="02020603050405020304" pitchFamily="18" charset="0"/>
              </a:rPr>
              <a:t>Оболенская Н.С.</a:t>
            </a:r>
          </a:p>
          <a:p>
            <a:endParaRPr lang="ru-RU" dirty="0"/>
          </a:p>
        </p:txBody>
      </p:sp>
      <p:pic>
        <p:nvPicPr>
          <p:cNvPr id="1026" name="Picture 2" descr="Влажность воздух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120" y="3212976"/>
            <a:ext cx="5141640" cy="2290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0320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a:srcRect l="13050" t="28799" r="57701" b="7121"/>
          <a:stretch/>
        </p:blipFill>
        <p:spPr>
          <a:xfrm>
            <a:off x="179512" y="21760"/>
            <a:ext cx="4536504" cy="6211521"/>
          </a:xfrm>
          <a:prstGeom prst="rect">
            <a:avLst/>
          </a:prstGeom>
        </p:spPr>
      </p:pic>
      <p:sp>
        <p:nvSpPr>
          <p:cNvPr id="4" name="Прямоугольник 3"/>
          <p:cNvSpPr/>
          <p:nvPr/>
        </p:nvSpPr>
        <p:spPr>
          <a:xfrm>
            <a:off x="4932040" y="260648"/>
            <a:ext cx="3707904" cy="5909310"/>
          </a:xfrm>
          <a:prstGeom prst="rect">
            <a:avLst/>
          </a:prstGeom>
        </p:spPr>
        <p:txBody>
          <a:bodyPr wrap="square">
            <a:spAutoFit/>
          </a:bodyPr>
          <a:lstStyle/>
          <a:p>
            <a:r>
              <a:rPr lang="ru-RU" dirty="0"/>
              <a:t>Давайте закрепим полученные знания на задаче</a:t>
            </a:r>
            <a:r>
              <a:rPr lang="ru-RU" dirty="0" smtClean="0"/>
              <a:t>.</a:t>
            </a:r>
          </a:p>
          <a:p>
            <a:endParaRPr lang="ru-RU" dirty="0"/>
          </a:p>
          <a:p>
            <a:r>
              <a:rPr lang="ru-RU" dirty="0" smtClean="0"/>
              <a:t>Предположим</a:t>
            </a:r>
            <a:r>
              <a:rPr lang="ru-RU" dirty="0"/>
              <a:t>, сухой термометр зафиксировал температуру, равную 22 °С, а влажный — температуру, равную 19 °С. Чему будет равна влажность воздуха</a:t>
            </a:r>
            <a:r>
              <a:rPr lang="ru-RU" dirty="0" smtClean="0"/>
              <a:t>?</a:t>
            </a:r>
          </a:p>
          <a:p>
            <a:endParaRPr lang="ru-RU" dirty="0"/>
          </a:p>
          <a:p>
            <a:r>
              <a:rPr lang="ru-RU" dirty="0" smtClean="0"/>
              <a:t>Решение.</a:t>
            </a:r>
          </a:p>
          <a:p>
            <a:r>
              <a:rPr lang="ru-RU" dirty="0" smtClean="0"/>
              <a:t>Рассчитаем </a:t>
            </a:r>
            <a:r>
              <a:rPr lang="ru-RU" dirty="0"/>
              <a:t>разницу значений температур: 22 − 19 = 3</a:t>
            </a:r>
            <a:r>
              <a:rPr lang="ru-RU" dirty="0" smtClean="0"/>
              <a:t>.</a:t>
            </a:r>
          </a:p>
          <a:p>
            <a:endParaRPr lang="ru-RU" dirty="0"/>
          </a:p>
          <a:p>
            <a:r>
              <a:rPr lang="ru-RU" dirty="0" smtClean="0"/>
              <a:t>Найдем </a:t>
            </a:r>
            <a:r>
              <a:rPr lang="ru-RU" dirty="0"/>
              <a:t>в таблице столбец со значением температуры по сухому термометру и сопоставим ее с разницей показаний. Влажность воздуха будет равна 76</a:t>
            </a:r>
            <a:r>
              <a:rPr lang="ru-RU" dirty="0" smtClean="0"/>
              <a:t>%.</a:t>
            </a:r>
          </a:p>
          <a:p>
            <a:endParaRPr lang="ru-RU" dirty="0"/>
          </a:p>
          <a:p>
            <a:r>
              <a:rPr lang="ru-RU" dirty="0" smtClean="0"/>
              <a:t>Ответ</a:t>
            </a:r>
            <a:r>
              <a:rPr lang="ru-RU" dirty="0"/>
              <a:t>: влажность воздуха равна 76%. </a:t>
            </a:r>
          </a:p>
        </p:txBody>
      </p:sp>
    </p:spTree>
    <p:extLst>
      <p:ext uri="{BB962C8B-B14F-4D97-AF65-F5344CB8AC3E}">
        <p14:creationId xmlns:p14="http://schemas.microsoft.com/office/powerpoint/2010/main" val="2740549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7543800" cy="1450757"/>
          </a:xfrm>
        </p:spPr>
        <p:txBody>
          <a:bodyPr>
            <a:normAutofit/>
          </a:bodyPr>
          <a:lstStyle/>
          <a:p>
            <a:r>
              <a:rPr lang="ru-RU" sz="4000" b="1" dirty="0"/>
              <a:t>Волосяной </a:t>
            </a:r>
            <a:r>
              <a:rPr lang="ru-RU" sz="4000" b="1" dirty="0" smtClean="0"/>
              <a:t>гигрометр</a:t>
            </a:r>
            <a:endParaRPr lang="ru-RU" sz="4000" b="1" dirty="0"/>
          </a:p>
        </p:txBody>
      </p:sp>
      <p:pic>
        <p:nvPicPr>
          <p:cNvPr id="5" name="Объект 4"/>
          <p:cNvPicPr>
            <a:picLocks noGrp="1" noChangeAspect="1"/>
          </p:cNvPicPr>
          <p:nvPr>
            <p:ph idx="1"/>
          </p:nvPr>
        </p:nvPicPr>
        <p:blipFill>
          <a:blip r:embed="rId2"/>
          <a:stretch>
            <a:fillRect/>
          </a:stretch>
        </p:blipFill>
        <p:spPr>
          <a:xfrm>
            <a:off x="323528" y="1988840"/>
            <a:ext cx="4022725" cy="4022725"/>
          </a:xfrm>
          <a:prstGeom prst="rect">
            <a:avLst/>
          </a:prstGeom>
        </p:spPr>
      </p:pic>
      <p:sp>
        <p:nvSpPr>
          <p:cNvPr id="6" name="Прямоугольник 5"/>
          <p:cNvSpPr/>
          <p:nvPr/>
        </p:nvSpPr>
        <p:spPr>
          <a:xfrm>
            <a:off x="4860032" y="2060848"/>
            <a:ext cx="3707904" cy="3693319"/>
          </a:xfrm>
          <a:prstGeom prst="rect">
            <a:avLst/>
          </a:prstGeom>
        </p:spPr>
        <p:txBody>
          <a:bodyPr wrap="square">
            <a:spAutoFit/>
          </a:bodyPr>
          <a:lstStyle/>
          <a:p>
            <a:r>
              <a:rPr lang="ru-RU" dirty="0"/>
              <a:t>С волосяным гигрометром дела обстоят куда проще. Его действие основано на способности волоса увеличивать свою длину при росте влажности воздуха (думаем, многие из вас сталкивались с проблемой испорченной прически в особенно пасмурные дни). Вследствие изменения длины волоса стрелка перемещается, указывая на соответствующее значение относительной влажности на круговой шкале. </a:t>
            </a:r>
          </a:p>
        </p:txBody>
      </p:sp>
    </p:spTree>
    <p:extLst>
      <p:ext uri="{BB962C8B-B14F-4D97-AF65-F5344CB8AC3E}">
        <p14:creationId xmlns:p14="http://schemas.microsoft.com/office/powerpoint/2010/main" val="3378698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t>Конденсационный </a:t>
            </a:r>
            <a:r>
              <a:rPr lang="ru-RU" sz="4000" b="1" dirty="0" smtClean="0"/>
              <a:t>гигрометр</a:t>
            </a:r>
            <a:endParaRPr lang="ru-RU" sz="4000" b="1" dirty="0"/>
          </a:p>
        </p:txBody>
      </p:sp>
      <p:pic>
        <p:nvPicPr>
          <p:cNvPr id="2050" name="Picture 2" descr="Конденсационный гигрометр"/>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54058" y="1988840"/>
            <a:ext cx="3612242" cy="40227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148064" y="2204864"/>
            <a:ext cx="3491880" cy="3139321"/>
          </a:xfrm>
          <a:prstGeom prst="rect">
            <a:avLst/>
          </a:prstGeom>
        </p:spPr>
        <p:txBody>
          <a:bodyPr wrap="square">
            <a:spAutoFit/>
          </a:bodyPr>
          <a:lstStyle/>
          <a:p>
            <a:r>
              <a:rPr lang="ru-RU" dirty="0"/>
              <a:t>С помощью конденсационного гигрометра можно определить относительную влажность воздуха по точке </a:t>
            </a:r>
            <a:r>
              <a:rPr lang="ru-RU" dirty="0" smtClean="0"/>
              <a:t>росы.</a:t>
            </a:r>
          </a:p>
          <a:p>
            <a:endParaRPr lang="ru-RU" b="1" dirty="0"/>
          </a:p>
          <a:p>
            <a:r>
              <a:rPr lang="ru-RU" b="1" dirty="0" smtClean="0"/>
              <a:t>Точка </a:t>
            </a:r>
            <a:r>
              <a:rPr lang="ru-RU" b="1" dirty="0"/>
              <a:t>росы </a:t>
            </a:r>
            <a:r>
              <a:rPr lang="ru-RU" dirty="0"/>
              <a:t>— это температура воздуха, при которой содержащийся в нем пар достигает состояния насыщения и начинает конденсироваться в росу. </a:t>
            </a:r>
          </a:p>
        </p:txBody>
      </p:sp>
    </p:spTree>
    <p:extLst>
      <p:ext uri="{BB962C8B-B14F-4D97-AF65-F5344CB8AC3E}">
        <p14:creationId xmlns:p14="http://schemas.microsoft.com/office/powerpoint/2010/main" val="3994370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a:t>Для </a:t>
            </a:r>
            <a:r>
              <a:rPr lang="ru-RU" sz="3200" b="1" dirty="0" smtClean="0"/>
              <a:t>определения точки росы также </a:t>
            </a:r>
            <a:r>
              <a:rPr lang="ru-RU" sz="3200" b="1" dirty="0"/>
              <a:t>существует таблица.  </a:t>
            </a:r>
          </a:p>
        </p:txBody>
      </p:sp>
      <p:pic>
        <p:nvPicPr>
          <p:cNvPr id="4" name="Объект 3"/>
          <p:cNvPicPr>
            <a:picLocks noGrp="1" noChangeAspect="1"/>
          </p:cNvPicPr>
          <p:nvPr>
            <p:ph idx="1"/>
          </p:nvPr>
        </p:nvPicPr>
        <p:blipFill rotWithShape="1">
          <a:blip r:embed="rId2"/>
          <a:srcRect l="16092" t="26815" r="38039" b="12324"/>
          <a:stretch/>
        </p:blipFill>
        <p:spPr>
          <a:xfrm>
            <a:off x="1979712" y="1844824"/>
            <a:ext cx="5400600" cy="4478545"/>
          </a:xfrm>
          <a:prstGeom prst="rect">
            <a:avLst/>
          </a:prstGeom>
        </p:spPr>
      </p:pic>
    </p:spTree>
    <p:extLst>
      <p:ext uri="{BB962C8B-B14F-4D97-AF65-F5344CB8AC3E}">
        <p14:creationId xmlns:p14="http://schemas.microsoft.com/office/powerpoint/2010/main" val="3683431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a:t>Как пользоваться этой таблицей? </a:t>
            </a:r>
          </a:p>
        </p:txBody>
      </p:sp>
      <p:sp>
        <p:nvSpPr>
          <p:cNvPr id="3" name="Объект 2"/>
          <p:cNvSpPr>
            <a:spLocks noGrp="1"/>
          </p:cNvSpPr>
          <p:nvPr>
            <p:ph idx="1"/>
          </p:nvPr>
        </p:nvSpPr>
        <p:spPr>
          <a:xfrm>
            <a:off x="829800" y="1988840"/>
            <a:ext cx="7543801" cy="4023360"/>
          </a:xfrm>
        </p:spPr>
        <p:txBody>
          <a:bodyPr>
            <a:normAutofit fontScale="92500" lnSpcReduction="10000"/>
          </a:bodyPr>
          <a:lstStyle/>
          <a:p>
            <a:r>
              <a:rPr lang="ru-RU" dirty="0"/>
              <a:t>Первое, что нам нужно узнать, — это значение начальной температуры воздуха и его относительную влажность. Допустим, мы взяли воздух при температуре 20 °С и влажности 65%. До какой температуры необходимо охладить его, чтобы водяной пар начал конденсироваться? Сопоставим данные значения по таблице: им будет соответствовать 13,2 °С</a:t>
            </a:r>
            <a:r>
              <a:rPr lang="ru-RU" dirty="0" smtClean="0"/>
              <a:t>.</a:t>
            </a:r>
          </a:p>
          <a:p>
            <a:r>
              <a:rPr lang="ru-RU" dirty="0" smtClean="0"/>
              <a:t>Но </a:t>
            </a:r>
            <a:r>
              <a:rPr lang="ru-RU" dirty="0"/>
              <a:t>вернемся к конденсационному гигрометру. Почему он так называется? Дело в том, что его действие основано на измерении количества конденсата, который скапливается на стеклянных поверхностях. Встроенный термометр измеряет значение температуры этой жидкости, что трансформируется внутри прибора в значения относительной влажности</a:t>
            </a:r>
            <a:r>
              <a:rPr lang="ru-RU" dirty="0" smtClean="0"/>
              <a:t>.</a:t>
            </a:r>
          </a:p>
          <a:p>
            <a:r>
              <a:rPr lang="ru-RU" dirty="0" smtClean="0"/>
              <a:t>Гигрометр </a:t>
            </a:r>
            <a:r>
              <a:rPr lang="ru-RU" dirty="0"/>
              <a:t>такого типа считается высокоточным прибором. Его используют для получения информации о микроклимате в помещении. </a:t>
            </a:r>
          </a:p>
        </p:txBody>
      </p:sp>
    </p:spTree>
    <p:extLst>
      <p:ext uri="{BB962C8B-B14F-4D97-AF65-F5344CB8AC3E}">
        <p14:creationId xmlns:p14="http://schemas.microsoft.com/office/powerpoint/2010/main" val="97612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a:t>Зачем измерять влажность </a:t>
            </a:r>
            <a:r>
              <a:rPr lang="ru-RU" sz="3600" b="1" dirty="0" smtClean="0"/>
              <a:t>воздуха?</a:t>
            </a:r>
            <a:endParaRPr lang="ru-RU" sz="3600" b="1" dirty="0"/>
          </a:p>
        </p:txBody>
      </p:sp>
      <p:sp>
        <p:nvSpPr>
          <p:cNvPr id="3" name="Объект 2"/>
          <p:cNvSpPr>
            <a:spLocks noGrp="1"/>
          </p:cNvSpPr>
          <p:nvPr>
            <p:ph idx="1"/>
          </p:nvPr>
        </p:nvSpPr>
        <p:spPr/>
        <p:txBody>
          <a:bodyPr>
            <a:normAutofit lnSpcReduction="10000"/>
          </a:bodyPr>
          <a:lstStyle/>
          <a:p>
            <a:r>
              <a:rPr lang="ru-RU" dirty="0"/>
              <a:t>Среднестатистический человек чувствует себя комфортно при уровне относительной влажности около 40–60%, но для людей, страдающих от астмы и других заболеваний, эти показатели могут меняться</a:t>
            </a:r>
            <a:r>
              <a:rPr lang="ru-RU" dirty="0" smtClean="0"/>
              <a:t>.</a:t>
            </a:r>
          </a:p>
          <a:p>
            <a:r>
              <a:rPr lang="ru-RU" dirty="0" smtClean="0"/>
              <a:t>Для </a:t>
            </a:r>
            <a:r>
              <a:rPr lang="ru-RU" dirty="0"/>
              <a:t>тропических растений необходимо поддерживать высокие показатели влажности, для пустынных же это будут невыносимые условия</a:t>
            </a:r>
            <a:r>
              <a:rPr lang="ru-RU" dirty="0" smtClean="0"/>
              <a:t>.</a:t>
            </a:r>
          </a:p>
          <a:p>
            <a:r>
              <a:rPr lang="ru-RU" dirty="0" smtClean="0"/>
              <a:t>Не </a:t>
            </a:r>
            <a:r>
              <a:rPr lang="ru-RU" dirty="0"/>
              <a:t>только живые организмы, но и техника зависит от содержания влаги в воздухе: большая концентрация может привести к коррозии и поломкам</a:t>
            </a:r>
            <a:r>
              <a:rPr lang="ru-RU" dirty="0" smtClean="0"/>
              <a:t>.</a:t>
            </a:r>
          </a:p>
          <a:p>
            <a:r>
              <a:rPr lang="ru-RU" dirty="0" smtClean="0"/>
              <a:t>Как </a:t>
            </a:r>
            <a:r>
              <a:rPr lang="ru-RU" dirty="0"/>
              <a:t>мы видим, многое в жизни человека зависит от понимания физических процессов и явлений. Как говорится, знание — сила, а еще комфорт, здоровье и благополучие.  </a:t>
            </a:r>
          </a:p>
        </p:txBody>
      </p:sp>
    </p:spTree>
    <p:extLst>
      <p:ext uri="{BB962C8B-B14F-4D97-AF65-F5344CB8AC3E}">
        <p14:creationId xmlns:p14="http://schemas.microsoft.com/office/powerpoint/2010/main" val="4274784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424936" cy="1656184"/>
          </a:xfrm>
        </p:spPr>
        <p:txBody>
          <a:bodyPr>
            <a:normAutofit fontScale="90000"/>
          </a:bodyPr>
          <a:lstStyle/>
          <a:p>
            <a:pPr marL="91440" lvl="0" indent="-91440">
              <a:lnSpc>
                <a:spcPct val="90000"/>
              </a:lnSpc>
              <a:spcBef>
                <a:spcPts val="0"/>
              </a:spcBef>
              <a:spcAft>
                <a:spcPts val="200"/>
              </a:spcAft>
              <a:buClr>
                <a:srgbClr val="A5B592"/>
              </a:buClr>
              <a:buSzPct val="100000"/>
              <a:buFont typeface="Calibri" panose="020F0502020204030204" pitchFamily="34" charset="0"/>
              <a:buChar char=" "/>
            </a:pPr>
            <a:r>
              <a:rPr lang="ru-RU" dirty="0" smtClean="0"/>
              <a:t/>
            </a:r>
            <a:br>
              <a:rPr lang="ru-RU" dirty="0" smtClean="0"/>
            </a:br>
            <a:r>
              <a:rPr lang="ru-RU" dirty="0"/>
              <a:t/>
            </a:r>
            <a:br>
              <a:rPr lang="ru-RU" dirty="0"/>
            </a:br>
            <a:r>
              <a:rPr lang="ru-RU" b="1" dirty="0" smtClean="0"/>
              <a:t>Испарение</a:t>
            </a:r>
            <a:r>
              <a:rPr lang="ru-RU" dirty="0" smtClean="0"/>
              <a:t/>
            </a:r>
            <a:br>
              <a:rPr lang="ru-RU" dirty="0" smtClean="0"/>
            </a:br>
            <a:r>
              <a:rPr lang="ru-RU" sz="2000" spc="0" dirty="0" err="1">
                <a:solidFill>
                  <a:prstClr val="black">
                    <a:lumMod val="75000"/>
                    <a:lumOff val="25000"/>
                  </a:prstClr>
                </a:solidFill>
                <a:ea typeface="+mn-ea"/>
                <a:cs typeface="+mn-cs"/>
              </a:rPr>
              <a:t>Испарение</a:t>
            </a:r>
            <a:r>
              <a:rPr lang="ru-RU" sz="2000" spc="0" dirty="0">
                <a:solidFill>
                  <a:prstClr val="black">
                    <a:lumMod val="75000"/>
                    <a:lumOff val="25000"/>
                  </a:prstClr>
                </a:solidFill>
                <a:ea typeface="+mn-ea"/>
                <a:cs typeface="+mn-cs"/>
              </a:rPr>
              <a:t> — это парообразование, которое происходит на поверхности жидкости</a:t>
            </a:r>
            <a:br>
              <a:rPr lang="ru-RU" sz="2000" spc="0" dirty="0">
                <a:solidFill>
                  <a:prstClr val="black">
                    <a:lumMod val="75000"/>
                    <a:lumOff val="25000"/>
                  </a:prstClr>
                </a:solidFill>
                <a:ea typeface="+mn-ea"/>
                <a:cs typeface="+mn-cs"/>
              </a:rPr>
            </a:br>
            <a:r>
              <a:rPr lang="ru-RU" sz="2000" spc="0" dirty="0">
                <a:solidFill>
                  <a:prstClr val="black">
                    <a:lumMod val="75000"/>
                    <a:lumOff val="25000"/>
                  </a:prstClr>
                </a:solidFill>
                <a:ea typeface="+mn-ea"/>
                <a:cs typeface="+mn-cs"/>
              </a:rPr>
              <a:t>Испарение способно происходить при любой температуре и только на поверхности.</a:t>
            </a:r>
            <a:br>
              <a:rPr lang="ru-RU" sz="2000" spc="0" dirty="0">
                <a:solidFill>
                  <a:prstClr val="black">
                    <a:lumMod val="75000"/>
                    <a:lumOff val="25000"/>
                  </a:prstClr>
                </a:solidFill>
                <a:ea typeface="+mn-ea"/>
                <a:cs typeface="+mn-cs"/>
              </a:rPr>
            </a:br>
            <a:endParaRPr lang="ru-RU" sz="2000" dirty="0"/>
          </a:p>
        </p:txBody>
      </p:sp>
      <p:sp>
        <p:nvSpPr>
          <p:cNvPr id="3" name="Объект 2"/>
          <p:cNvSpPr>
            <a:spLocks noGrp="1"/>
          </p:cNvSpPr>
          <p:nvPr>
            <p:ph idx="1"/>
          </p:nvPr>
        </p:nvSpPr>
        <p:spPr>
          <a:xfrm>
            <a:off x="238376" y="1844824"/>
            <a:ext cx="8712968" cy="4463586"/>
          </a:xfrm>
        </p:spPr>
        <p:txBody>
          <a:bodyPr>
            <a:noAutofit/>
          </a:bodyPr>
          <a:lstStyle/>
          <a:p>
            <a:pPr>
              <a:spcBef>
                <a:spcPts val="600"/>
              </a:spcBef>
            </a:pPr>
            <a:r>
              <a:rPr lang="ru-RU" sz="1400" dirty="0" smtClean="0">
                <a:latin typeface="+mj-lt"/>
              </a:rPr>
              <a:t>В </a:t>
            </a:r>
            <a:r>
              <a:rPr lang="ru-RU" sz="1400" dirty="0">
                <a:latin typeface="+mj-lt"/>
              </a:rPr>
              <a:t>чем причина этого процесса</a:t>
            </a:r>
            <a:r>
              <a:rPr lang="ru-RU" sz="1400" dirty="0" smtClean="0">
                <a:latin typeface="+mj-lt"/>
              </a:rPr>
              <a:t>? Как </a:t>
            </a:r>
            <a:r>
              <a:rPr lang="ru-RU" sz="1400" dirty="0">
                <a:latin typeface="+mj-lt"/>
              </a:rPr>
              <a:t>мы знаем, молекулы жидкости находятся в бесконечном хаотичном движении. При этом скорости молекул отличаются друг от друга, и если быстрая молекула окажется у поверхности жидкости, ей удастся вырваться, вылететь из вещества. Частиц, подобных ей, достаточно много, и процесс будет происходить до тех пор, пока вся жидкость не испарится. Если вы оставите стакан с водой без присмотра на пару минут, вряд ли произойдет что-то непоправимое — вы не заметите, что объем изменился. Но стоит забыть про емкость на пару дней, как от воды не останется и следа</a:t>
            </a:r>
            <a:r>
              <a:rPr lang="ru-RU" sz="1400" dirty="0" smtClean="0">
                <a:latin typeface="+mj-lt"/>
              </a:rPr>
              <a:t>.</a:t>
            </a:r>
          </a:p>
          <a:p>
            <a:pPr>
              <a:spcBef>
                <a:spcPts val="600"/>
              </a:spcBef>
            </a:pPr>
            <a:r>
              <a:rPr lang="ru-RU" sz="1400" dirty="0" smtClean="0">
                <a:latin typeface="+mj-lt"/>
              </a:rPr>
              <a:t>Скорость </a:t>
            </a:r>
            <a:r>
              <a:rPr lang="ru-RU" sz="1400" dirty="0">
                <a:latin typeface="+mj-lt"/>
              </a:rPr>
              <a:t>испарения зависит от трех факторов. Первый — это род вещества: некоторые жидкости испаряются быстрее, чем остальные. Это происходит потому, что молекулы обладают меньшими силами притяжения: можно легко их преодолеть и вырваться на свободу. Так, эфир является более «независимым», чем пресная вода, он испаряется очень и очень быстро</a:t>
            </a:r>
            <a:r>
              <a:rPr lang="ru-RU" sz="1400" dirty="0" smtClean="0">
                <a:latin typeface="+mj-lt"/>
              </a:rPr>
              <a:t>.</a:t>
            </a:r>
          </a:p>
          <a:p>
            <a:pPr>
              <a:spcBef>
                <a:spcPts val="600"/>
              </a:spcBef>
            </a:pPr>
            <a:r>
              <a:rPr lang="ru-RU" sz="1400" dirty="0" smtClean="0">
                <a:latin typeface="+mj-lt"/>
              </a:rPr>
              <a:t>Также </a:t>
            </a:r>
            <a:r>
              <a:rPr lang="ru-RU" sz="1400" dirty="0">
                <a:latin typeface="+mj-lt"/>
              </a:rPr>
              <a:t>испарение зависит от температуры, причем эта зависимость прямо пропорциональна: чем больше температура, тем большее количество молекул вылетает из жидкости</a:t>
            </a:r>
            <a:r>
              <a:rPr lang="ru-RU" sz="1400" dirty="0" smtClean="0">
                <a:latin typeface="+mj-lt"/>
              </a:rPr>
              <a:t>.</a:t>
            </a:r>
          </a:p>
          <a:p>
            <a:pPr>
              <a:spcBef>
                <a:spcPts val="600"/>
              </a:spcBef>
            </a:pPr>
            <a:r>
              <a:rPr lang="ru-RU" sz="1400" dirty="0" smtClean="0">
                <a:latin typeface="+mj-lt"/>
              </a:rPr>
              <a:t>На </a:t>
            </a:r>
            <a:r>
              <a:rPr lang="ru-RU" sz="1400" dirty="0">
                <a:latin typeface="+mj-lt"/>
              </a:rPr>
              <a:t>процесс испарения влияет и площадь поверхности </a:t>
            </a:r>
            <a:r>
              <a:rPr lang="ru-RU" sz="1400" dirty="0" err="1" smtClean="0">
                <a:latin typeface="+mj-lt"/>
              </a:rPr>
              <a:t>жидкостиЭта</a:t>
            </a:r>
            <a:r>
              <a:rPr lang="ru-RU" sz="1400" dirty="0" smtClean="0">
                <a:latin typeface="+mj-lt"/>
              </a:rPr>
              <a:t> </a:t>
            </a:r>
            <a:r>
              <a:rPr lang="ru-RU" sz="1400" dirty="0">
                <a:latin typeface="+mj-lt"/>
              </a:rPr>
              <a:t>зависимость легко прослеживается и в бытовых вопросах: если вы случайно разлили что-то на пол, стоит растереть лужу по всей его поверхности — так она быстрее высохнет. А чтобы белье быстрее высохло, лучше его расправить, чем развесить в мятом состоянии</a:t>
            </a:r>
            <a:r>
              <a:rPr lang="ru-RU" sz="1400" dirty="0" smtClean="0">
                <a:latin typeface="+mj-lt"/>
              </a:rPr>
              <a:t>.</a:t>
            </a:r>
          </a:p>
          <a:p>
            <a:pPr>
              <a:spcBef>
                <a:spcPts val="600"/>
              </a:spcBef>
            </a:pPr>
            <a:r>
              <a:rPr lang="ru-RU" sz="1400" dirty="0" smtClean="0">
                <a:latin typeface="+mj-lt"/>
              </a:rPr>
              <a:t>Наряду </a:t>
            </a:r>
            <a:r>
              <a:rPr lang="ru-RU" sz="1400" dirty="0">
                <a:latin typeface="+mj-lt"/>
              </a:rPr>
              <a:t>с процессом испарения происходит и обратный ему процесс: часть молекул, вылетевших с поверхности жидкости, вновь возвращается в нее</a:t>
            </a:r>
            <a:r>
              <a:rPr lang="ru-RU" sz="1400" dirty="0" smtClean="0">
                <a:latin typeface="+mj-lt"/>
              </a:rPr>
              <a:t>.</a:t>
            </a:r>
          </a:p>
          <a:p>
            <a:pPr>
              <a:spcBef>
                <a:spcPts val="600"/>
              </a:spcBef>
            </a:pPr>
            <a:r>
              <a:rPr lang="ru-RU" sz="1400" dirty="0" smtClean="0">
                <a:latin typeface="+mj-lt"/>
              </a:rPr>
              <a:t>Когда </a:t>
            </a:r>
            <a:r>
              <a:rPr lang="ru-RU" sz="1400" dirty="0">
                <a:latin typeface="+mj-lt"/>
              </a:rPr>
              <a:t>количество молекул, вылетевших из жидкости, равно количеству молекул, вернувшихся в жидкость, наступает так называемое динамическое равновесие. С этого момента число молекул пара над жидкостью будет постоянным. </a:t>
            </a:r>
          </a:p>
        </p:txBody>
      </p:sp>
    </p:spTree>
    <p:extLst>
      <p:ext uri="{BB962C8B-B14F-4D97-AF65-F5344CB8AC3E}">
        <p14:creationId xmlns:p14="http://schemas.microsoft.com/office/powerpoint/2010/main" val="3957186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20688"/>
            <a:ext cx="7543800" cy="766132"/>
          </a:xfrm>
        </p:spPr>
        <p:txBody>
          <a:bodyPr/>
          <a:lstStyle/>
          <a:p>
            <a:r>
              <a:rPr lang="ru-RU" b="1" dirty="0" smtClean="0"/>
              <a:t>Насыщенный пар</a:t>
            </a:r>
            <a:endParaRPr lang="ru-RU" b="1" dirty="0"/>
          </a:p>
        </p:txBody>
      </p:sp>
      <p:sp>
        <p:nvSpPr>
          <p:cNvPr id="5" name="Прямоугольник 4"/>
          <p:cNvSpPr/>
          <p:nvPr/>
        </p:nvSpPr>
        <p:spPr>
          <a:xfrm>
            <a:off x="899592" y="2132856"/>
            <a:ext cx="7471792" cy="3416320"/>
          </a:xfrm>
          <a:prstGeom prst="rect">
            <a:avLst/>
          </a:prstGeom>
        </p:spPr>
        <p:txBody>
          <a:bodyPr wrap="square">
            <a:spAutoFit/>
          </a:bodyPr>
          <a:lstStyle/>
          <a:p>
            <a:r>
              <a:rPr lang="ru-RU" dirty="0"/>
              <a:t>Насыщенный пар — пар, находящийся в динамическом равновесии со своей жидкостью</a:t>
            </a:r>
            <a:r>
              <a:rPr lang="ru-RU" dirty="0" smtClean="0"/>
              <a:t>.</a:t>
            </a:r>
          </a:p>
          <a:p>
            <a:endParaRPr lang="ru-RU" dirty="0" smtClean="0"/>
          </a:p>
          <a:p>
            <a:r>
              <a:rPr lang="ru-RU" dirty="0" smtClean="0"/>
              <a:t>В </a:t>
            </a:r>
            <a:r>
              <a:rPr lang="ru-RU" dirty="0"/>
              <a:t>таком случае ненасыщенный пар — пар, который не находится в динамическом равновесии. Это означает, что количество молекул, находящееся над жидкостью, не постоянно и процесс испарения продолжается</a:t>
            </a:r>
            <a:r>
              <a:rPr lang="ru-RU" dirty="0" smtClean="0"/>
              <a:t>.</a:t>
            </a:r>
          </a:p>
          <a:p>
            <a:endParaRPr lang="ru-RU" dirty="0" smtClean="0"/>
          </a:p>
          <a:p>
            <a:r>
              <a:rPr lang="ru-RU" dirty="0" smtClean="0"/>
              <a:t>На </a:t>
            </a:r>
            <a:r>
              <a:rPr lang="ru-RU" dirty="0"/>
              <a:t>нашей планете вода испаряется непрерывно: с поверхностей рек, озер, морей, океанов, а также с растительных и ледяных покровов. Атмосфера всегда наполнена водяным паром — тут-то в дело и вступает понятие влажности. </a:t>
            </a:r>
          </a:p>
        </p:txBody>
      </p:sp>
    </p:spTree>
    <p:extLst>
      <p:ext uri="{BB962C8B-B14F-4D97-AF65-F5344CB8AC3E}">
        <p14:creationId xmlns:p14="http://schemas.microsoft.com/office/powerpoint/2010/main" val="283092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dirty="0" smtClean="0"/>
              <a:t>Понятие влажности. Абсолютная влажность </a:t>
            </a:r>
            <a:endParaRPr lang="ru-RU" sz="4400" b="1" dirty="0"/>
          </a:p>
        </p:txBody>
      </p:sp>
      <p:sp>
        <p:nvSpPr>
          <p:cNvPr id="3" name="Объект 2"/>
          <p:cNvSpPr>
            <a:spLocks noGrp="1"/>
          </p:cNvSpPr>
          <p:nvPr>
            <p:ph idx="1"/>
          </p:nvPr>
        </p:nvSpPr>
        <p:spPr/>
        <p:txBody>
          <a:bodyPr>
            <a:normAutofit lnSpcReduction="10000"/>
          </a:bodyPr>
          <a:lstStyle/>
          <a:p>
            <a:r>
              <a:rPr lang="ru-RU" b="1" dirty="0"/>
              <a:t>Влажность воздуха </a:t>
            </a:r>
            <a:r>
              <a:rPr lang="ru-RU" dirty="0"/>
              <a:t>— это содержание в нем водяных паров. В физике разделяют абсолютную и относительную влажность</a:t>
            </a:r>
            <a:r>
              <a:rPr lang="ru-RU" dirty="0" smtClean="0"/>
              <a:t>.</a:t>
            </a:r>
          </a:p>
          <a:p>
            <a:r>
              <a:rPr lang="ru-RU" b="1" dirty="0" smtClean="0"/>
              <a:t>Абсолютная </a:t>
            </a:r>
            <a:r>
              <a:rPr lang="ru-RU" b="1" dirty="0"/>
              <a:t>влажность </a:t>
            </a:r>
            <a:r>
              <a:rPr lang="ru-RU" dirty="0" smtClean="0"/>
              <a:t>ρ </a:t>
            </a:r>
            <a:r>
              <a:rPr lang="ru-RU" dirty="0"/>
              <a:t>показывает, сколько граммов водяного пара содержится в воздухе объемом 1 м3 при данных условиях</a:t>
            </a:r>
            <a:r>
              <a:rPr lang="ru-RU" dirty="0" smtClean="0"/>
              <a:t>.</a:t>
            </a:r>
          </a:p>
          <a:p>
            <a:r>
              <a:rPr lang="ru-RU" dirty="0" smtClean="0"/>
              <a:t>Если </a:t>
            </a:r>
            <a:r>
              <a:rPr lang="ru-RU" dirty="0"/>
              <a:t>это определение кажется вам знакомым, то неудивительно: отношение массы к объему носит название плотность, так что под абсолютной влажностью мы подразумеваем плотность водяного пара. Измеряется она в кг/м3, но часто в таблицах и задачах можно встретить и единицу измерения г/м3.Абсолютная влажность прямо пропорциональна массе водяных паров: чем их больше, тем больше и абсолютная влажность, и обратно пропорциональна объему воздуха. Так, при равной массе водяных паров абсолютная влажность воздуха будет больше в той емкости, у которой объем меньше, и наоборот. </a:t>
            </a:r>
          </a:p>
        </p:txBody>
      </p:sp>
    </p:spTree>
    <p:extLst>
      <p:ext uri="{BB962C8B-B14F-4D97-AF65-F5344CB8AC3E}">
        <p14:creationId xmlns:p14="http://schemas.microsoft.com/office/powerpoint/2010/main" val="3885947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dirty="0"/>
              <a:t>О</a:t>
            </a:r>
            <a:r>
              <a:rPr lang="ru-RU" sz="4400" b="1" dirty="0" smtClean="0"/>
              <a:t>тносительная влажность </a:t>
            </a:r>
            <a:endParaRPr lang="ru-RU" sz="4400" b="1" dirty="0"/>
          </a:p>
        </p:txBody>
      </p:sp>
      <p:sp>
        <p:nvSpPr>
          <p:cNvPr id="3" name="Объект 2"/>
          <p:cNvSpPr>
            <a:spLocks noGrp="1"/>
          </p:cNvSpPr>
          <p:nvPr>
            <p:ph idx="1"/>
          </p:nvPr>
        </p:nvSpPr>
        <p:spPr>
          <a:xfrm>
            <a:off x="822959" y="1845734"/>
            <a:ext cx="7543801" cy="4463586"/>
          </a:xfrm>
        </p:spPr>
        <p:txBody>
          <a:bodyPr>
            <a:normAutofit/>
          </a:bodyPr>
          <a:lstStyle/>
          <a:p>
            <a:r>
              <a:rPr lang="ru-RU" b="1" dirty="0" smtClean="0"/>
              <a:t>Относительной </a:t>
            </a:r>
            <a:r>
              <a:rPr lang="ru-RU" b="1" dirty="0"/>
              <a:t>влажностью воздуха </a:t>
            </a:r>
            <a:r>
              <a:rPr lang="ru-RU" b="1" dirty="0" smtClean="0"/>
              <a:t>ϕ</a:t>
            </a:r>
            <a:r>
              <a:rPr lang="ru-RU" dirty="0" smtClean="0"/>
              <a:t> </a:t>
            </a:r>
            <a:r>
              <a:rPr lang="ru-RU" dirty="0"/>
              <a:t>называют отношение абсолютной влажности воздуха </a:t>
            </a:r>
            <a:r>
              <a:rPr lang="ru-RU" dirty="0" smtClean="0"/>
              <a:t>ρ </a:t>
            </a:r>
            <a:r>
              <a:rPr lang="ru-RU" dirty="0"/>
              <a:t>к плотности </a:t>
            </a:r>
            <a:r>
              <a:rPr lang="ru-RU" dirty="0" smtClean="0"/>
              <a:t>ρ0</a:t>
            </a:r>
            <a:r>
              <a:rPr lang="ru-RU" dirty="0"/>
              <a:t>​  насыщенного водяного пара при той же температуре, выраженное в процентах</a:t>
            </a:r>
            <a:r>
              <a:rPr lang="ru-RU" dirty="0" smtClean="0"/>
              <a:t>.</a:t>
            </a:r>
          </a:p>
          <a:p>
            <a:r>
              <a:rPr lang="ru-RU" dirty="0" smtClean="0"/>
              <a:t>Чтобы </a:t>
            </a:r>
            <a:r>
              <a:rPr lang="ru-RU" dirty="0"/>
              <a:t>наглядно увидеть разницу между абсолютной и относительной влажностью, давайте посмотрим на сравнительную таблицу. </a:t>
            </a:r>
          </a:p>
        </p:txBody>
      </p:sp>
      <p:pic>
        <p:nvPicPr>
          <p:cNvPr id="4" name="Рисунок 3"/>
          <p:cNvPicPr>
            <a:picLocks noChangeAspect="1"/>
          </p:cNvPicPr>
          <p:nvPr/>
        </p:nvPicPr>
        <p:blipFill rotWithShape="1">
          <a:blip r:embed="rId2"/>
          <a:srcRect l="6992" t="30762" r="39698" b="27289"/>
          <a:stretch/>
        </p:blipFill>
        <p:spPr>
          <a:xfrm>
            <a:off x="1979712" y="3573016"/>
            <a:ext cx="5563818" cy="2736304"/>
          </a:xfrm>
          <a:prstGeom prst="rect">
            <a:avLst/>
          </a:prstGeom>
        </p:spPr>
      </p:pic>
    </p:spTree>
    <p:extLst>
      <p:ext uri="{BB962C8B-B14F-4D97-AF65-F5344CB8AC3E}">
        <p14:creationId xmlns:p14="http://schemas.microsoft.com/office/powerpoint/2010/main" val="382276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Для чего необходимо вводить понятие относительная влажность?</a:t>
            </a:r>
            <a:endParaRPr lang="ru-RU" sz="3600" b="1" dirty="0"/>
          </a:p>
        </p:txBody>
      </p:sp>
      <p:sp>
        <p:nvSpPr>
          <p:cNvPr id="3" name="Объект 2"/>
          <p:cNvSpPr>
            <a:spLocks noGrp="1"/>
          </p:cNvSpPr>
          <p:nvPr>
            <p:ph idx="1"/>
          </p:nvPr>
        </p:nvSpPr>
        <p:spPr/>
        <p:txBody>
          <a:bodyPr>
            <a:normAutofit/>
          </a:bodyPr>
          <a:lstStyle/>
          <a:p>
            <a:r>
              <a:rPr lang="ru-RU" b="1" dirty="0"/>
              <a:t>Дело в том, что </a:t>
            </a:r>
            <a:r>
              <a:rPr lang="ru-RU" dirty="0"/>
              <a:t>организм человека и других живых существ достаточно чутко реагирует на малейшие изменения влажности. Для комфортного существования каждого организма необходимо определенное процентное соотношение водяного пара относительно максимально возможного значения, так что введение относительной величины упростило многие расчеты для ученых</a:t>
            </a:r>
            <a:r>
              <a:rPr lang="ru-RU" dirty="0" smtClean="0"/>
              <a:t>.</a:t>
            </a:r>
          </a:p>
          <a:p>
            <a:r>
              <a:rPr lang="ru-RU" dirty="0" smtClean="0"/>
              <a:t>Для </a:t>
            </a:r>
            <a:r>
              <a:rPr lang="ru-RU" dirty="0"/>
              <a:t>определения относительной влажности необходимо учитывать плотность насыщенного водяного пара. Но как ее найти? Без паники</a:t>
            </a:r>
            <a:r>
              <a:rPr lang="ru-RU" dirty="0" smtClean="0"/>
              <a:t>!</a:t>
            </a:r>
          </a:p>
          <a:p>
            <a:r>
              <a:rPr lang="ru-RU" dirty="0" smtClean="0"/>
              <a:t>Плотность </a:t>
            </a:r>
            <a:r>
              <a:rPr lang="ru-RU" dirty="0"/>
              <a:t>и давление насыщенного пара зависят от температуры. Эти соотношения уже рассчитаны учеными, так что мы можем воспользоваться плодами их труда: для нашего удобства в конце учебника по физике и в интернете даны соответствующие таблицы. </a:t>
            </a:r>
          </a:p>
        </p:txBody>
      </p:sp>
    </p:spTree>
    <p:extLst>
      <p:ext uri="{BB962C8B-B14F-4D97-AF65-F5344CB8AC3E}">
        <p14:creationId xmlns:p14="http://schemas.microsoft.com/office/powerpoint/2010/main" val="2883679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a:t>Зависимость давления и плотности насыщенного пара от </a:t>
            </a:r>
            <a:r>
              <a:rPr lang="ru-RU" sz="3600" b="1" dirty="0" smtClean="0"/>
              <a:t>температуры</a:t>
            </a:r>
            <a:endParaRPr lang="ru-RU" sz="3600" b="1" dirty="0"/>
          </a:p>
        </p:txBody>
      </p:sp>
      <p:pic>
        <p:nvPicPr>
          <p:cNvPr id="4" name="Объект 3"/>
          <p:cNvPicPr>
            <a:picLocks noGrp="1" noChangeAspect="1"/>
          </p:cNvPicPr>
          <p:nvPr>
            <p:ph idx="1"/>
          </p:nvPr>
        </p:nvPicPr>
        <p:blipFill rotWithShape="1">
          <a:blip r:embed="rId2"/>
          <a:srcRect l="7141" t="33975" r="36920" b="15452"/>
          <a:stretch/>
        </p:blipFill>
        <p:spPr>
          <a:xfrm>
            <a:off x="1259632" y="1844826"/>
            <a:ext cx="6244184" cy="3528318"/>
          </a:xfrm>
          <a:prstGeom prst="rect">
            <a:avLst/>
          </a:prstGeom>
        </p:spPr>
      </p:pic>
      <p:sp>
        <p:nvSpPr>
          <p:cNvPr id="5" name="Прямоугольник 4"/>
          <p:cNvSpPr/>
          <p:nvPr/>
        </p:nvSpPr>
        <p:spPr>
          <a:xfrm>
            <a:off x="822960" y="5373144"/>
            <a:ext cx="7853496" cy="830997"/>
          </a:xfrm>
          <a:prstGeom prst="rect">
            <a:avLst/>
          </a:prstGeom>
        </p:spPr>
        <p:txBody>
          <a:bodyPr wrap="square">
            <a:spAutoFit/>
          </a:bodyPr>
          <a:lstStyle/>
          <a:p>
            <a:r>
              <a:rPr lang="ru-RU" sz="1600" dirty="0"/>
              <a:t>Таким образом, эта таблица еще раз доказывает, что</a:t>
            </a:r>
            <a:r>
              <a:rPr lang="ru-RU" sz="1600" dirty="0" smtClean="0"/>
              <a:t>:</a:t>
            </a:r>
          </a:p>
          <a:p>
            <a:pPr marL="285750" indent="-285750">
              <a:buFont typeface="Wingdings" panose="05000000000000000000" pitchFamily="2" charset="2"/>
              <a:buChar char="q"/>
            </a:pPr>
            <a:r>
              <a:rPr lang="ru-RU" sz="1600" dirty="0" smtClean="0"/>
              <a:t> процесс </a:t>
            </a:r>
            <a:r>
              <a:rPr lang="ru-RU" sz="1600" dirty="0"/>
              <a:t>испарения возможен при любой температуре</a:t>
            </a:r>
            <a:r>
              <a:rPr lang="ru-RU" sz="1600" dirty="0" smtClean="0"/>
              <a:t>;</a:t>
            </a:r>
          </a:p>
          <a:p>
            <a:pPr marL="285750" indent="-285750">
              <a:buFont typeface="Wingdings" panose="05000000000000000000" pitchFamily="2" charset="2"/>
              <a:buChar char="q"/>
            </a:pPr>
            <a:r>
              <a:rPr lang="ru-RU" sz="1600" dirty="0"/>
              <a:t> </a:t>
            </a:r>
            <a:r>
              <a:rPr lang="ru-RU" sz="1600" dirty="0" smtClean="0"/>
              <a:t>с </a:t>
            </a:r>
            <a:r>
              <a:rPr lang="ru-RU" sz="1600" dirty="0"/>
              <a:t>ростом температуры увеличиваются плотность и давление насыщенного пара. </a:t>
            </a:r>
          </a:p>
        </p:txBody>
      </p:sp>
    </p:spTree>
    <p:extLst>
      <p:ext uri="{BB962C8B-B14F-4D97-AF65-F5344CB8AC3E}">
        <p14:creationId xmlns:p14="http://schemas.microsoft.com/office/powerpoint/2010/main" val="2013968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t>Приборы для измерения </a:t>
            </a:r>
            <a:r>
              <a:rPr lang="ru-RU" sz="4000" b="1" dirty="0" smtClean="0"/>
              <a:t>влажности</a:t>
            </a:r>
            <a:br>
              <a:rPr lang="ru-RU" sz="4000" b="1" dirty="0" smtClean="0"/>
            </a:br>
            <a:r>
              <a:rPr lang="ru-RU" sz="4000" b="1" dirty="0" smtClean="0"/>
              <a:t/>
            </a:r>
            <a:br>
              <a:rPr lang="ru-RU" sz="4000" b="1" dirty="0" smtClean="0"/>
            </a:br>
            <a:r>
              <a:rPr lang="ru-RU" sz="3600" b="1" dirty="0"/>
              <a:t>Психрометрический </a:t>
            </a:r>
            <a:r>
              <a:rPr lang="ru-RU" sz="3600" b="1" dirty="0" smtClean="0"/>
              <a:t>гигрометр</a:t>
            </a:r>
            <a:endParaRPr lang="ru-RU" sz="3600" b="1" dirty="0"/>
          </a:p>
        </p:txBody>
      </p:sp>
      <p:pic>
        <p:nvPicPr>
          <p:cNvPr id="1028" name="Picture 4" descr="Психрометрический гигрометр"/>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28524" t="4809" r="27907" b="4827"/>
          <a:stretch/>
        </p:blipFill>
        <p:spPr bwMode="auto">
          <a:xfrm>
            <a:off x="1331640" y="1846858"/>
            <a:ext cx="1944216" cy="403244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23928" y="2708920"/>
            <a:ext cx="4572000" cy="2585323"/>
          </a:xfrm>
          <a:prstGeom prst="rect">
            <a:avLst/>
          </a:prstGeom>
        </p:spPr>
        <p:txBody>
          <a:bodyPr>
            <a:spAutoFit/>
          </a:bodyPr>
          <a:lstStyle/>
          <a:p>
            <a:r>
              <a:rPr lang="ru-RU" dirty="0"/>
              <a:t>В устройство психрометрического гигрометра входят два обыкновенных термометра: сухой и влажный (его конец обмотан тканью, опущенной в воду</a:t>
            </a:r>
            <a:r>
              <a:rPr lang="ru-RU" dirty="0" smtClean="0"/>
              <a:t>).</a:t>
            </a:r>
          </a:p>
          <a:p>
            <a:endParaRPr lang="ru-RU" dirty="0" smtClean="0"/>
          </a:p>
          <a:p>
            <a:r>
              <a:rPr lang="ru-RU" dirty="0" smtClean="0"/>
              <a:t>Градусники </a:t>
            </a:r>
            <a:r>
              <a:rPr lang="ru-RU" dirty="0"/>
              <a:t>дают разные показания: по этой разности температур с помощью специальных таблиц и определяют влажность воздуха. </a:t>
            </a:r>
          </a:p>
        </p:txBody>
      </p:sp>
    </p:spTree>
    <p:extLst>
      <p:ext uri="{BB962C8B-B14F-4D97-AF65-F5344CB8AC3E}">
        <p14:creationId xmlns:p14="http://schemas.microsoft.com/office/powerpoint/2010/main" val="3658131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13050" t="31680" r="57701" b="4241"/>
          <a:stretch/>
        </p:blipFill>
        <p:spPr>
          <a:xfrm>
            <a:off x="107504" y="29760"/>
            <a:ext cx="4536504" cy="6211520"/>
          </a:xfrm>
          <a:prstGeom prst="rect">
            <a:avLst/>
          </a:prstGeom>
        </p:spPr>
      </p:pic>
      <p:sp>
        <p:nvSpPr>
          <p:cNvPr id="3" name="Прямоугольник 2"/>
          <p:cNvSpPr/>
          <p:nvPr/>
        </p:nvSpPr>
        <p:spPr>
          <a:xfrm>
            <a:off x="5004048" y="1124744"/>
            <a:ext cx="3635896" cy="3693319"/>
          </a:xfrm>
          <a:prstGeom prst="rect">
            <a:avLst/>
          </a:prstGeom>
        </p:spPr>
        <p:txBody>
          <a:bodyPr wrap="square">
            <a:spAutoFit/>
          </a:bodyPr>
          <a:lstStyle/>
          <a:p>
            <a:r>
              <a:rPr lang="ru-RU" dirty="0"/>
              <a:t>Составим алгоритм работы с психрометрическим гигрометром (психрометром</a:t>
            </a:r>
            <a:r>
              <a:rPr lang="ru-RU" dirty="0" smtClean="0"/>
              <a:t>):</a:t>
            </a:r>
          </a:p>
          <a:p>
            <a:endParaRPr lang="ru-RU" dirty="0" smtClean="0"/>
          </a:p>
          <a:p>
            <a:pPr marL="342900" indent="-342900">
              <a:buAutoNum type="arabicPeriod"/>
            </a:pPr>
            <a:r>
              <a:rPr lang="ru-RU" dirty="0" smtClean="0"/>
              <a:t>Зафиксировать </a:t>
            </a:r>
            <a:r>
              <a:rPr lang="ru-RU" dirty="0"/>
              <a:t>показания сухого и влажного термометров</a:t>
            </a:r>
            <a:r>
              <a:rPr lang="ru-RU" dirty="0" smtClean="0"/>
              <a:t>.</a:t>
            </a:r>
          </a:p>
          <a:p>
            <a:pPr marL="342900" indent="-342900">
              <a:buAutoNum type="arabicPeriod"/>
            </a:pPr>
            <a:endParaRPr lang="ru-RU" dirty="0" smtClean="0"/>
          </a:p>
          <a:p>
            <a:r>
              <a:rPr lang="ru-RU" dirty="0" smtClean="0"/>
              <a:t>2. Найти </a:t>
            </a:r>
            <a:r>
              <a:rPr lang="ru-RU" dirty="0"/>
              <a:t>разницу их значений</a:t>
            </a:r>
            <a:r>
              <a:rPr lang="ru-RU" dirty="0" smtClean="0"/>
              <a:t>.</a:t>
            </a:r>
          </a:p>
          <a:p>
            <a:endParaRPr lang="ru-RU" dirty="0" smtClean="0"/>
          </a:p>
          <a:p>
            <a:r>
              <a:rPr lang="ru-RU" dirty="0" smtClean="0"/>
              <a:t>3. Сопоставить </a:t>
            </a:r>
            <a:r>
              <a:rPr lang="ru-RU" dirty="0"/>
              <a:t>пункты 1 и 2 с помощью психрометрической таблицы. </a:t>
            </a:r>
          </a:p>
        </p:txBody>
      </p:sp>
    </p:spTree>
    <p:extLst>
      <p:ext uri="{BB962C8B-B14F-4D97-AF65-F5344CB8AC3E}">
        <p14:creationId xmlns:p14="http://schemas.microsoft.com/office/powerpoint/2010/main" val="949986208"/>
      </p:ext>
    </p:extLst>
  </p:cSld>
  <p:clrMapOvr>
    <a:masterClrMapping/>
  </p:clrMapOvr>
</p:sld>
</file>

<file path=ppt/theme/theme1.xml><?xml version="1.0" encoding="utf-8"?>
<a:theme xmlns:a="http://schemas.openxmlformats.org/drawingml/2006/main" name="Ретро">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docProps/app.xml><?xml version="1.0" encoding="utf-8"?>
<Properties xmlns="http://schemas.openxmlformats.org/officeDocument/2006/extended-properties" xmlns:vt="http://schemas.openxmlformats.org/officeDocument/2006/docPropsVTypes">
  <Template>Retrospect</Template>
  <TotalTime>1570</TotalTime>
  <Words>1222</Words>
  <Application>Microsoft Office PowerPoint</Application>
  <PresentationFormat>Экран (4:3)</PresentationFormat>
  <Paragraphs>69</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Times New Roman</vt:lpstr>
      <vt:lpstr>Wingdings</vt:lpstr>
      <vt:lpstr>Ретро</vt:lpstr>
      <vt:lpstr>Презентация PowerPoint</vt:lpstr>
      <vt:lpstr>  Испарение Испарение — это парообразование, которое происходит на поверхности жидкости Испарение способно происходить при любой температуре и только на поверхности. </vt:lpstr>
      <vt:lpstr>Насыщенный пар</vt:lpstr>
      <vt:lpstr>Понятие влажности. Абсолютная влажность </vt:lpstr>
      <vt:lpstr>Относительная влажность </vt:lpstr>
      <vt:lpstr>Для чего необходимо вводить понятие относительная влажность?</vt:lpstr>
      <vt:lpstr>Зависимость давления и плотности насыщенного пара от температуры</vt:lpstr>
      <vt:lpstr>Приборы для измерения влажности  Психрометрический гигрометр</vt:lpstr>
      <vt:lpstr>Презентация PowerPoint</vt:lpstr>
      <vt:lpstr>Презентация PowerPoint</vt:lpstr>
      <vt:lpstr>Волосяной гигрометр</vt:lpstr>
      <vt:lpstr>Конденсационный гигрометр</vt:lpstr>
      <vt:lpstr>Для определения точки росы также существует таблица.  </vt:lpstr>
      <vt:lpstr>Как пользоваться этой таблицей? </vt:lpstr>
      <vt:lpstr>Зачем измерять влажность воздуха?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Komp</dc:creator>
  <cp:lastModifiedBy>Acer</cp:lastModifiedBy>
  <cp:revision>74</cp:revision>
  <dcterms:created xsi:type="dcterms:W3CDTF">2018-08-15T10:26:13Z</dcterms:created>
  <dcterms:modified xsi:type="dcterms:W3CDTF">2023-09-08T17:07:14Z</dcterms:modified>
</cp:coreProperties>
</file>