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6" r:id="rId5"/>
    <p:sldId id="259" r:id="rId6"/>
    <p:sldId id="267" r:id="rId7"/>
    <p:sldId id="260" r:id="rId8"/>
    <p:sldId id="261" r:id="rId9"/>
    <p:sldId id="262" r:id="rId10"/>
    <p:sldId id="263" r:id="rId11"/>
    <p:sldId id="268" r:id="rId12"/>
    <p:sldId id="264" r:id="rId13"/>
    <p:sldId id="265" r:id="rId14"/>
    <p:sldId id="269" r:id="rId15"/>
    <p:sldId id="271" r:id="rId16"/>
    <p:sldId id="272" r:id="rId17"/>
    <p:sldId id="270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05" autoAdjust="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28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E44E0-BEF7-46DE-9191-912B0E6DD867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CD3C19-60E4-423D-BECA-6563359B56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E44E0-BEF7-46DE-9191-912B0E6DD867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D3C19-60E4-423D-BECA-6563359B56E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3CD3C19-60E4-423D-BECA-6563359B56E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E44E0-BEF7-46DE-9191-912B0E6DD867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E44E0-BEF7-46DE-9191-912B0E6DD867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3CD3C19-60E4-423D-BECA-6563359B56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E44E0-BEF7-46DE-9191-912B0E6DD867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CD3C19-60E4-423D-BECA-6563359B56E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2CE44E0-BEF7-46DE-9191-912B0E6DD867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D3C19-60E4-423D-BECA-6563359B56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E44E0-BEF7-46DE-9191-912B0E6DD867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3CD3C19-60E4-423D-BECA-6563359B56E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E44E0-BEF7-46DE-9191-912B0E6DD867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3CD3C19-60E4-423D-BECA-6563359B56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E44E0-BEF7-46DE-9191-912B0E6DD867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CD3C19-60E4-423D-BECA-6563359B56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CD3C19-60E4-423D-BECA-6563359B56E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E44E0-BEF7-46DE-9191-912B0E6DD867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3CD3C19-60E4-423D-BECA-6563359B56E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2CE44E0-BEF7-46DE-9191-912B0E6DD867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2CE44E0-BEF7-46DE-9191-912B0E6DD867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3CD3C19-60E4-423D-BECA-6563359B56E5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188640"/>
            <a:ext cx="8763000" cy="379399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04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Какое отношение церковь имеет к празднику?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542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 славянском православии Кирилл (Константин) и Мефодий почитаются как святые равноапостольные </a:t>
            </a:r>
            <a:r>
              <a:rPr lang="vi-VN" dirty="0"/>
              <a:t> «учи́тели слове́нские</a:t>
            </a:r>
            <a:r>
              <a:rPr lang="vi-VN" dirty="0" smtClean="0"/>
              <a:t>»</a:t>
            </a:r>
            <a:r>
              <a:rPr lang="ru-RU" dirty="0" smtClean="0"/>
              <a:t>. 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sz="2000" i="1" dirty="0" smtClean="0"/>
              <a:t>(Кирилл и Мефодий.</a:t>
            </a:r>
          </a:p>
          <a:p>
            <a:pPr marL="0" indent="0" algn="r">
              <a:buNone/>
            </a:pPr>
            <a:r>
              <a:rPr lang="ru-RU" sz="2000" i="1" dirty="0" smtClean="0"/>
              <a:t>Фреска собора св. Софии</a:t>
            </a:r>
          </a:p>
          <a:p>
            <a:pPr marL="0" indent="0" algn="r">
              <a:buNone/>
            </a:pPr>
            <a:r>
              <a:rPr lang="ru-RU" sz="2000" i="1" dirty="0" smtClean="0"/>
              <a:t>В </a:t>
            </a:r>
            <a:r>
              <a:rPr lang="ru-RU" sz="2000" i="1" dirty="0" err="1" smtClean="0"/>
              <a:t>Охриде</a:t>
            </a:r>
            <a:r>
              <a:rPr lang="ru-RU" sz="2000" i="1" dirty="0" smtClean="0"/>
              <a:t>. Македония. Ок.1045 г.) 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838440"/>
            <a:ext cx="2592288" cy="3480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57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Святые равноапостольные Кирилл и Мефодий, учители словенские. Памятник в г. Коломна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27" b="22727"/>
          <a:stretch>
            <a:fillRect/>
          </a:stretch>
        </p:blipFill>
        <p:spPr/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179512" y="990600"/>
            <a:ext cx="2664296" cy="539072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400" b="1" i="1" dirty="0" smtClean="0"/>
              <a:t>24 мая 1985 г.; </a:t>
            </a:r>
          </a:p>
          <a:p>
            <a:pPr algn="ctr"/>
            <a:endParaRPr lang="ru-RU" sz="2400" b="1" i="1" dirty="0" smtClean="0"/>
          </a:p>
          <a:p>
            <a:pPr algn="ctr"/>
            <a:r>
              <a:rPr lang="ru-RU" sz="2400" b="1" i="1" dirty="0" smtClean="0"/>
              <a:t>просвети-</a:t>
            </a:r>
            <a:r>
              <a:rPr lang="ru-RU" sz="2400" b="1" i="1" dirty="0" err="1" smtClean="0"/>
              <a:t>тель</a:t>
            </a:r>
            <a:r>
              <a:rPr lang="ru-RU" sz="2400" b="1" i="1" dirty="0" smtClean="0"/>
              <a:t>;</a:t>
            </a:r>
          </a:p>
          <a:p>
            <a:pPr algn="ctr"/>
            <a:endParaRPr lang="ru-RU" sz="2400" b="1" i="1" dirty="0" smtClean="0"/>
          </a:p>
          <a:p>
            <a:pPr algn="ctr"/>
            <a:r>
              <a:rPr lang="ru-RU" sz="2400" b="1" i="1" dirty="0" smtClean="0"/>
              <a:t>славянские народы; </a:t>
            </a:r>
          </a:p>
          <a:p>
            <a:pPr algn="ctr"/>
            <a:endParaRPr lang="ru-RU" sz="2400" b="1" i="1" dirty="0"/>
          </a:p>
          <a:p>
            <a:pPr algn="ctr"/>
            <a:r>
              <a:rPr lang="ru-RU" sz="2400" b="1" i="1" dirty="0"/>
              <a:t>ц</a:t>
            </a:r>
            <a:r>
              <a:rPr lang="ru-RU" sz="2400" b="1" i="1" dirty="0" smtClean="0"/>
              <a:t>ерковная традиция; </a:t>
            </a:r>
          </a:p>
          <a:p>
            <a:pPr algn="ctr"/>
            <a:endParaRPr lang="ru-RU" sz="2400" b="1" i="1" dirty="0"/>
          </a:p>
          <a:p>
            <a:pPr algn="ctr"/>
            <a:r>
              <a:rPr lang="ru-RU" sz="2400" b="1" i="1" dirty="0"/>
              <a:t>с</a:t>
            </a:r>
            <a:r>
              <a:rPr lang="ru-RU" sz="2400" b="1" i="1" dirty="0" smtClean="0"/>
              <a:t>лавянская азбука. </a:t>
            </a:r>
          </a:p>
          <a:p>
            <a:pPr algn="ctr"/>
            <a:endParaRPr lang="ru-RU" sz="2400" b="1" i="1" dirty="0"/>
          </a:p>
          <a:p>
            <a:pPr algn="ctr"/>
            <a:endParaRPr lang="ru-RU" sz="2400" b="1" i="1" dirty="0" smtClean="0"/>
          </a:p>
          <a:p>
            <a:pPr algn="ctr"/>
            <a:endParaRPr lang="ru-RU" sz="2400" b="1" i="1" dirty="0"/>
          </a:p>
          <a:p>
            <a:pPr algn="ctr"/>
            <a:endParaRPr lang="ru-RU" sz="2400" b="1" i="1" dirty="0" smtClean="0"/>
          </a:p>
          <a:p>
            <a:pPr algn="ctr"/>
            <a:endParaRPr lang="ru-RU" sz="2400" b="1" i="1" dirty="0"/>
          </a:p>
          <a:p>
            <a:pPr algn="ctr"/>
            <a:endParaRPr lang="ru-RU" sz="2400" b="1" i="1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4331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Славянская азбука изначально  состояла из  45 букв. С течением времени их количество сократилось.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8784976" cy="4753465"/>
          </a:xfrm>
        </p:spPr>
      </p:pic>
    </p:spTree>
    <p:extLst>
      <p:ext uri="{BB962C8B-B14F-4D97-AF65-F5344CB8AC3E}">
        <p14:creationId xmlns:p14="http://schemas.microsoft.com/office/powerpoint/2010/main" val="28151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Как вы понимаете </a:t>
            </a:r>
            <a:r>
              <a:rPr lang="ru-RU" dirty="0" smtClean="0">
                <a:solidFill>
                  <a:schemeClr val="tx1"/>
                </a:solidFill>
              </a:rPr>
              <a:t>такие выражения?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Что в них общего?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542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Начать </a:t>
            </a:r>
            <a:r>
              <a:rPr lang="ru-RU" dirty="0"/>
              <a:t>с </a:t>
            </a:r>
            <a:r>
              <a:rPr lang="ru-RU" dirty="0" smtClean="0"/>
              <a:t>азов.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Аз </a:t>
            </a:r>
            <a:r>
              <a:rPr lang="ru-RU" dirty="0"/>
              <a:t>да буки - вот и все </a:t>
            </a:r>
            <a:r>
              <a:rPr lang="ru-RU" dirty="0" smtClean="0"/>
              <a:t>науки. 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Не </a:t>
            </a:r>
            <a:r>
              <a:rPr lang="ru-RU" dirty="0"/>
              <a:t>суйтесь, буки, наперёд </a:t>
            </a:r>
            <a:r>
              <a:rPr lang="ru-RU" dirty="0" smtClean="0"/>
              <a:t>азов. 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/>
              <a:t>Я – последняя буква в </a:t>
            </a:r>
            <a:r>
              <a:rPr lang="ru-RU" dirty="0" smtClean="0"/>
              <a:t>алфавите. 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Азбучная истина. </a:t>
            </a:r>
          </a:p>
          <a:p>
            <a:pPr algn="ctr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268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Азбучное Послание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822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err="1" smtClean="0"/>
              <a:t>Азъ</a:t>
            </a:r>
            <a:r>
              <a:rPr lang="ru-RU" dirty="0" smtClean="0"/>
              <a:t> </a:t>
            </a:r>
            <a:r>
              <a:rPr lang="ru-RU" dirty="0"/>
              <a:t>буки </a:t>
            </a:r>
            <a:r>
              <a:rPr lang="ru-RU" dirty="0" err="1"/>
              <a:t>веде</a:t>
            </a:r>
            <a:r>
              <a:rPr lang="ru-RU" dirty="0"/>
              <a:t>. </a:t>
            </a:r>
            <a:r>
              <a:rPr lang="ru-RU" dirty="0" err="1"/>
              <a:t>Глаголъ</a:t>
            </a:r>
            <a:r>
              <a:rPr lang="ru-RU" dirty="0"/>
              <a:t> добро </a:t>
            </a:r>
            <a:r>
              <a:rPr lang="ru-RU" dirty="0" err="1"/>
              <a:t>есте</a:t>
            </a:r>
            <a:r>
              <a:rPr lang="ru-RU" dirty="0"/>
              <a:t>. Живите зело, земля, и, иже </a:t>
            </a:r>
            <a:r>
              <a:rPr lang="ru-RU" dirty="0" err="1"/>
              <a:t>како</a:t>
            </a:r>
            <a:r>
              <a:rPr lang="ru-RU" dirty="0"/>
              <a:t> люди, мыслите </a:t>
            </a:r>
            <a:r>
              <a:rPr lang="ru-RU" dirty="0" err="1"/>
              <a:t>нашъ</a:t>
            </a:r>
            <a:r>
              <a:rPr lang="ru-RU" dirty="0"/>
              <a:t> </a:t>
            </a:r>
            <a:r>
              <a:rPr lang="ru-RU" dirty="0" err="1"/>
              <a:t>онъ</a:t>
            </a:r>
            <a:r>
              <a:rPr lang="ru-RU" dirty="0"/>
              <a:t> покои. </a:t>
            </a:r>
            <a:r>
              <a:rPr lang="ru-RU" dirty="0" err="1"/>
              <a:t>Рцы</a:t>
            </a:r>
            <a:r>
              <a:rPr lang="ru-RU" dirty="0"/>
              <a:t> слово твердо - </a:t>
            </a:r>
            <a:r>
              <a:rPr lang="ru-RU" dirty="0" err="1"/>
              <a:t>укъ</a:t>
            </a:r>
            <a:r>
              <a:rPr lang="ru-RU" dirty="0"/>
              <a:t> </a:t>
            </a:r>
            <a:r>
              <a:rPr lang="ru-RU" dirty="0" err="1"/>
              <a:t>фъретъ</a:t>
            </a:r>
            <a:r>
              <a:rPr lang="ru-RU" dirty="0"/>
              <a:t> </a:t>
            </a:r>
            <a:r>
              <a:rPr lang="ru-RU" dirty="0" err="1"/>
              <a:t>херъ</a:t>
            </a:r>
            <a:r>
              <a:rPr lang="ru-RU" dirty="0"/>
              <a:t>. </a:t>
            </a:r>
            <a:r>
              <a:rPr lang="ru-RU" dirty="0" err="1"/>
              <a:t>Цы</a:t>
            </a:r>
            <a:r>
              <a:rPr lang="ru-RU" dirty="0"/>
              <a:t>, черве, </a:t>
            </a:r>
            <a:r>
              <a:rPr lang="ru-RU" dirty="0" err="1"/>
              <a:t>шта</a:t>
            </a:r>
            <a:r>
              <a:rPr lang="ru-RU" dirty="0"/>
              <a:t> </a:t>
            </a:r>
            <a:r>
              <a:rPr lang="ru-RU" dirty="0" err="1"/>
              <a:t>ъра</a:t>
            </a:r>
            <a:r>
              <a:rPr lang="ru-RU" dirty="0"/>
              <a:t> </a:t>
            </a:r>
            <a:r>
              <a:rPr lang="ru-RU" dirty="0" err="1"/>
              <a:t>юсъ</a:t>
            </a:r>
            <a:r>
              <a:rPr lang="ru-RU" dirty="0"/>
              <a:t> яти</a:t>
            </a:r>
            <a:r>
              <a:rPr lang="ru-RU" dirty="0" smtClean="0"/>
              <a:t>!</a:t>
            </a:r>
          </a:p>
          <a:p>
            <a:pPr marL="0" indent="0" algn="ctr">
              <a:buNone/>
            </a:pPr>
            <a:r>
              <a:rPr lang="ru-RU" b="1" dirty="0" smtClean="0"/>
              <a:t>Современный перевод ПОСЛАНИЯ:</a:t>
            </a:r>
          </a:p>
          <a:p>
            <a:pPr marL="0" indent="0" algn="just">
              <a:buNone/>
            </a:pPr>
            <a:r>
              <a:rPr lang="ru-RU" dirty="0" smtClean="0"/>
              <a:t>	Я знаю буквы. Письмо - это достояние. Трудитесь усердно, земляне, как подобает разумным людям - постигайте мироздание! Несите слово убежденно - знание - дар Божий! Дерзайте, вникайте, чтобы сущего свет постичь!</a:t>
            </a:r>
          </a:p>
          <a:p>
            <a:pPr marL="0" indent="0" algn="just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475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А знаете ли вы, как учили грамоте на Руси?</a:t>
            </a:r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2"/>
            <a:ext cx="8784976" cy="4824536"/>
          </a:xfrm>
        </p:spPr>
      </p:pic>
    </p:spTree>
    <p:extLst>
      <p:ext uri="{BB962C8B-B14F-4D97-AF65-F5344CB8AC3E}">
        <p14:creationId xmlns:p14="http://schemas.microsoft.com/office/powerpoint/2010/main" val="151820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Народная мудрость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142312"/>
          </a:xfrm>
        </p:spPr>
        <p:txBody>
          <a:bodyPr>
            <a:normAutofit fontScale="92500" lnSpcReduction="10000"/>
          </a:bodyPr>
          <a:lstStyle/>
          <a:p>
            <a:pPr lvl="1" algn="ctr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Без </a:t>
            </a:r>
            <a:r>
              <a:rPr lang="ru-RU" sz="2400" dirty="0" smtClean="0">
                <a:solidFill>
                  <a:schemeClr val="tx1"/>
                </a:solidFill>
              </a:rPr>
              <a:t>букв </a:t>
            </a:r>
            <a:r>
              <a:rPr lang="ru-RU" sz="2400" dirty="0">
                <a:solidFill>
                  <a:schemeClr val="tx1"/>
                </a:solidFill>
              </a:rPr>
              <a:t>и грамматики не учатся </a:t>
            </a:r>
            <a:r>
              <a:rPr lang="ru-RU" sz="2400" dirty="0" smtClean="0">
                <a:solidFill>
                  <a:schemeClr val="tx1"/>
                </a:solidFill>
              </a:rPr>
              <a:t>математике.</a:t>
            </a:r>
            <a:endParaRPr lang="ru-RU" sz="2000" dirty="0">
              <a:solidFill>
                <a:schemeClr val="tx1"/>
              </a:solidFill>
            </a:endParaRPr>
          </a:p>
          <a:p>
            <a:pPr lvl="1" algn="ctr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Велико ли перо, а большие книги </a:t>
            </a:r>
            <a:r>
              <a:rPr lang="ru-RU" sz="2400" dirty="0" smtClean="0">
                <a:solidFill>
                  <a:schemeClr val="tx1"/>
                </a:solidFill>
              </a:rPr>
              <a:t>пишет.</a:t>
            </a:r>
            <a:endParaRPr lang="ru-RU" sz="2000" dirty="0">
              <a:solidFill>
                <a:schemeClr val="tx1"/>
              </a:solidFill>
            </a:endParaRPr>
          </a:p>
          <a:p>
            <a:pPr lvl="1" algn="ctr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Грамота не болезнь, годы не </a:t>
            </a:r>
            <a:r>
              <a:rPr lang="ru-RU" sz="2400" dirty="0" smtClean="0">
                <a:solidFill>
                  <a:schemeClr val="tx1"/>
                </a:solidFill>
              </a:rPr>
              <a:t>уносит.</a:t>
            </a:r>
            <a:endParaRPr lang="ru-RU" sz="2000" dirty="0">
              <a:solidFill>
                <a:schemeClr val="tx1"/>
              </a:solidFill>
            </a:endParaRPr>
          </a:p>
          <a:p>
            <a:pPr lvl="1" algn="ctr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Древо и учитель познаются по плоду.</a:t>
            </a:r>
            <a:endParaRPr lang="ru-RU" sz="2000" dirty="0" smtClean="0">
              <a:solidFill>
                <a:schemeClr val="tx1"/>
              </a:solidFill>
            </a:endParaRPr>
          </a:p>
          <a:p>
            <a:pPr lvl="1" algn="ctr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Знание </a:t>
            </a:r>
            <a:r>
              <a:rPr lang="ru-RU" sz="2400" dirty="0">
                <a:solidFill>
                  <a:schemeClr val="tx1"/>
                </a:solidFill>
              </a:rPr>
              <a:t>лучше </a:t>
            </a:r>
            <a:r>
              <a:rPr lang="ru-RU" sz="2400" dirty="0" smtClean="0">
                <a:solidFill>
                  <a:schemeClr val="tx1"/>
                </a:solidFill>
              </a:rPr>
              <a:t>богатства.</a:t>
            </a:r>
            <a:endParaRPr lang="ru-RU" sz="2000" dirty="0">
              <a:solidFill>
                <a:schemeClr val="tx1"/>
              </a:solidFill>
            </a:endParaRPr>
          </a:p>
          <a:p>
            <a:pPr lvl="1" algn="ctr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Корень учения горек, да плод его </a:t>
            </a:r>
            <a:r>
              <a:rPr lang="ru-RU" sz="2400" dirty="0" smtClean="0">
                <a:solidFill>
                  <a:schemeClr val="tx1"/>
                </a:solidFill>
              </a:rPr>
              <a:t>сладок.</a:t>
            </a:r>
            <a:endParaRPr lang="ru-RU" sz="2000" dirty="0">
              <a:solidFill>
                <a:schemeClr val="tx1"/>
              </a:solidFill>
            </a:endParaRPr>
          </a:p>
          <a:p>
            <a:pPr lvl="1" algn="ctr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Кто не учен, тот </a:t>
            </a:r>
            <a:r>
              <a:rPr lang="ru-RU" sz="2400" dirty="0" smtClean="0">
                <a:solidFill>
                  <a:schemeClr val="tx1"/>
                </a:solidFill>
              </a:rPr>
              <a:t>глуп.</a:t>
            </a:r>
            <a:endParaRPr lang="ru-RU" sz="2000" dirty="0">
              <a:solidFill>
                <a:schemeClr val="tx1"/>
              </a:solidFill>
            </a:endParaRPr>
          </a:p>
          <a:p>
            <a:pPr lvl="1" algn="ctr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Не пером пишут, а </a:t>
            </a:r>
            <a:r>
              <a:rPr lang="ru-RU" sz="2400" dirty="0" smtClean="0">
                <a:solidFill>
                  <a:schemeClr val="tx1"/>
                </a:solidFill>
              </a:rPr>
              <a:t>умом.</a:t>
            </a:r>
            <a:endParaRPr lang="ru-RU" sz="2000" dirty="0">
              <a:solidFill>
                <a:schemeClr val="tx1"/>
              </a:solidFill>
            </a:endParaRPr>
          </a:p>
          <a:p>
            <a:pPr lvl="1" algn="ctr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Хорошая книга — лучший </a:t>
            </a:r>
            <a:r>
              <a:rPr lang="ru-RU" sz="2400" dirty="0" smtClean="0">
                <a:solidFill>
                  <a:schemeClr val="tx1"/>
                </a:solidFill>
              </a:rPr>
              <a:t>друг.</a:t>
            </a:r>
            <a:endParaRPr lang="ru-RU" sz="2000" dirty="0">
              <a:solidFill>
                <a:schemeClr val="tx1"/>
              </a:solidFill>
            </a:endParaRPr>
          </a:p>
          <a:p>
            <a:pPr lvl="1" algn="ctr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Ученый сын старше неученого </a:t>
            </a:r>
            <a:r>
              <a:rPr lang="ru-RU" sz="2400" dirty="0" smtClean="0">
                <a:solidFill>
                  <a:schemeClr val="tx1"/>
                </a:solidFill>
              </a:rPr>
              <a:t>отца.</a:t>
            </a:r>
            <a:endParaRPr lang="ru-RU" sz="2000" dirty="0">
              <a:solidFill>
                <a:schemeClr val="tx1"/>
              </a:solidFill>
            </a:endParaRPr>
          </a:p>
          <a:p>
            <a:pPr lvl="1" algn="ctr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Уменье везде найдет </a:t>
            </a:r>
            <a:r>
              <a:rPr lang="ru-RU" sz="2400" dirty="0" smtClean="0">
                <a:solidFill>
                  <a:schemeClr val="tx1"/>
                </a:solidFill>
              </a:rPr>
              <a:t>примененье.</a:t>
            </a:r>
            <a:endParaRPr lang="ru-RU" sz="2000" dirty="0">
              <a:solidFill>
                <a:schemeClr val="tx1"/>
              </a:solidFill>
            </a:endParaRPr>
          </a:p>
          <a:p>
            <a:pPr lvl="1" algn="ctr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Почитай учителя как родителя.</a:t>
            </a:r>
            <a:endParaRPr lang="ru-RU" sz="2000" dirty="0" smtClean="0">
              <a:solidFill>
                <a:schemeClr val="tx1"/>
              </a:solidFill>
            </a:endParaRPr>
          </a:p>
          <a:p>
            <a:pPr lvl="1" algn="ctr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С </a:t>
            </a:r>
            <a:r>
              <a:rPr lang="ru-RU" sz="2400" dirty="0">
                <a:solidFill>
                  <a:schemeClr val="tx1"/>
                </a:solidFill>
              </a:rPr>
              <a:t>книгой поведешься — ума </a:t>
            </a:r>
            <a:r>
              <a:rPr lang="ru-RU" sz="2400" dirty="0" smtClean="0">
                <a:solidFill>
                  <a:schemeClr val="tx1"/>
                </a:solidFill>
              </a:rPr>
              <a:t>наберешься.</a:t>
            </a:r>
            <a:endParaRPr lang="ru-RU" sz="20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877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Хранится </a:t>
            </a:r>
            <a:r>
              <a:rPr lang="ru-RU" dirty="0"/>
              <a:t>в </a:t>
            </a:r>
            <a:r>
              <a:rPr lang="ru-RU" dirty="0" smtClean="0"/>
              <a:t>Петербурге. 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sz="1800" dirty="0" smtClean="0"/>
              <a:t>В Государственной </a:t>
            </a:r>
            <a:r>
              <a:rPr lang="ru-RU" sz="1800" dirty="0"/>
              <a:t>Российской библиотеке имени </a:t>
            </a:r>
            <a:r>
              <a:rPr lang="ru-RU" sz="1800" dirty="0" err="1"/>
              <a:t>М.Е.Салтыкова</a:t>
            </a:r>
            <a:r>
              <a:rPr lang="ru-RU" sz="1800" dirty="0"/>
              <a:t>-Щедрина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20888"/>
            <a:ext cx="4392488" cy="396195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20888"/>
            <a:ext cx="4392488" cy="39983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758952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Древнейшая книга на Руси, написанная </a:t>
            </a:r>
            <a:r>
              <a:rPr lang="ru-RU" sz="2400" dirty="0" smtClean="0">
                <a:solidFill>
                  <a:schemeClr val="tx1"/>
                </a:solidFill>
              </a:rPr>
              <a:t>кириллицей </a:t>
            </a:r>
            <a:r>
              <a:rPr lang="ru-RU" sz="2400" dirty="0">
                <a:solidFill>
                  <a:schemeClr val="tx1"/>
                </a:solidFill>
              </a:rPr>
              <a:t>– Остромирово Евангелие 1057 года</a:t>
            </a:r>
          </a:p>
        </p:txBody>
      </p:sp>
    </p:spTree>
    <p:extLst>
      <p:ext uri="{BB962C8B-B14F-4D97-AF65-F5344CB8AC3E}">
        <p14:creationId xmlns:p14="http://schemas.microsoft.com/office/powerpoint/2010/main" val="2041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В 1918 году кириллица потеряла ещё четыре буквы: ять, и (i), ижицу и фиту.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2400" i="1" dirty="0"/>
              <a:t>Какие </a:t>
            </a:r>
            <a:r>
              <a:rPr lang="ru-RU" sz="2400" i="1" dirty="0" smtClean="0"/>
              <a:t>крылатые выражения, пословицы или поговорки известны </a:t>
            </a:r>
            <a:r>
              <a:rPr lang="ru-RU" sz="2400" i="1" dirty="0"/>
              <a:t>вам об этих буквах?</a:t>
            </a:r>
            <a:endParaRPr lang="ru-RU" sz="2400" dirty="0" smtClean="0"/>
          </a:p>
          <a:p>
            <a:pPr algn="ctr">
              <a:lnSpc>
                <a:spcPct val="150000"/>
              </a:lnSpc>
            </a:pPr>
            <a:endParaRPr lang="ru-RU" dirty="0"/>
          </a:p>
          <a:p>
            <a:pPr algn="ctr">
              <a:lnSpc>
                <a:spcPct val="150000"/>
              </a:lnSpc>
            </a:pPr>
            <a:r>
              <a:rPr lang="ru-RU" dirty="0" smtClean="0"/>
              <a:t>Расставить все точки над </a:t>
            </a:r>
            <a:r>
              <a:rPr lang="en-US" dirty="0" smtClean="0"/>
              <a:t>i</a:t>
            </a:r>
            <a:r>
              <a:rPr lang="ru-RU" dirty="0" smtClean="0"/>
              <a:t>. </a:t>
            </a:r>
          </a:p>
          <a:p>
            <a:pPr algn="ctr">
              <a:lnSpc>
                <a:spcPct val="150000"/>
              </a:lnSpc>
            </a:pPr>
            <a:r>
              <a:rPr lang="ru-RU" dirty="0" smtClean="0"/>
              <a:t>Прописать ижицу.</a:t>
            </a:r>
          </a:p>
          <a:p>
            <a:pPr algn="ctr">
              <a:lnSpc>
                <a:spcPct val="150000"/>
              </a:lnSpc>
            </a:pPr>
            <a:r>
              <a:rPr lang="ru-RU" dirty="0" smtClean="0"/>
              <a:t>Не суйся, ижица, поперек аза.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951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dirty="0" smtClean="0">
                <a:solidFill>
                  <a:schemeClr val="tx1"/>
                </a:solidFill>
              </a:rPr>
              <a:t>Спасибо за внимание и участие!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8784976" cy="5710361"/>
          </a:xfrm>
        </p:spPr>
      </p:pic>
    </p:spTree>
    <p:extLst>
      <p:ext uri="{BB962C8B-B14F-4D97-AF65-F5344CB8AC3E}">
        <p14:creationId xmlns:p14="http://schemas.microsoft.com/office/powerpoint/2010/main" val="94068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Святые равноапостольные Кирилл и Мефодий, учители словенские. Памятник в г. Коломна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27" b="22727"/>
          <a:stretch>
            <a:fillRect/>
          </a:stretch>
        </p:blipFill>
        <p:spPr/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179512" y="990600"/>
            <a:ext cx="2664296" cy="539072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400" b="1" i="1" dirty="0" smtClean="0"/>
              <a:t>24 мая 1985 г.; </a:t>
            </a:r>
          </a:p>
          <a:p>
            <a:pPr algn="ctr"/>
            <a:endParaRPr lang="ru-RU" sz="2400" b="1" i="1" dirty="0" smtClean="0"/>
          </a:p>
          <a:p>
            <a:pPr algn="ctr"/>
            <a:r>
              <a:rPr lang="ru-RU" sz="2400" b="1" i="1" dirty="0" smtClean="0"/>
              <a:t>просвети-</a:t>
            </a:r>
            <a:r>
              <a:rPr lang="ru-RU" sz="2400" b="1" i="1" dirty="0" err="1" smtClean="0"/>
              <a:t>тель</a:t>
            </a:r>
            <a:r>
              <a:rPr lang="ru-RU" sz="2400" b="1" i="1" dirty="0" smtClean="0"/>
              <a:t>;</a:t>
            </a:r>
          </a:p>
          <a:p>
            <a:pPr algn="ctr"/>
            <a:endParaRPr lang="ru-RU" sz="2400" b="1" i="1" dirty="0" smtClean="0"/>
          </a:p>
          <a:p>
            <a:pPr algn="ctr"/>
            <a:r>
              <a:rPr lang="ru-RU" sz="2400" b="1" i="1" dirty="0" smtClean="0"/>
              <a:t>славянские народы; </a:t>
            </a:r>
          </a:p>
          <a:p>
            <a:pPr algn="ctr"/>
            <a:endParaRPr lang="ru-RU" sz="2400" b="1" i="1" dirty="0"/>
          </a:p>
          <a:p>
            <a:pPr algn="ctr"/>
            <a:r>
              <a:rPr lang="ru-RU" sz="2400" b="1" i="1" dirty="0"/>
              <a:t>ц</a:t>
            </a:r>
            <a:r>
              <a:rPr lang="ru-RU" sz="2400" b="1" i="1" dirty="0" smtClean="0"/>
              <a:t>ерковная традиция; </a:t>
            </a:r>
          </a:p>
          <a:p>
            <a:pPr algn="ctr"/>
            <a:endParaRPr lang="ru-RU" sz="2400" b="1" i="1" dirty="0"/>
          </a:p>
          <a:p>
            <a:pPr algn="ctr"/>
            <a:r>
              <a:rPr lang="ru-RU" sz="2400" b="1" i="1" dirty="0"/>
              <a:t>с</a:t>
            </a:r>
            <a:r>
              <a:rPr lang="ru-RU" sz="2400" b="1" i="1" dirty="0" smtClean="0"/>
              <a:t>лавянская азбука. </a:t>
            </a:r>
          </a:p>
          <a:p>
            <a:pPr algn="ctr"/>
            <a:endParaRPr lang="ru-RU" sz="2400" b="1" i="1" dirty="0"/>
          </a:p>
          <a:p>
            <a:pPr algn="ctr"/>
            <a:endParaRPr lang="ru-RU" sz="2400" b="1" i="1" dirty="0" smtClean="0"/>
          </a:p>
          <a:p>
            <a:pPr algn="ctr"/>
            <a:endParaRPr lang="ru-RU" sz="2400" b="1" i="1" dirty="0"/>
          </a:p>
          <a:p>
            <a:pPr algn="ctr"/>
            <a:endParaRPr lang="ru-RU" sz="2400" b="1" i="1" dirty="0" smtClean="0"/>
          </a:p>
          <a:p>
            <a:pPr algn="ctr"/>
            <a:endParaRPr lang="ru-RU" sz="2400" b="1" i="1" dirty="0"/>
          </a:p>
          <a:p>
            <a:pPr algn="ctr"/>
            <a:endParaRPr lang="ru-RU" sz="2400" b="1" i="1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5594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Кто такой просветитель?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56792"/>
            <a:ext cx="3245433" cy="4681538"/>
          </a:xfrm>
        </p:spPr>
      </p:pic>
      <p:sp>
        <p:nvSpPr>
          <p:cNvPr id="16" name="Объект 1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3200" dirty="0" smtClean="0"/>
          </a:p>
          <a:p>
            <a:pPr marL="0" indent="0" algn="ctr">
              <a:buNone/>
            </a:pPr>
            <a:r>
              <a:rPr lang="ru-RU" sz="3200" dirty="0" smtClean="0"/>
              <a:t>Просветитель – распространитель знания, просвещения. </a:t>
            </a:r>
          </a:p>
          <a:p>
            <a:pPr marL="0" indent="0" algn="ctr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2000" dirty="0" smtClean="0"/>
              <a:t>(Толковый словарь Ушакова)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5316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Святые равноапостольные Кирилл и Мефодий, учители словенские. Памятник в г. Коломна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27" b="22727"/>
          <a:stretch>
            <a:fillRect/>
          </a:stretch>
        </p:blipFill>
        <p:spPr/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179512" y="990600"/>
            <a:ext cx="2664296" cy="539072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400" b="1" i="1" dirty="0" smtClean="0"/>
              <a:t>24 мая 1985 г.; </a:t>
            </a:r>
          </a:p>
          <a:p>
            <a:pPr algn="ctr"/>
            <a:endParaRPr lang="ru-RU" sz="2400" b="1" i="1" dirty="0" smtClean="0"/>
          </a:p>
          <a:p>
            <a:pPr algn="ctr"/>
            <a:r>
              <a:rPr lang="ru-RU" sz="2400" b="1" i="1" dirty="0" smtClean="0"/>
              <a:t>просвети-</a:t>
            </a:r>
            <a:r>
              <a:rPr lang="ru-RU" sz="2400" b="1" i="1" dirty="0" err="1" smtClean="0"/>
              <a:t>тель</a:t>
            </a:r>
            <a:r>
              <a:rPr lang="ru-RU" sz="2400" b="1" i="1" dirty="0" smtClean="0"/>
              <a:t>;</a:t>
            </a:r>
          </a:p>
          <a:p>
            <a:pPr algn="ctr"/>
            <a:endParaRPr lang="ru-RU" sz="2400" b="1" i="1" dirty="0" smtClean="0"/>
          </a:p>
          <a:p>
            <a:pPr algn="ctr"/>
            <a:r>
              <a:rPr lang="ru-RU" sz="2400" b="1" i="1" dirty="0" smtClean="0"/>
              <a:t>славянские народы; </a:t>
            </a:r>
          </a:p>
          <a:p>
            <a:pPr algn="ctr"/>
            <a:endParaRPr lang="ru-RU" sz="2400" b="1" i="1" dirty="0"/>
          </a:p>
          <a:p>
            <a:pPr algn="ctr"/>
            <a:r>
              <a:rPr lang="ru-RU" sz="2400" b="1" i="1" dirty="0"/>
              <a:t>ц</a:t>
            </a:r>
            <a:r>
              <a:rPr lang="ru-RU" sz="2400" b="1" i="1" dirty="0" smtClean="0"/>
              <a:t>ерковная традиция; </a:t>
            </a:r>
          </a:p>
          <a:p>
            <a:pPr algn="ctr"/>
            <a:endParaRPr lang="ru-RU" sz="2400" b="1" i="1" dirty="0"/>
          </a:p>
          <a:p>
            <a:pPr algn="ctr"/>
            <a:r>
              <a:rPr lang="ru-RU" sz="2400" b="1" i="1" dirty="0"/>
              <a:t>с</a:t>
            </a:r>
            <a:r>
              <a:rPr lang="ru-RU" sz="2400" b="1" i="1" dirty="0" smtClean="0"/>
              <a:t>лавянская азбука. </a:t>
            </a:r>
          </a:p>
          <a:p>
            <a:pPr algn="ctr"/>
            <a:endParaRPr lang="ru-RU" sz="2400" b="1" i="1" dirty="0"/>
          </a:p>
          <a:p>
            <a:pPr algn="ctr"/>
            <a:endParaRPr lang="ru-RU" sz="2400" b="1" i="1" dirty="0" smtClean="0"/>
          </a:p>
          <a:p>
            <a:pPr algn="ctr"/>
            <a:endParaRPr lang="ru-RU" sz="2400" b="1" i="1" dirty="0"/>
          </a:p>
          <a:p>
            <a:pPr algn="ctr"/>
            <a:endParaRPr lang="ru-RU" sz="2400" b="1" i="1" dirty="0" smtClean="0"/>
          </a:p>
          <a:p>
            <a:pPr algn="ctr"/>
            <a:endParaRPr lang="ru-RU" sz="2400" b="1" i="1" dirty="0"/>
          </a:p>
          <a:p>
            <a:pPr algn="ctr"/>
            <a:endParaRPr lang="ru-RU" sz="2400" b="1" i="1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2749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Какие народы  являются славянскими?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/>
        <p:txBody>
          <a:bodyPr numCol="3"/>
          <a:lstStyle/>
          <a:p>
            <a:pPr marL="0" indent="0" algn="ctr">
              <a:buNone/>
            </a:pPr>
            <a:r>
              <a:rPr lang="ru-RU" b="1" i="1" dirty="0" smtClean="0"/>
              <a:t>Восточные славяне:</a:t>
            </a:r>
          </a:p>
          <a:p>
            <a:pPr marL="0" indent="0" algn="ctr">
              <a:buNone/>
            </a:pPr>
            <a:endParaRPr lang="ru-RU" dirty="0" smtClean="0"/>
          </a:p>
          <a:p>
            <a:pPr algn="ctr"/>
            <a:r>
              <a:rPr lang="ru-RU" dirty="0" smtClean="0"/>
              <a:t>русские,</a:t>
            </a:r>
          </a:p>
          <a:p>
            <a:pPr algn="ctr"/>
            <a:r>
              <a:rPr lang="ru-RU" dirty="0"/>
              <a:t>б</a:t>
            </a:r>
            <a:r>
              <a:rPr lang="ru-RU" dirty="0" smtClean="0"/>
              <a:t>елорусы,</a:t>
            </a:r>
          </a:p>
          <a:p>
            <a:pPr algn="ctr"/>
            <a:r>
              <a:rPr lang="ru-RU" dirty="0"/>
              <a:t>у</a:t>
            </a:r>
            <a:r>
              <a:rPr lang="ru-RU" dirty="0" smtClean="0"/>
              <a:t>краинцы.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marL="0" indent="0" algn="ctr">
              <a:buNone/>
            </a:pPr>
            <a:r>
              <a:rPr lang="ru-RU" b="1" i="1" dirty="0" smtClean="0"/>
              <a:t>Южные </a:t>
            </a:r>
          </a:p>
          <a:p>
            <a:pPr marL="0" indent="0" algn="ctr">
              <a:buNone/>
            </a:pPr>
            <a:r>
              <a:rPr lang="ru-RU" b="1" i="1" dirty="0" smtClean="0"/>
              <a:t>славяне:</a:t>
            </a:r>
          </a:p>
          <a:p>
            <a:pPr marL="0" indent="0" algn="ctr">
              <a:buNone/>
            </a:pPr>
            <a:endParaRPr lang="ru-RU" dirty="0" smtClean="0"/>
          </a:p>
          <a:p>
            <a:pPr algn="ctr"/>
            <a:r>
              <a:rPr lang="ru-RU" dirty="0"/>
              <a:t>с</a:t>
            </a:r>
            <a:r>
              <a:rPr lang="ru-RU" dirty="0" smtClean="0"/>
              <a:t>ербы, </a:t>
            </a:r>
          </a:p>
          <a:p>
            <a:pPr algn="ctr"/>
            <a:r>
              <a:rPr lang="ru-RU" dirty="0"/>
              <a:t>х</a:t>
            </a:r>
            <a:r>
              <a:rPr lang="ru-RU" dirty="0" smtClean="0"/>
              <a:t>орваты,</a:t>
            </a:r>
          </a:p>
          <a:p>
            <a:pPr algn="ctr"/>
            <a:r>
              <a:rPr lang="ru-RU" dirty="0" smtClean="0"/>
              <a:t>македонцы,</a:t>
            </a:r>
          </a:p>
          <a:p>
            <a:pPr algn="ctr"/>
            <a:r>
              <a:rPr lang="ru-RU" dirty="0"/>
              <a:t>б</a:t>
            </a:r>
            <a:r>
              <a:rPr lang="ru-RU" dirty="0" smtClean="0"/>
              <a:t>олгары.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i="1" dirty="0" smtClean="0"/>
              <a:t>Западные славяне: </a:t>
            </a:r>
          </a:p>
          <a:p>
            <a:pPr marL="0" indent="0">
              <a:buNone/>
            </a:pPr>
            <a:endParaRPr lang="ru-RU" dirty="0" smtClean="0"/>
          </a:p>
          <a:p>
            <a:pPr algn="ctr"/>
            <a:r>
              <a:rPr lang="ru-RU" dirty="0" smtClean="0"/>
              <a:t>чехи,</a:t>
            </a:r>
          </a:p>
          <a:p>
            <a:pPr algn="ctr"/>
            <a:r>
              <a:rPr lang="ru-RU" dirty="0"/>
              <a:t>с</a:t>
            </a:r>
            <a:r>
              <a:rPr lang="ru-RU" dirty="0" smtClean="0"/>
              <a:t>ловаки,</a:t>
            </a:r>
          </a:p>
          <a:p>
            <a:pPr algn="ctr"/>
            <a:r>
              <a:rPr lang="ru-RU" dirty="0"/>
              <a:t>п</a:t>
            </a:r>
            <a:r>
              <a:rPr lang="ru-RU" dirty="0" smtClean="0"/>
              <a:t>оляки.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54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Святые равноапостольные Кирилл и Мефодий, учители словенские. Памятник в г. Коломна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27" b="22727"/>
          <a:stretch>
            <a:fillRect/>
          </a:stretch>
        </p:blipFill>
        <p:spPr/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179512" y="990600"/>
            <a:ext cx="2664296" cy="539072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400" b="1" i="1" dirty="0" smtClean="0"/>
              <a:t>24 мая 1985 г.; </a:t>
            </a:r>
          </a:p>
          <a:p>
            <a:pPr algn="ctr"/>
            <a:endParaRPr lang="ru-RU" sz="2400" b="1" i="1" dirty="0" smtClean="0"/>
          </a:p>
          <a:p>
            <a:pPr algn="ctr"/>
            <a:r>
              <a:rPr lang="ru-RU" sz="2400" b="1" i="1" dirty="0" smtClean="0"/>
              <a:t>просвети-</a:t>
            </a:r>
            <a:r>
              <a:rPr lang="ru-RU" sz="2400" b="1" i="1" dirty="0" err="1" smtClean="0"/>
              <a:t>тель</a:t>
            </a:r>
            <a:r>
              <a:rPr lang="ru-RU" sz="2400" b="1" i="1" dirty="0" smtClean="0"/>
              <a:t>;</a:t>
            </a:r>
          </a:p>
          <a:p>
            <a:pPr algn="ctr"/>
            <a:endParaRPr lang="ru-RU" sz="2400" b="1" i="1" dirty="0" smtClean="0"/>
          </a:p>
          <a:p>
            <a:pPr algn="ctr"/>
            <a:r>
              <a:rPr lang="ru-RU" sz="2400" b="1" i="1" dirty="0" smtClean="0"/>
              <a:t>славянские народы; </a:t>
            </a:r>
          </a:p>
          <a:p>
            <a:pPr algn="ctr"/>
            <a:endParaRPr lang="ru-RU" sz="2400" b="1" i="1" dirty="0"/>
          </a:p>
          <a:p>
            <a:pPr algn="ctr"/>
            <a:r>
              <a:rPr lang="ru-RU" sz="2400" b="1" i="1" dirty="0"/>
              <a:t>ц</a:t>
            </a:r>
            <a:r>
              <a:rPr lang="ru-RU" sz="2400" b="1" i="1" dirty="0" smtClean="0"/>
              <a:t>ерковная традиция; </a:t>
            </a:r>
          </a:p>
          <a:p>
            <a:pPr algn="ctr"/>
            <a:endParaRPr lang="ru-RU" sz="2400" b="1" i="1" dirty="0"/>
          </a:p>
          <a:p>
            <a:pPr algn="ctr"/>
            <a:r>
              <a:rPr lang="ru-RU" sz="2400" b="1" i="1" dirty="0"/>
              <a:t>с</a:t>
            </a:r>
            <a:r>
              <a:rPr lang="ru-RU" sz="2400" b="1" i="1" dirty="0" smtClean="0"/>
              <a:t>лавянская азбука. </a:t>
            </a:r>
          </a:p>
          <a:p>
            <a:pPr algn="ctr"/>
            <a:endParaRPr lang="ru-RU" sz="2400" b="1" i="1" dirty="0"/>
          </a:p>
          <a:p>
            <a:pPr algn="ctr"/>
            <a:endParaRPr lang="ru-RU" sz="2400" b="1" i="1" dirty="0" smtClean="0"/>
          </a:p>
          <a:p>
            <a:pPr algn="ctr"/>
            <a:endParaRPr lang="ru-RU" sz="2400" b="1" i="1" dirty="0"/>
          </a:p>
          <a:p>
            <a:pPr algn="ctr"/>
            <a:endParaRPr lang="ru-RU" sz="2400" b="1" i="1" dirty="0" smtClean="0"/>
          </a:p>
          <a:p>
            <a:pPr algn="ctr"/>
            <a:endParaRPr lang="ru-RU" sz="2400" b="1" i="1" dirty="0"/>
          </a:p>
          <a:p>
            <a:pPr algn="ctr"/>
            <a:endParaRPr lang="ru-RU" sz="2400" b="1" i="1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230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Какое отношение церковь имеет к празднику?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542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Кирилл и Мефодий – создатели старославянской азбуки и церковнославянского языка. То есть языка богослужебных книг. </a:t>
            </a:r>
          </a:p>
          <a:p>
            <a:pPr algn="ctr"/>
            <a:endParaRPr lang="ru-RU" dirty="0" smtClean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852936"/>
            <a:ext cx="4438463" cy="332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14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Какое отношение церковь имеет к празднику?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542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Кирилл и Мефодий перевели с греческого на славянский язык богослужебные книги: Евангелие, Апостол, Псалтырь. </a:t>
            </a:r>
          </a:p>
          <a:p>
            <a:pPr marL="0" indent="0" algn="ctr">
              <a:buNone/>
            </a:pPr>
            <a:endParaRPr lang="ru-RU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924944"/>
            <a:ext cx="5508104" cy="345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14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Какое отношение церковь имеет к празднику?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542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Болгарский черноризец Храбр пишет в летописи о том, что Кирилл и Мефодий создали азбуку в 863 году. </a:t>
            </a:r>
          </a:p>
          <a:p>
            <a:pPr algn="ctr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867754"/>
            <a:ext cx="4676750" cy="350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31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348</TotalTime>
  <Words>497</Words>
  <Application>Microsoft Office PowerPoint</Application>
  <PresentationFormat>Экран (4:3)</PresentationFormat>
  <Paragraphs>143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Официальная</vt:lpstr>
      <vt:lpstr>Презентация PowerPoint</vt:lpstr>
      <vt:lpstr>Святые равноапостольные Кирилл и Мефодий, учители словенские. Памятник в г. Коломна</vt:lpstr>
      <vt:lpstr>Кто такой просветитель?</vt:lpstr>
      <vt:lpstr>Святые равноапостольные Кирилл и Мефодий, учители словенские. Памятник в г. Коломна</vt:lpstr>
      <vt:lpstr>Какие народы  являются славянскими? </vt:lpstr>
      <vt:lpstr>Святые равноапостольные Кирилл и Мефодий, учители словенские. Памятник в г. Коломна</vt:lpstr>
      <vt:lpstr>Какое отношение церковь имеет к празднику?</vt:lpstr>
      <vt:lpstr>Какое отношение церковь имеет к празднику?</vt:lpstr>
      <vt:lpstr>Какое отношение церковь имеет к празднику?</vt:lpstr>
      <vt:lpstr>Какое отношение церковь имеет к празднику?</vt:lpstr>
      <vt:lpstr>Святые равноапостольные Кирилл и Мефодий, учители словенские. Памятник в г. Коломна</vt:lpstr>
      <vt:lpstr>Славянская азбука изначально  состояла из  45 букв. С течением времени их количество сократилось. </vt:lpstr>
      <vt:lpstr>Как вы понимаете такие выражения?  Что в них общего? </vt:lpstr>
      <vt:lpstr>Азбучное Послание </vt:lpstr>
      <vt:lpstr>А знаете ли вы, как учили грамоте на Руси?</vt:lpstr>
      <vt:lpstr>Народная мудрость</vt:lpstr>
      <vt:lpstr>Древнейшая книга на Руси, написанная кириллицей – Остромирово Евангелие 1057 года</vt:lpstr>
      <vt:lpstr>В 1918 году кириллица потеряла ещё четыре буквы: ять, и (i), ижицу и фиту.</vt:lpstr>
      <vt:lpstr>Спасибо за внимание и участие! </vt:lpstr>
    </vt:vector>
  </TitlesOfParts>
  <Company>ГОУ ВПО РГМУ Росздрава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славянской письменности и культуры</dc:title>
  <dc:creator>lenovo</dc:creator>
  <cp:lastModifiedBy>пользователь</cp:lastModifiedBy>
  <cp:revision>30</cp:revision>
  <dcterms:created xsi:type="dcterms:W3CDTF">2019-05-09T11:37:01Z</dcterms:created>
  <dcterms:modified xsi:type="dcterms:W3CDTF">2023-09-08T16:41:34Z</dcterms:modified>
</cp:coreProperties>
</file>