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CF06A4A-562E-4709-B9CF-0CE24DD97D27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92A22F-2301-4572-A432-2EC8AF25C8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068970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Раздельное написание НЕ с деепричастиями.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500306"/>
            <a:ext cx="7406640" cy="1428760"/>
          </a:xfrm>
        </p:spPr>
        <p:txBody>
          <a:bodyPr/>
          <a:lstStyle/>
          <a:p>
            <a:r>
              <a:rPr lang="ru-RU" dirty="0" smtClean="0"/>
              <a:t>Раздельное написание Не с деепричастиями.</a:t>
            </a:r>
          </a:p>
          <a:p>
            <a:r>
              <a:rPr lang="ru-RU" dirty="0" smtClean="0"/>
              <a:t> 7 класс</a:t>
            </a:r>
          </a:p>
          <a:p>
            <a:endParaRPr lang="ru-RU" dirty="0"/>
          </a:p>
        </p:txBody>
      </p:sp>
      <p:pic>
        <p:nvPicPr>
          <p:cNvPr id="5" name="Рисунок 4" descr="решим вмест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643314"/>
            <a:ext cx="4286250" cy="28384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85728"/>
            <a:ext cx="7494110" cy="1131910"/>
          </a:xfrm>
        </p:spPr>
        <p:txBody>
          <a:bodyPr/>
          <a:lstStyle/>
          <a:p>
            <a:r>
              <a:rPr lang="ru-RU" dirty="0" smtClean="0"/>
              <a:t>Слитно или раздельно?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7862150" cy="489110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Он очень старался, но так и (не)</a:t>
            </a:r>
            <a:r>
              <a:rPr lang="ru-RU" b="1" dirty="0" smtClean="0"/>
              <a:t>до</a:t>
            </a:r>
            <a:r>
              <a:rPr lang="ru-RU" dirty="0" smtClean="0"/>
              <a:t>бежал до финиша.</a:t>
            </a:r>
          </a:p>
          <a:p>
            <a:pPr lvl="0"/>
            <a:r>
              <a:rPr lang="ru-RU" dirty="0" smtClean="0"/>
              <a:t>Он часто в столовой (не)</a:t>
            </a:r>
            <a:r>
              <a:rPr lang="ru-RU" b="1" dirty="0" smtClean="0"/>
              <a:t>до</a:t>
            </a:r>
            <a:r>
              <a:rPr lang="ru-RU" dirty="0" smtClean="0"/>
              <a:t>едает суп.</a:t>
            </a:r>
          </a:p>
          <a:p>
            <a:pPr lvl="0"/>
            <a:r>
              <a:rPr lang="ru-RU" dirty="0" smtClean="0"/>
              <a:t>Проект  Владимир, всё время откладывая на потом,  так и (не) </a:t>
            </a:r>
            <a:r>
              <a:rPr lang="ru-RU" b="1" dirty="0" smtClean="0"/>
              <a:t>до</a:t>
            </a:r>
            <a:r>
              <a:rPr lang="ru-RU" dirty="0" smtClean="0"/>
              <a:t>работал.</a:t>
            </a:r>
          </a:p>
          <a:p>
            <a:pPr lvl="0"/>
            <a:r>
              <a:rPr lang="ru-RU" dirty="0" smtClean="0"/>
              <a:t>Маша часто, готовя обед,  (</a:t>
            </a:r>
            <a:r>
              <a:rPr lang="ru-RU" b="1" dirty="0" smtClean="0"/>
              <a:t>не)до</a:t>
            </a:r>
            <a:r>
              <a:rPr lang="ru-RU" dirty="0" smtClean="0"/>
              <a:t>саливает суп.</a:t>
            </a:r>
          </a:p>
          <a:p>
            <a:pPr lvl="0"/>
            <a:r>
              <a:rPr lang="ru-RU" dirty="0" smtClean="0"/>
              <a:t>В годы Великой Отечественной войны многие дети, даже живя в глубоком тылу, (</a:t>
            </a:r>
            <a:r>
              <a:rPr lang="ru-RU" b="1" dirty="0" smtClean="0"/>
              <a:t>не)до</a:t>
            </a:r>
            <a:r>
              <a:rPr lang="ru-RU" dirty="0" smtClean="0"/>
              <a:t>едали.  </a:t>
            </a:r>
          </a:p>
          <a:p>
            <a:r>
              <a:rPr lang="ru-RU" dirty="0" smtClean="0"/>
              <a:t>- </a:t>
            </a:r>
            <a:r>
              <a:rPr lang="ru-RU" b="1" i="1" dirty="0" smtClean="0">
                <a:solidFill>
                  <a:srgbClr val="0070C0"/>
                </a:solidFill>
              </a:rPr>
              <a:t>Подчеркните деепричастные обороты как члены предложения.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736"/>
            <a:ext cx="7933588" cy="481966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Он очень старался, но так и не </a:t>
            </a:r>
            <a:r>
              <a:rPr lang="ru-RU" b="1" dirty="0" smtClean="0"/>
              <a:t>до</a:t>
            </a:r>
            <a:r>
              <a:rPr lang="ru-RU" dirty="0" smtClean="0"/>
              <a:t>бежал до финиша.</a:t>
            </a:r>
          </a:p>
          <a:p>
            <a:pPr lvl="0"/>
            <a:r>
              <a:rPr lang="ru-RU" dirty="0" smtClean="0"/>
              <a:t>Он часто в столовой не </a:t>
            </a:r>
            <a:r>
              <a:rPr lang="ru-RU" b="1" dirty="0" smtClean="0"/>
              <a:t>до</a:t>
            </a:r>
            <a:r>
              <a:rPr lang="ru-RU" dirty="0" smtClean="0"/>
              <a:t>едает суп.</a:t>
            </a:r>
          </a:p>
          <a:p>
            <a:pPr lvl="0"/>
            <a:r>
              <a:rPr lang="ru-RU" dirty="0" smtClean="0"/>
              <a:t>Проект  Владимир, </a:t>
            </a:r>
            <a:r>
              <a:rPr lang="ru-RU" i="1" dirty="0" smtClean="0"/>
              <a:t>всё время откладывая на потом</a:t>
            </a:r>
            <a:r>
              <a:rPr lang="ru-RU" dirty="0" smtClean="0"/>
              <a:t>,  так и не </a:t>
            </a:r>
            <a:r>
              <a:rPr lang="ru-RU" b="1" dirty="0" smtClean="0"/>
              <a:t>до</a:t>
            </a:r>
            <a:r>
              <a:rPr lang="ru-RU" dirty="0" smtClean="0"/>
              <a:t>работал. (НЕ сделал всего, что требуется).</a:t>
            </a:r>
          </a:p>
          <a:p>
            <a:pPr lvl="0"/>
            <a:r>
              <a:rPr lang="ru-RU" dirty="0" smtClean="0"/>
              <a:t>Маша часто, </a:t>
            </a:r>
            <a:r>
              <a:rPr lang="ru-RU" i="1" dirty="0" smtClean="0"/>
              <a:t>готовя обед</a:t>
            </a:r>
            <a:r>
              <a:rPr lang="ru-RU" dirty="0" smtClean="0"/>
              <a:t>,  </a:t>
            </a:r>
            <a:r>
              <a:rPr lang="ru-RU" b="1" i="1" dirty="0" smtClean="0"/>
              <a:t>недо</a:t>
            </a:r>
            <a:r>
              <a:rPr lang="ru-RU" dirty="0" smtClean="0"/>
              <a:t>саливает суп.</a:t>
            </a:r>
          </a:p>
          <a:p>
            <a:pPr lvl="0"/>
            <a:r>
              <a:rPr lang="ru-RU" dirty="0" smtClean="0"/>
              <a:t>В годы Великой Отечественной войны многие дети, </a:t>
            </a:r>
            <a:r>
              <a:rPr lang="ru-RU" i="1" dirty="0" smtClean="0"/>
              <a:t>даже живя в глубоком тылу</a:t>
            </a:r>
            <a:r>
              <a:rPr lang="ru-RU" dirty="0" smtClean="0"/>
              <a:t>, </a:t>
            </a:r>
            <a:r>
              <a:rPr lang="ru-RU" b="1" i="1" dirty="0" smtClean="0"/>
              <a:t>недо</a:t>
            </a:r>
            <a:r>
              <a:rPr lang="ru-RU" dirty="0" smtClean="0"/>
              <a:t>едали.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 дом</a:t>
            </a:r>
            <a:r>
              <a:rPr lang="ru-RU" b="1" dirty="0" smtClean="0"/>
              <a:t>:</a:t>
            </a:r>
            <a:endParaRPr lang="ru-RU" dirty="0"/>
          </a:p>
        </p:txBody>
      </p:sp>
      <p:pic>
        <p:nvPicPr>
          <p:cNvPr id="5" name="Рисунок 4" descr="оценки в дневник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000372"/>
            <a:ext cx="4562109" cy="350043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/>
              <a:t>Проверочный срез по теме «Обособление деепричастного оборота»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33588" cy="5033978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Задание:</a:t>
            </a:r>
            <a:endParaRPr lang="ru-RU" dirty="0" smtClean="0"/>
          </a:p>
          <a:p>
            <a:r>
              <a:rPr lang="ru-RU" i="1" dirty="0" smtClean="0">
                <a:solidFill>
                  <a:srgbClr val="0070C0"/>
                </a:solidFill>
              </a:rPr>
              <a:t>замените, где возможно, глаголы-сказуемые деепричастиями, расставьте знаки препинания при деепричастных оборотах.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dirty="0" smtClean="0"/>
              <a:t>Герасим шёл, не торопился, не отпускал </a:t>
            </a:r>
            <a:r>
              <a:rPr lang="ru-RU" b="1" dirty="0" err="1" smtClean="0"/>
              <a:t>Муму</a:t>
            </a:r>
            <a:r>
              <a:rPr lang="ru-RU" b="1" dirty="0" smtClean="0"/>
              <a:t> с верёвки.</a:t>
            </a:r>
          </a:p>
          <a:p>
            <a:pPr lvl="0"/>
            <a:r>
              <a:rPr lang="ru-RU" b="1" dirty="0" smtClean="0"/>
              <a:t>Море играло маленькими волнами, рождало их, украшало бахромой пены, сталкивало друг с другом.</a:t>
            </a:r>
          </a:p>
          <a:p>
            <a:pPr lvl="0"/>
            <a:r>
              <a:rPr lang="ru-RU" b="1" dirty="0" smtClean="0"/>
              <a:t>Товарищи заметили его беспокойство и ушли.</a:t>
            </a:r>
          </a:p>
          <a:p>
            <a:pPr lvl="0"/>
            <a:r>
              <a:rPr lang="ru-RU" b="1" dirty="0" smtClean="0"/>
              <a:t>Изредка порывы ветра приносили с собой сухие листья и бросали их в костёр.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357298"/>
            <a:ext cx="7933588" cy="5214974"/>
          </a:xfrm>
        </p:spPr>
        <p:txBody>
          <a:bodyPr/>
          <a:lstStyle/>
          <a:p>
            <a:pPr lvl="0"/>
            <a:r>
              <a:rPr lang="ru-RU" dirty="0" smtClean="0"/>
              <a:t>Герасим шёл, </a:t>
            </a:r>
            <a:r>
              <a:rPr lang="ru-RU" b="1" i="1" dirty="0" smtClean="0"/>
              <a:t>не торопясь, не отпуская </a:t>
            </a:r>
            <a:r>
              <a:rPr lang="ru-RU" b="1" i="1" dirty="0" err="1" smtClean="0"/>
              <a:t>Муму</a:t>
            </a:r>
            <a:r>
              <a:rPr lang="ru-RU" b="1" i="1" dirty="0" smtClean="0"/>
              <a:t> с верёвки.</a:t>
            </a:r>
            <a:endParaRPr lang="ru-RU" dirty="0" smtClean="0"/>
          </a:p>
          <a:p>
            <a:pPr lvl="0"/>
            <a:r>
              <a:rPr lang="ru-RU" dirty="0" smtClean="0"/>
              <a:t>Море играло маленькими волнами</a:t>
            </a:r>
            <a:r>
              <a:rPr lang="ru-RU" b="1" i="1" dirty="0" smtClean="0"/>
              <a:t>, рождая их, украшая бахромой пены, сталкивая друг с другом.</a:t>
            </a:r>
            <a:endParaRPr lang="ru-RU" dirty="0" smtClean="0"/>
          </a:p>
          <a:p>
            <a:pPr lvl="0"/>
            <a:r>
              <a:rPr lang="ru-RU" dirty="0" smtClean="0"/>
              <a:t>Товарищи, </a:t>
            </a:r>
            <a:r>
              <a:rPr lang="ru-RU" b="1" i="1" dirty="0" smtClean="0"/>
              <a:t>заметив его беспокойство</a:t>
            </a:r>
            <a:r>
              <a:rPr lang="ru-RU" dirty="0" smtClean="0"/>
              <a:t>, ушли.</a:t>
            </a:r>
          </a:p>
          <a:p>
            <a:pPr lvl="0"/>
            <a:r>
              <a:rPr lang="ru-RU" dirty="0" smtClean="0"/>
              <a:t>Изредка порывы ветра приносили с собой сухие листья, </a:t>
            </a:r>
            <a:r>
              <a:rPr lang="ru-RU" b="1" i="1" dirty="0" smtClean="0"/>
              <a:t>бросая их в костёр.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ежинка-спряталас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835148"/>
            <a:ext cx="6643734" cy="37371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Синтаксическая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33588" cy="5033978"/>
          </a:xfrm>
        </p:spPr>
        <p:txBody>
          <a:bodyPr/>
          <a:lstStyle/>
          <a:p>
            <a:r>
              <a:rPr lang="ru-RU" dirty="0" smtClean="0"/>
              <a:t>Задание №2: спишите четверостишие, расставьте пропущенные знаки препинания, графически объясните их.</a:t>
            </a:r>
          </a:p>
          <a:p>
            <a:r>
              <a:rPr lang="ru-RU" b="1" i="1" dirty="0" smtClean="0"/>
              <a:t>Засыпав тропы и тропинки</a:t>
            </a:r>
          </a:p>
          <a:p>
            <a:r>
              <a:rPr lang="ru-RU" b="1" i="1" dirty="0" smtClean="0"/>
              <a:t>Стирая свежие следы</a:t>
            </a:r>
          </a:p>
          <a:p>
            <a:r>
              <a:rPr lang="ru-RU" b="1" i="1" dirty="0" smtClean="0"/>
              <a:t>На землю тихие снежинки </a:t>
            </a:r>
          </a:p>
          <a:p>
            <a:r>
              <a:rPr lang="ru-RU" b="1" i="1" dirty="0" smtClean="0"/>
              <a:t>Ложатся блестками слюды.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447800"/>
            <a:ext cx="5286412" cy="3910026"/>
          </a:xfrm>
        </p:spPr>
        <p:txBody>
          <a:bodyPr>
            <a:normAutofit fontScale="92500"/>
          </a:bodyPr>
          <a:lstStyle/>
          <a:p>
            <a:r>
              <a:rPr lang="ru-RU" i="1" dirty="0" smtClean="0"/>
              <a:t>Засыпав тропы и тропинки,</a:t>
            </a:r>
            <a:endParaRPr lang="ru-RU" dirty="0" smtClean="0"/>
          </a:p>
          <a:p>
            <a:r>
              <a:rPr lang="ru-RU" i="1" dirty="0" smtClean="0"/>
              <a:t>-.-.-.-.-.-.-.-.-.-.-.-..-.-.-.-.-.-.-.-</a:t>
            </a:r>
            <a:endParaRPr lang="ru-RU" dirty="0" smtClean="0"/>
          </a:p>
          <a:p>
            <a:r>
              <a:rPr lang="ru-RU" i="1" dirty="0" smtClean="0"/>
              <a:t>Стирая свежие следы,</a:t>
            </a:r>
            <a:endParaRPr lang="ru-RU" dirty="0" smtClean="0"/>
          </a:p>
          <a:p>
            <a:r>
              <a:rPr lang="ru-RU" i="1" dirty="0" smtClean="0"/>
              <a:t>-.-.-.-.--.-.-.-.-.-.-.-.-.-.-.-.-</a:t>
            </a:r>
            <a:endParaRPr lang="ru-RU" dirty="0" smtClean="0"/>
          </a:p>
          <a:p>
            <a:r>
              <a:rPr lang="ru-RU" dirty="0" smtClean="0"/>
              <a:t>На землю тихие снежинки </a:t>
            </a:r>
          </a:p>
          <a:p>
            <a:r>
              <a:rPr lang="ru-RU" b="1" i="1" dirty="0" smtClean="0"/>
              <a:t>Ложатся</a:t>
            </a:r>
            <a:r>
              <a:rPr lang="ru-RU" dirty="0" smtClean="0"/>
              <a:t> блестками слюды.</a:t>
            </a:r>
          </a:p>
          <a:p>
            <a:endParaRPr lang="ru-RU" dirty="0"/>
          </a:p>
        </p:txBody>
      </p:sp>
      <p:pic>
        <p:nvPicPr>
          <p:cNvPr id="4" name="Рисунок 3" descr="0659f01c5baaee2c7194ae875c3c719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4143380"/>
            <a:ext cx="2392640" cy="235745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r>
              <a:rPr lang="ru-RU" b="1" dirty="0" smtClean="0"/>
              <a:t>НЕ с деепричастиями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7862150" cy="510541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Сравните предложения. Обратите внимание на правописание НЕ в словах разных частей речи.</a:t>
            </a:r>
          </a:p>
          <a:p>
            <a:r>
              <a:rPr lang="ru-RU" dirty="0" smtClean="0"/>
              <a:t>А) Он слушал меня и </a:t>
            </a:r>
            <a:r>
              <a:rPr lang="ru-RU" b="1" dirty="0" smtClean="0"/>
              <a:t>недоумевал</a:t>
            </a:r>
            <a:r>
              <a:rPr lang="ru-RU" dirty="0" smtClean="0"/>
              <a:t>. – Он слушал меня, </a:t>
            </a:r>
            <a:r>
              <a:rPr lang="ru-RU" b="1" i="1" dirty="0" smtClean="0"/>
              <a:t>недоумевая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Б) Целый вечер он ходил и ничего </a:t>
            </a:r>
            <a:r>
              <a:rPr lang="ru-RU" b="1" dirty="0" smtClean="0"/>
              <a:t>не говорил</a:t>
            </a:r>
            <a:r>
              <a:rPr lang="ru-RU" dirty="0" smtClean="0"/>
              <a:t>.  – Целый вечер он ходил, ничего </a:t>
            </a:r>
            <a:r>
              <a:rPr lang="ru-RU" b="1" i="1" dirty="0" smtClean="0"/>
              <a:t>не говоря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 smtClean="0"/>
              <a:t>Какой вывод можно сделать из наблюдения за этими предложениями? Сформулируйте его письменно и приготовьтесь зачитать.</a:t>
            </a:r>
            <a:endParaRPr lang="ru-RU" sz="3000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Распределительный диктант.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7933588" cy="5176854"/>
          </a:xfrm>
        </p:spPr>
        <p:txBody>
          <a:bodyPr/>
          <a:lstStyle/>
          <a:p>
            <a:r>
              <a:rPr lang="ru-RU" dirty="0" smtClean="0"/>
              <a:t>Распишите слова в три столбика.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3" y="1785926"/>
          <a:ext cx="7572426" cy="1664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42"/>
                <a:gridCol w="2524142"/>
                <a:gridCol w="2524142"/>
              </a:tblGrid>
              <a:tr h="832325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с глаголами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с деепричастиями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с  причастиями</a:t>
                      </a:r>
                      <a:endParaRPr lang="ru-RU" sz="2000" dirty="0"/>
                    </a:p>
                  </a:txBody>
                  <a:tcPr/>
                </a:tc>
              </a:tr>
              <a:tr h="8323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задач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3714752"/>
            <a:ext cx="2643182" cy="264318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868346"/>
          </a:xfrm>
        </p:spPr>
        <p:txBody>
          <a:bodyPr/>
          <a:lstStyle/>
          <a:p>
            <a:r>
              <a:rPr lang="ru-RU" dirty="0" smtClean="0"/>
              <a:t>Взаимопроверка.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285859"/>
          <a:ext cx="779147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428892"/>
                <a:gridCol w="2862252"/>
              </a:tblGrid>
              <a:tr h="263692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с глаголами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с деепричастиями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с  причастиями</a:t>
                      </a:r>
                      <a:endParaRPr lang="ru-RU" sz="2400" dirty="0"/>
                    </a:p>
                  </a:txBody>
                  <a:tcPr/>
                </a:tc>
              </a:tr>
              <a:tr h="263692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писал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выступал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был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Ненавидеть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поздоровался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хвастался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негодовал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улыбаясь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думая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хвастая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пользуясь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подумав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Негодуя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Ненавидя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здороваясь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просмотрена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Неприготовленные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Непроверенные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Неисследованные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Ещё не написанная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вымыт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сложен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2976" y="5572140"/>
            <a:ext cx="77867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/>
              <a:t>Что общего в правописании НЕ с глаголами, </a:t>
            </a:r>
            <a:r>
              <a:rPr lang="ru-RU" sz="2400" b="1" dirty="0" smtClean="0"/>
              <a:t>деепричастиями </a:t>
            </a:r>
            <a:r>
              <a:rPr lang="ru-RU" sz="2400" b="1" dirty="0"/>
              <a:t>и причастиями?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Не с глаголами и деепричастиями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428736"/>
          <a:ext cx="749935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Раздельно: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Слитно: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Все глаголы;</a:t>
                      </a:r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бежал</a:t>
                      </a:r>
                    </a:p>
                    <a:p>
                      <a:endParaRPr kumimoji="0"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 приставкой до-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(действие, не доведённое до конца)</a:t>
                      </a:r>
                    </a:p>
                    <a:p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дотянулся до полки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сделав до конца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не употребляется без не-</a:t>
                      </a:r>
                    </a:p>
                    <a:p>
                      <a:r>
                        <a:rPr kumimoji="0"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ненавидя, негодуя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/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 приставкой </a:t>
                      </a:r>
                      <a:r>
                        <a:rPr kumimoji="0" lang="ru-RU" sz="2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недо</a:t>
                      </a:r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в нужном количестве, недостаточность, неполнота )</a:t>
                      </a:r>
                      <a:r>
                        <a:rPr kumimoji="0" lang="ru-RU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недо</a:t>
                      </a:r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стаёт изящества;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недо</a:t>
                      </a:r>
                      <a:r>
                        <a:rPr kumimoji="0" lang="ru-RU" sz="2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сыпая ночей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548</Words>
  <Application>Microsoft Office PowerPoint</Application>
  <PresentationFormat>Экран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Раздельное написание НЕ с деепричастиями. </vt:lpstr>
      <vt:lpstr>Проверочный срез по теме «Обособление деепричастного оборота» </vt:lpstr>
      <vt:lpstr>Проверим себя!</vt:lpstr>
      <vt:lpstr>Синтаксическая разминка</vt:lpstr>
      <vt:lpstr>Проверьте  себя!</vt:lpstr>
      <vt:lpstr>НЕ с деепричастиями.</vt:lpstr>
      <vt:lpstr>Распределительный диктант. </vt:lpstr>
      <vt:lpstr>Взаимопроверка.</vt:lpstr>
      <vt:lpstr> Не с глаголами и деепричастиями</vt:lpstr>
      <vt:lpstr>Слитно или раздельно?</vt:lpstr>
      <vt:lpstr>Проверьте себя!</vt:lpstr>
      <vt:lpstr>Домашнее задание.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Раздельное написание НЕ с деепричастиями.</dc:title>
  <dc:creator>Кормашова</dc:creator>
  <cp:lastModifiedBy>Nadin</cp:lastModifiedBy>
  <cp:revision>5</cp:revision>
  <dcterms:created xsi:type="dcterms:W3CDTF">2015-12-05T18:37:32Z</dcterms:created>
  <dcterms:modified xsi:type="dcterms:W3CDTF">2023-09-09T18:12:25Z</dcterms:modified>
</cp:coreProperties>
</file>