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9" r:id="rId3"/>
    <p:sldId id="274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DA3CF-5DE6-4385-8A27-00AD6ECF2BE8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72D8E-9FBD-4603-BAF7-FE48F9922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CBB67-AD33-4F3C-A85D-5EFFAEA8CC11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81447-5156-4E68-80B0-E26D65B3E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90F6E-C90A-4486-BEF5-E368D2B770E8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0489A-07B4-49AA-A1D5-D58DD57A8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8319B-75A4-487C-A0AC-F8A774690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02459-6096-4F02-9072-C0DBC6F72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DD504-FD9B-4C0C-9764-F1A882646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63B13-1D76-48E0-9F80-858239D55248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201A4-21A3-4A7F-B003-D82E1F05B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7C15C-D5A2-4C0B-BC2A-36AA8440A856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50BF8-86E9-421F-A968-5BE82C55F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E8002-73D8-46C0-8997-59F6D79E2159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F87DA-AA58-4C27-8C1E-221760313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A252E-9DD7-465E-8435-1A25E93DBD42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8051F-C787-40D1-BA3E-75D9E9425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ACD43-2351-4FA1-B1F8-8CEF2064A51D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29075-578B-4B14-9C0E-15CE9E4C2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6B762-B4D9-4FF8-8C87-FA19937B72C0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052FD-9191-49BF-A63A-52721CA45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24F8F-0FED-4D13-8E6E-04F3836381B1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D1A23-41DE-4400-8C96-AC43A645A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3B5B1-7F74-4516-83AC-C5A3E2F4C13A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50005-67A7-44C9-937E-EADF10D99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C9FCDD-DFBD-4BF1-B85C-1E56347D0EFC}" type="datetimeFigureOut">
              <a:rPr lang="ru-RU"/>
              <a:pPr>
                <a:defRPr/>
              </a:pPr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8DBB20-10F5-4701-ABDE-3C0D5F9C72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3" name="Picture 7" descr="http://newsoftek.at.ua/_pu/0/10295479.gi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20713"/>
            <a:ext cx="684213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4" name="Группа 45"/>
          <p:cNvGrpSpPr>
            <a:grpSpLocks/>
          </p:cNvGrpSpPr>
          <p:nvPr/>
        </p:nvGrpSpPr>
        <p:grpSpPr bwMode="auto">
          <a:xfrm>
            <a:off x="0" y="0"/>
            <a:ext cx="9144000" cy="620713"/>
            <a:chOff x="0" y="0"/>
            <a:chExt cx="9144000" cy="714375"/>
          </a:xfrm>
        </p:grpSpPr>
        <p:pic>
          <p:nvPicPr>
            <p:cNvPr id="1039" name="Picture 5" descr="http://newsoftek.at.ua/_pu/0/10295479.gif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0" y="0"/>
              <a:ext cx="4716016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0" name="Picture 9" descr="http://newsoftek.at.ua/_pu/0/10295479.gif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572000" y="0"/>
              <a:ext cx="4572000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5" name="Группа 46"/>
          <p:cNvGrpSpPr>
            <a:grpSpLocks/>
          </p:cNvGrpSpPr>
          <p:nvPr/>
        </p:nvGrpSpPr>
        <p:grpSpPr bwMode="auto">
          <a:xfrm>
            <a:off x="0" y="6237288"/>
            <a:ext cx="9144000" cy="620712"/>
            <a:chOff x="0" y="0"/>
            <a:chExt cx="9144000" cy="714375"/>
          </a:xfrm>
        </p:grpSpPr>
        <p:pic>
          <p:nvPicPr>
            <p:cNvPr id="1037" name="Picture 5" descr="http://newsoftek.at.ua/_pu/0/10295479.gif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0" y="0"/>
              <a:ext cx="4716016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8" name="Picture 9" descr="http://newsoftek.at.ua/_pu/0/10295479.gif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572000" y="0"/>
              <a:ext cx="4572000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6" name="Picture 7" descr="http://newsoftek.at.ua/_pu/0/10295479.gif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429625" y="549275"/>
            <a:ext cx="714375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980728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  <a:latin typeface="Cambria" pitchFamily="18" charset="0"/>
              </a:rPr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4868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ГБОУ Школа  №222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700808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Педагогическая мастерская.</a:t>
            </a: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Художественно  -  эстетическое развитие.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Тема </a:t>
            </a: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Приобщение детей к истокам русской 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народной культуре </a:t>
            </a: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					Воспитатель: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				         Морозова 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						Надежда Валерьевна 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Москва </a:t>
            </a:r>
          </a:p>
          <a:p>
            <a:pPr algn="ctr"/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2023г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052513"/>
            <a:ext cx="8137525" cy="490537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Родители совместно с детьми рисуют  выбранную роспись.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00200"/>
            <a:ext cx="8137525" cy="485298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755650" y="274638"/>
            <a:ext cx="81375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000" b="0" kern="0">
                <a:solidFill>
                  <a:srgbClr val="996633"/>
                </a:solidFill>
                <a:latin typeface="+mj-lt"/>
                <a:ea typeface="+mj-ea"/>
                <a:cs typeface="+mj-cs"/>
              </a:rPr>
              <a:t>«Досуг с родителями»</a:t>
            </a:r>
            <a:endParaRPr lang="ru-RU" sz="4000" b="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Рисунок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7667322" cy="46805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7800867" cy="50405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850" y="333375"/>
            <a:ext cx="8820150" cy="503238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Формы работы с родителями…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411760" y="908720"/>
            <a:ext cx="4536504" cy="576064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Направления</a:t>
            </a:r>
          </a:p>
        </p:txBody>
      </p:sp>
      <p:pic>
        <p:nvPicPr>
          <p:cNvPr id="5" name="Рисунок 4" descr="Рисунок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844824"/>
            <a:ext cx="7647038" cy="389303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352928" cy="95410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Материалы для самоподготовки </a:t>
            </a:r>
          </a:p>
          <a:p>
            <a:pPr algn="ctr">
              <a:defRPr/>
            </a:pPr>
            <a:r>
              <a:rPr lang="ru-RU" sz="28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данной теме</a:t>
            </a:r>
          </a:p>
        </p:txBody>
      </p:sp>
      <p:pic>
        <p:nvPicPr>
          <p:cNvPr id="10244" name="Picture 4" descr="I:\DCIM\114CANON\IMG_47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1569287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5" name="Picture 5" descr="I:\DCIM\114CANON\IMG_47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149080"/>
            <a:ext cx="1612441" cy="19492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6" name="Picture 6" descr="I:\DCIM\114CANON\IMG_47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221088"/>
            <a:ext cx="1656184" cy="1916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7" name="Picture 7" descr="I:\DCIM\114CANON\IMG_47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1628800"/>
            <a:ext cx="1696988" cy="2151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8" name="Picture 8" descr="I:\DCIM\114CANON\IMG_47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4077072"/>
            <a:ext cx="1708061" cy="20477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9" name="Picture 9" descr="I:\DCIM\114CANON\IMG_474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1484784"/>
            <a:ext cx="1584176" cy="22427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50" name="Picture 10" descr="I:\DCIM\114CANON\IMG_474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4149080"/>
            <a:ext cx="1640172" cy="1915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08720"/>
            <a:ext cx="68580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663300"/>
                </a:solidFill>
                <a:latin typeface="Times New Roman" pitchFamily="18" charset="0"/>
                <a:cs typeface="Aharoni" pitchFamily="2" charset="-79"/>
              </a:rPr>
              <a:t>НАРОДНЫЕ</a:t>
            </a:r>
            <a:r>
              <a:rPr lang="ru-RU" sz="3600" i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solidFill>
                  <a:srgbClr val="663300"/>
                </a:solidFill>
                <a:latin typeface="Times New Roman" pitchFamily="18" charset="0"/>
                <a:cs typeface="Aharoni" pitchFamily="2" charset="-79"/>
              </a:rPr>
              <a:t>ПРОМЫСЛЫ</a:t>
            </a:r>
          </a:p>
        </p:txBody>
      </p:sp>
      <p:pic>
        <p:nvPicPr>
          <p:cNvPr id="9" name="Рисунок 8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988840"/>
            <a:ext cx="2609088" cy="2048256"/>
          </a:xfrm>
          <a:prstGeom prst="rect">
            <a:avLst/>
          </a:prstGeom>
        </p:spPr>
      </p:pic>
      <p:pic>
        <p:nvPicPr>
          <p:cNvPr id="10" name="Рисунок 9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988840"/>
            <a:ext cx="2048256" cy="2517648"/>
          </a:xfrm>
          <a:prstGeom prst="rect">
            <a:avLst/>
          </a:prstGeom>
        </p:spPr>
      </p:pic>
      <p:pic>
        <p:nvPicPr>
          <p:cNvPr id="11" name="Рисунок 10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3429000"/>
            <a:ext cx="1999488" cy="27310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00" y="620713"/>
            <a:ext cx="2519363" cy="719137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6633"/>
                </a:solidFill>
                <a:latin typeface="Antigoni" pitchFamily="34" charset="0"/>
              </a:rPr>
              <a:t>Цель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412875"/>
            <a:ext cx="8135937" cy="10080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solidFill>
                  <a:srgbClr val="996633"/>
                </a:solidFill>
                <a:latin typeface="Times New Roman" pitchFamily="18" charset="0"/>
              </a:rPr>
              <a:t>Знакомить детей с народным промыслом и приобщать родителей к совместной  творческой деятельности 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mtClean="0">
              <a:solidFill>
                <a:srgbClr val="996633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mtClean="0">
              <a:solidFill>
                <a:srgbClr val="996633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2C1D18"/>
                </a:solidFill>
                <a:latin typeface="Antigoni" pitchFamily="34" charset="0"/>
              </a:rPr>
              <a:t>  </a:t>
            </a:r>
          </a:p>
        </p:txBody>
      </p:sp>
      <p:cxnSp>
        <p:nvCxnSpPr>
          <p:cNvPr id="12292" name="Прямая со стрелкой 11"/>
          <p:cNvCxnSpPr>
            <a:cxnSpLocks noChangeShapeType="1"/>
          </p:cNvCxnSpPr>
          <p:nvPr/>
        </p:nvCxnSpPr>
        <p:spPr bwMode="auto">
          <a:xfrm rot="5400000">
            <a:off x="4501357" y="2707481"/>
            <a:ext cx="431800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3348038" y="3213100"/>
            <a:ext cx="28082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000" kern="0" dirty="0">
                <a:solidFill>
                  <a:srgbClr val="996633"/>
                </a:solidFill>
                <a:latin typeface="Antigoni" pitchFamily="34" charset="0"/>
                <a:ea typeface="+mj-ea"/>
                <a:cs typeface="+mj-cs"/>
              </a:rPr>
              <a:t>Задачи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900113" y="3789363"/>
            <a:ext cx="80645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200" b="0" kern="0" dirty="0">
                <a:solidFill>
                  <a:srgbClr val="996633"/>
                </a:solidFill>
                <a:latin typeface="Antigoni" pitchFamily="34" charset="0"/>
              </a:rPr>
              <a:t>Познакомить детей с русским народным промыслом (роспись).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200" b="0" kern="0" dirty="0">
                <a:solidFill>
                  <a:srgbClr val="996633"/>
                </a:solidFill>
                <a:latin typeface="Antigoni" pitchFamily="34" charset="0"/>
              </a:rPr>
              <a:t>Познакомить детей с элементами росписи по дымковской игрушке, гжельской посуде и хохломским изделиям.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200" b="0" kern="0" dirty="0">
                <a:solidFill>
                  <a:srgbClr val="996633"/>
                </a:solidFill>
                <a:latin typeface="Antigoni" pitchFamily="34" charset="0"/>
              </a:rPr>
              <a:t>Учить детей сравнивать и различать элементы    росписи разных изделий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kern="0" dirty="0">
              <a:solidFill>
                <a:srgbClr val="996633"/>
              </a:solidFill>
              <a:latin typeface="Antigon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«Весёлая ярмарка» </a:t>
            </a:r>
          </a:p>
        </p:txBody>
      </p:sp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484784"/>
            <a:ext cx="2633472" cy="2048256"/>
          </a:xfrm>
          <a:prstGeom prst="rect">
            <a:avLst/>
          </a:prstGeom>
        </p:spPr>
      </p:pic>
      <p:pic>
        <p:nvPicPr>
          <p:cNvPr id="7" name="Рисунок 6" descr="Рисунок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556792"/>
            <a:ext cx="2639568" cy="2048256"/>
          </a:xfrm>
          <a:prstGeom prst="rect">
            <a:avLst/>
          </a:prstGeom>
        </p:spPr>
      </p:pic>
      <p:pic>
        <p:nvPicPr>
          <p:cNvPr id="8" name="Рисунок 7" descr="Рисунок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3429000"/>
            <a:ext cx="2048256" cy="273100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4606925" cy="12255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«Город мастеров»</a:t>
            </a:r>
          </a:p>
        </p:txBody>
      </p:sp>
      <p:pic>
        <p:nvPicPr>
          <p:cNvPr id="6" name="Рисунок 5" descr="Рисунок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708920"/>
            <a:ext cx="2731008" cy="2048256"/>
          </a:xfrm>
          <a:prstGeom prst="rect">
            <a:avLst/>
          </a:prstGeom>
        </p:spPr>
      </p:pic>
      <p:pic>
        <p:nvPicPr>
          <p:cNvPr id="7" name="Рисунок 6" descr="Рисунок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196752"/>
            <a:ext cx="2286000" cy="2048256"/>
          </a:xfrm>
          <a:prstGeom prst="rect">
            <a:avLst/>
          </a:prstGeom>
        </p:spPr>
      </p:pic>
      <p:pic>
        <p:nvPicPr>
          <p:cNvPr id="8" name="Рисунок 7" descr="Рисунок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3861048"/>
            <a:ext cx="2426208" cy="20482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124744"/>
            <a:ext cx="2072640" cy="2048256"/>
          </a:xfrm>
          <a:prstGeom prst="rect">
            <a:avLst/>
          </a:prstGeom>
        </p:spPr>
      </p:pic>
      <p:pic>
        <p:nvPicPr>
          <p:cNvPr id="6" name="Рисунок 5" descr="Рисунок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573016"/>
            <a:ext cx="2731008" cy="17373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5329237" cy="15113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«Царство снежной королевы»</a:t>
            </a:r>
          </a:p>
        </p:txBody>
      </p:sp>
      <p:pic>
        <p:nvPicPr>
          <p:cNvPr id="6" name="Рисунок 5" descr="Рисунок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060848"/>
            <a:ext cx="3128376" cy="3277346"/>
          </a:xfrm>
          <a:prstGeom prst="rect">
            <a:avLst/>
          </a:prstGeom>
        </p:spPr>
      </p:pic>
      <p:pic>
        <p:nvPicPr>
          <p:cNvPr id="7" name="Рисунок 6" descr="Рисунок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412776"/>
            <a:ext cx="2724912" cy="2048256"/>
          </a:xfrm>
          <a:prstGeom prst="rect">
            <a:avLst/>
          </a:prstGeom>
        </p:spPr>
      </p:pic>
      <p:pic>
        <p:nvPicPr>
          <p:cNvPr id="8" name="Рисунок 7" descr="Рисунок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3933056"/>
            <a:ext cx="2724912" cy="20482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5338762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C0000"/>
                </a:solidFill>
              </a:rPr>
              <a:t>«Ох уж </a:t>
            </a:r>
            <a:br>
              <a:rPr lang="ru-RU" smtClean="0">
                <a:solidFill>
                  <a:srgbClr val="CC0000"/>
                </a:solidFill>
              </a:rPr>
            </a:br>
            <a:r>
              <a:rPr lang="ru-RU" smtClean="0">
                <a:solidFill>
                  <a:srgbClr val="CC0000"/>
                </a:solidFill>
              </a:rPr>
              <a:t>эта хохлома»</a:t>
            </a:r>
          </a:p>
        </p:txBody>
      </p:sp>
      <p:pic>
        <p:nvPicPr>
          <p:cNvPr id="6" name="Рисунок 5" descr="Рисунок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348880"/>
            <a:ext cx="2048256" cy="2724912"/>
          </a:xfrm>
          <a:prstGeom prst="rect">
            <a:avLst/>
          </a:prstGeom>
        </p:spPr>
      </p:pic>
      <p:pic>
        <p:nvPicPr>
          <p:cNvPr id="7" name="Рисунок 6" descr="Рисунок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1268760"/>
            <a:ext cx="2731008" cy="2048256"/>
          </a:xfrm>
          <a:prstGeom prst="rect">
            <a:avLst/>
          </a:prstGeom>
        </p:spPr>
      </p:pic>
      <p:pic>
        <p:nvPicPr>
          <p:cNvPr id="8" name="Рисунок 7" descr="Рисунок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3573016"/>
            <a:ext cx="2481448" cy="239588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2"/>
          <p:cNvSpPr>
            <a:spLocks noChangeArrowheads="1"/>
          </p:cNvSpPr>
          <p:nvPr/>
        </p:nvSpPr>
        <p:spPr bwMode="auto">
          <a:xfrm>
            <a:off x="3051175" y="3230563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0">
                <a:solidFill>
                  <a:srgbClr val="CC0000"/>
                </a:solidFill>
              </a:rPr>
              <a:t>.</a:t>
            </a:r>
          </a:p>
        </p:txBody>
      </p:sp>
      <p:sp>
        <p:nvSpPr>
          <p:cNvPr id="9219" name="Rectangle 34"/>
          <p:cNvSpPr>
            <a:spLocks noChangeArrowheads="1"/>
          </p:cNvSpPr>
          <p:nvPr/>
        </p:nvSpPr>
        <p:spPr bwMode="auto">
          <a:xfrm>
            <a:off x="250825" y="476250"/>
            <a:ext cx="51133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«Деревянные </a:t>
            </a:r>
          </a:p>
          <a:p>
            <a:pPr algn="ctr"/>
            <a:r>
              <a:rPr lang="ru-RU" sz="4000" dirty="0">
                <a:solidFill>
                  <a:srgbClr val="C00000"/>
                </a:solidFill>
              </a:rPr>
              <a:t>игрушки»</a:t>
            </a:r>
          </a:p>
        </p:txBody>
      </p:sp>
      <p:pic>
        <p:nvPicPr>
          <p:cNvPr id="8" name="Рисунок 7" descr="Рисунок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988840"/>
            <a:ext cx="2731008" cy="1956816"/>
          </a:xfrm>
          <a:prstGeom prst="rect">
            <a:avLst/>
          </a:prstGeom>
        </p:spPr>
      </p:pic>
      <p:pic>
        <p:nvPicPr>
          <p:cNvPr id="9" name="Рисунок 8" descr="Рисунок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4149080"/>
            <a:ext cx="2639568" cy="1981200"/>
          </a:xfrm>
          <a:prstGeom prst="rect">
            <a:avLst/>
          </a:prstGeom>
        </p:spPr>
      </p:pic>
      <p:pic>
        <p:nvPicPr>
          <p:cNvPr id="10" name="Рисунок 9" descr="Рисунок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1772816"/>
            <a:ext cx="2731008" cy="1908048"/>
          </a:xfrm>
          <a:prstGeom prst="rect">
            <a:avLst/>
          </a:prstGeom>
        </p:spPr>
      </p:pic>
      <p:pic>
        <p:nvPicPr>
          <p:cNvPr id="11" name="Рисунок 10" descr="Рисунок2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3933056"/>
            <a:ext cx="2724912" cy="20482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Фокина Л. П. Шаблон (фон) презентации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презентации13</Template>
  <TotalTime>52</TotalTime>
  <Words>118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Фокина Л. П. Шаблон (фон) презентации13</vt:lpstr>
      <vt:lpstr>Слайд 1</vt:lpstr>
      <vt:lpstr>Слайд 2</vt:lpstr>
      <vt:lpstr>Цель</vt:lpstr>
      <vt:lpstr>«Весёлая ярмарка» </vt:lpstr>
      <vt:lpstr>«Город мастеров»</vt:lpstr>
      <vt:lpstr>Слайд 6</vt:lpstr>
      <vt:lpstr>«Царство снежной королевы»</vt:lpstr>
      <vt:lpstr>«Ох уж  эта хохлома»</vt:lpstr>
      <vt:lpstr>Слайд 9</vt:lpstr>
      <vt:lpstr>Родители совместно с детьми рисуют  выбранную роспись. 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123</cp:lastModifiedBy>
  <cp:revision>11</cp:revision>
  <dcterms:created xsi:type="dcterms:W3CDTF">2013-07-23T10:07:36Z</dcterms:created>
  <dcterms:modified xsi:type="dcterms:W3CDTF">2023-09-05T18:37:51Z</dcterms:modified>
</cp:coreProperties>
</file>