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70" r:id="rId4"/>
    <p:sldId id="257" r:id="rId5"/>
    <p:sldId id="259" r:id="rId6"/>
    <p:sldId id="260" r:id="rId7"/>
    <p:sldId id="262" r:id="rId8"/>
    <p:sldId id="261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068960"/>
            <a:ext cx="7842448" cy="2952328"/>
          </a:xfrm>
        </p:spPr>
        <p:txBody>
          <a:bodyPr/>
          <a:lstStyle/>
          <a:p>
            <a:r>
              <a:rPr lang="ru-RU" sz="4400" dirty="0" smtClean="0"/>
              <a:t>Азербайджан в годы Великой Отечественной войны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2800" dirty="0" smtClean="0"/>
              <a:t>                                                                        </a:t>
            </a:r>
            <a:r>
              <a:rPr lang="ru-RU" sz="2800" dirty="0" smtClean="0"/>
              <a:t>Исмагилова И. </a:t>
            </a:r>
            <a:r>
              <a:rPr lang="ru-RU" sz="2800" smtClean="0"/>
              <a:t>В.</a:t>
            </a:r>
            <a:endParaRPr lang="ru-RU" sz="2800" dirty="0"/>
          </a:p>
        </p:txBody>
      </p:sp>
      <p:pic>
        <p:nvPicPr>
          <p:cNvPr id="1027" name="Picture 3" descr="C:\Users\Ильгиза\Desktop\Я помню я горжус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40397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1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924944"/>
            <a:ext cx="4320481" cy="5760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/>
              <a:t>Отправка нефти </a:t>
            </a:r>
            <a:r>
              <a:rPr lang="ru-RU" sz="2600" dirty="0"/>
              <a:t>на</a:t>
            </a:r>
            <a:r>
              <a:rPr lang="ru-RU" dirty="0"/>
              <a:t> фронт. Баку, 1942 </a:t>
            </a:r>
            <a:r>
              <a:rPr lang="ru-RU" dirty="0" smtClean="0"/>
              <a:t>год</a:t>
            </a:r>
            <a:endParaRPr lang="ru-RU" dirty="0"/>
          </a:p>
        </p:txBody>
      </p:sp>
      <p:pic>
        <p:nvPicPr>
          <p:cNvPr id="3074" name="Picture 2" descr="https://upload.wikimedia.org/wikipedia/commons/a/a5/Baku_VOV-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3816424" cy="205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80012" y="3645024"/>
            <a:ext cx="4140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3227388"/>
            <a:ext cx="8278813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88025" y="764704"/>
            <a:ext cx="3922588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Но фашистский план провалился.</a:t>
            </a:r>
            <a:r>
              <a:rPr lang="ru-RU" sz="2000" b="1" dirty="0"/>
              <a:t> В годы войны азербайджанские нефтяники производили до 80</a:t>
            </a:r>
            <a:r>
              <a:rPr lang="en-US" sz="2000" b="1" dirty="0"/>
              <a:t> </a:t>
            </a:r>
            <a:r>
              <a:rPr lang="ru-RU" sz="2000" b="1" dirty="0"/>
              <a:t>% топлива всей страны. В первый год войны отправили 23,5</a:t>
            </a:r>
            <a:r>
              <a:rPr lang="en-US" sz="2000" b="1" dirty="0"/>
              <a:t> </a:t>
            </a:r>
            <a:r>
              <a:rPr lang="ru-RU" sz="2000" b="1" dirty="0"/>
              <a:t>млн тонн нефти. Всего же 75</a:t>
            </a:r>
            <a:r>
              <a:rPr lang="en-US" sz="2000" b="1" dirty="0"/>
              <a:t> </a:t>
            </a:r>
            <a:r>
              <a:rPr lang="ru-RU" sz="2000" b="1" dirty="0"/>
              <a:t>млн тонн нефти было отправлено на военные нужды в период Великой Отечественной войны. Маршал Советского Союза  Георгий Жуков писал:</a:t>
            </a:r>
          </a:p>
          <a:p>
            <a:r>
              <a:rPr lang="ru-RU" sz="2000" b="1" dirty="0"/>
              <a:t>Нефтяники Баку давали фронту и стране столько горючего, сколько нужно было для защиты нашего Отечества, для быстрой победы над врагом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29291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zerhistory.com/wp-content/uploads/2016/06/neft-baku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4348921" cy="295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2449" y="548680"/>
            <a:ext cx="429203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 началом Великой Отечественной войны вся республика трудилась  под лозунгом «Всё для фронта! Всё для победы!» .  Все  отрасли промышленности были подчинены интересам фронта. Производства товаров народного потребления были переключены на производство предметов военно-хозяйственного снабжения, продовольствия и прочей продукции. Для обеспечения армии требовалось большое количество продовольствия, обмундирования, обуви и других видов товаров, которые ранее не изготовлялись в Азербайджане.</a:t>
            </a:r>
          </a:p>
        </p:txBody>
      </p:sp>
    </p:spTree>
    <p:extLst>
      <p:ext uri="{BB962C8B-B14F-4D97-AF65-F5344CB8AC3E}">
        <p14:creationId xmlns:p14="http://schemas.microsoft.com/office/powerpoint/2010/main" val="37786240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4716016" y="668233"/>
            <a:ext cx="42484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 Баку и по всей республике действовало 76  военных госпиталей</a:t>
            </a:r>
          </a:p>
          <a:p>
            <a:r>
              <a:rPr lang="ru-RU" sz="2000" b="1" dirty="0" smtClean="0"/>
              <a:t>Под военные госпитали были отведены дворцы культуры, институты, школы и оздоровительные учреждения. Большая группа врачей под руководством известного хирурга, академика Мустафы </a:t>
            </a:r>
            <a:r>
              <a:rPr lang="ru-RU" sz="2000" b="1" dirty="0" err="1" smtClean="0"/>
              <a:t>Топчибашева</a:t>
            </a:r>
            <a:r>
              <a:rPr lang="ru-RU" sz="2000" b="1" dirty="0" smtClean="0"/>
              <a:t>, вернула в строй более 440 тысяч советских солдат и офицеров, используя передовые методы лечения, в том числе собственной разработки. Для воинских частей были подготовлены 15 тысяч медсестер и </a:t>
            </a:r>
            <a:r>
              <a:rPr lang="ru-RU" sz="2000" b="1" dirty="0" err="1" smtClean="0"/>
              <a:t>сандружинниц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3" name="AutoShape 2" descr="Баку был большим госпиталем». Эксперт – о роли Азербайджана в Великой  Отечественной войне | Евразия экспер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3" y="1196752"/>
            <a:ext cx="4493761" cy="309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7975" y="4653136"/>
            <a:ext cx="44080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Баку  стал  большим госпиталем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987334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5705" y="836712"/>
            <a:ext cx="387079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/>
              <a:t>За годы войны в республике произведены 500 тысяч тонн хлопка и сотни тысяч тонн сельскохозяйственной продукции. В четыре раза было увеличено производство шелка, являвшегося стратегическим товаром, расширены посевные площади технических культур, имеющих военное значение.</a:t>
            </a:r>
          </a:p>
          <a:p>
            <a:r>
              <a:rPr lang="ru-RU" b="1" dirty="0"/>
              <a:t>Несмотря на все сложности и лишения, работникам сельского хозяйства, состоявшим в основном из женщин и подростков, удалось достойно заменить своих мужей и отцов, обеспечив армию и население продовольствием, а промышленность — сырьем.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AutoShape 2" descr="Баку был большим госпиталем». Эксперт – о роли Азербайджана в Великой  Отечественной войне | Евразия экспер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55" y="1412776"/>
            <a:ext cx="4705350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7154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1" y="3429000"/>
            <a:ext cx="4248472" cy="64807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300" dirty="0">
                <a:latin typeface="+mj-lt"/>
              </a:rPr>
              <a:t>Объявление по радио о начале войны. </a:t>
            </a:r>
            <a:endParaRPr lang="ru-RU" sz="2300" dirty="0" smtClean="0">
              <a:latin typeface="+mj-lt"/>
            </a:endParaRPr>
          </a:p>
          <a:p>
            <a:pPr marL="0" indent="0" algn="ctr">
              <a:buNone/>
            </a:pPr>
            <a:r>
              <a:rPr lang="ru-RU" sz="2300" dirty="0" smtClean="0">
                <a:latin typeface="+mj-lt"/>
              </a:rPr>
              <a:t>Баку</a:t>
            </a:r>
            <a:r>
              <a:rPr lang="ru-RU" sz="2300" dirty="0">
                <a:latin typeface="+mj-lt"/>
              </a:rPr>
              <a:t>, 22 июня 1941 год</a:t>
            </a:r>
          </a:p>
          <a:p>
            <a:endParaRPr lang="ru-RU" dirty="0"/>
          </a:p>
        </p:txBody>
      </p:sp>
      <p:pic>
        <p:nvPicPr>
          <p:cNvPr id="1026" name="Picture 2" descr="https://upload.wikimedia.org/wikipedia/commons/9/91/Announcement_of_the_beginning_of_the_Great_Patriotic_War_in_Bak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5"/>
            <a:ext cx="367240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4008" y="908720"/>
            <a:ext cx="41044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Азербайджанский народ наравне с другими советскими гражданами сражался за победу над гитлеровской Германией и внес тем самым свой высокий вклад в Победу.</a:t>
            </a:r>
          </a:p>
        </p:txBody>
      </p:sp>
    </p:spTree>
    <p:extLst>
      <p:ext uri="{BB962C8B-B14F-4D97-AF65-F5344CB8AC3E}">
        <p14:creationId xmlns:p14="http://schemas.microsoft.com/office/powerpoint/2010/main" val="35423853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При общей численности населения в 3,4</a:t>
            </a:r>
            <a:r>
              <a:rPr lang="en-US" sz="2000" dirty="0"/>
              <a:t> </a:t>
            </a:r>
            <a:r>
              <a:rPr lang="ru-RU" sz="2000" dirty="0"/>
              <a:t>млн человек (по состоянию на 1941 год) от Азербайджанской ССР на фронт были призваны 681 тыс. человек, в том числе 10 тыс. женщин. 300 тыс. граждан СССР, призванных из Азербайджана, погибли на полях сражений. </a:t>
            </a:r>
            <a:endParaRPr lang="ru-RU" sz="2000" dirty="0"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684076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888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46646"/>
            <a:ext cx="7067128" cy="706090"/>
          </a:xfrm>
        </p:spPr>
        <p:txBody>
          <a:bodyPr>
            <a:noAutofit/>
          </a:bodyPr>
          <a:lstStyle/>
          <a:p>
            <a:pPr algn="ctr"/>
            <a:r>
              <a:rPr lang="ru-RU" sz="3600" dirty="0" err="1"/>
              <a:t>Ази</a:t>
            </a:r>
            <a:r>
              <a:rPr lang="ru-RU" sz="3600" dirty="0"/>
              <a:t> Асланов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196752"/>
            <a:ext cx="5328592" cy="4713387"/>
          </a:xfrm>
        </p:spPr>
        <p:txBody>
          <a:bodyPr>
            <a:noAutofit/>
          </a:bodyPr>
          <a:lstStyle/>
          <a:p>
            <a:r>
              <a:rPr lang="ru-RU" sz="1800" b="1" dirty="0"/>
              <a:t>Д</a:t>
            </a:r>
            <a:r>
              <a:rPr lang="ru-RU" sz="1800" b="1" dirty="0" smtClean="0"/>
              <a:t>важды </a:t>
            </a:r>
            <a:r>
              <a:rPr lang="ru-RU" sz="1800" b="1" dirty="0"/>
              <a:t>Герой Советского </a:t>
            </a:r>
            <a:r>
              <a:rPr lang="ru-RU" sz="1800" b="1" dirty="0" smtClean="0"/>
              <a:t>Союза. Во </a:t>
            </a:r>
            <a:r>
              <a:rPr lang="ru-RU" sz="1800" b="1" dirty="0"/>
              <a:t>время Сталинградской битвы </a:t>
            </a:r>
            <a:r>
              <a:rPr lang="ru-RU" sz="1800" b="1" dirty="0" smtClean="0"/>
              <a:t>он </a:t>
            </a:r>
            <a:r>
              <a:rPr lang="ru-RU" sz="1800" b="1" dirty="0"/>
              <a:t>принял на себя командование остатками двух батальонов, командиры которых погибли, и трижды водил их в атаки. 19 ноября 1942 года </a:t>
            </a:r>
            <a:r>
              <a:rPr lang="ru-RU" sz="1800" b="1" dirty="0" smtClean="0"/>
              <a:t>началось контрнаступление </a:t>
            </a:r>
            <a:r>
              <a:rPr lang="ru-RU" sz="1800" b="1" dirty="0"/>
              <a:t>советских войск под Сталинградом. </a:t>
            </a:r>
            <a:r>
              <a:rPr lang="ru-RU" sz="1800" b="1" dirty="0" smtClean="0"/>
              <a:t>В </a:t>
            </a:r>
            <a:r>
              <a:rPr lang="ru-RU" sz="1800" b="1" dirty="0"/>
              <a:t>ходе ожесточённых боев в районе Верхне-</a:t>
            </a:r>
            <a:r>
              <a:rPr lang="ru-RU" sz="1800" b="1" dirty="0" err="1"/>
              <a:t>Кумский</a:t>
            </a:r>
            <a:r>
              <a:rPr lang="ru-RU" sz="1800" b="1" dirty="0"/>
              <a:t> танкисты Асланова уничтожили 30 танков, 26 орудий, 50 автомашин и до двух тысяч солдат и офицеров противника. За Сталинградские бои </a:t>
            </a:r>
            <a:r>
              <a:rPr lang="ru-RU" sz="1800" b="1" dirty="0" err="1"/>
              <a:t>Ази</a:t>
            </a:r>
            <a:r>
              <a:rPr lang="ru-RU" sz="1800" b="1" dirty="0"/>
              <a:t> Асланову было присвоено первое звание Героя Советского Союза</a:t>
            </a:r>
            <a:r>
              <a:rPr lang="ru-RU" sz="1800" b="1" dirty="0" smtClean="0"/>
              <a:t>. Вторую </a:t>
            </a:r>
            <a:r>
              <a:rPr lang="ru-RU" sz="1800" b="1" dirty="0" err="1" smtClean="0"/>
              <a:t>зведзу</a:t>
            </a:r>
            <a:r>
              <a:rPr lang="ru-RU" sz="1800" b="1" dirty="0" smtClean="0"/>
              <a:t> Героя получил за участие в операции «Багратион». Погиб в 1945 году.</a:t>
            </a:r>
            <a:endParaRPr lang="ru-RU" sz="1800" b="1" dirty="0"/>
          </a:p>
        </p:txBody>
      </p:sp>
      <p:pic>
        <p:nvPicPr>
          <p:cNvPr id="1026" name="Picture 2" descr="ази аслан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72" y="1196752"/>
            <a:ext cx="266680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0544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700808" y="332656"/>
            <a:ext cx="8867328" cy="72008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Рихард Зорге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6794" y="908720"/>
            <a:ext cx="4245646" cy="3816424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Рихард Зорге - немецкий журналист, </a:t>
            </a:r>
            <a:r>
              <a:rPr lang="ru-RU" sz="1800" b="1" dirty="0" smtClean="0">
                <a:solidFill>
                  <a:schemeClr val="tx1"/>
                </a:solidFill>
              </a:rPr>
              <a:t>дипломат, советский </a:t>
            </a:r>
            <a:r>
              <a:rPr lang="ru-RU" sz="1800" b="1" dirty="0">
                <a:solidFill>
                  <a:schemeClr val="tx1"/>
                </a:solidFill>
              </a:rPr>
              <a:t>разведчик нелегальной резидентуры времен Второй мировой войны, резидент советской разведки в Японии, получавший важнейшие для СССР сведения о намерениях Германии. Герой Советского Союза и один из выдающихся разведчиков XX века родился в 1895 году в бакинском поселке </a:t>
            </a:r>
            <a:r>
              <a:rPr lang="ru-RU" sz="1800" b="1" dirty="0" err="1">
                <a:solidFill>
                  <a:schemeClr val="tx1"/>
                </a:solidFill>
              </a:rPr>
              <a:t>Сабунчи</a:t>
            </a:r>
            <a:r>
              <a:rPr lang="ru-RU" sz="1800" b="1" dirty="0">
                <a:solidFill>
                  <a:schemeClr val="tx1"/>
                </a:solidFill>
              </a:rPr>
              <a:t>, в семье немецкого инженера </a:t>
            </a:r>
            <a:r>
              <a:rPr lang="ru-RU" sz="1800" b="1" dirty="0" smtClean="0">
                <a:solidFill>
                  <a:schemeClr val="tx1"/>
                </a:solidFill>
              </a:rPr>
              <a:t>Густава Зорге. 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рихард зорг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70" y="1340768"/>
            <a:ext cx="389142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509120"/>
            <a:ext cx="77048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Японию прибыл в качестве корреспондента влиятельных немецких газет. В 1941 году Зорге получил секретную информацию о нападении в июне Германии на Советский Союз. </a:t>
            </a:r>
            <a:r>
              <a:rPr lang="ru-RU" b="1" dirty="0"/>
              <a:t>В том же году Рихарда Зорге арестовала японская </a:t>
            </a:r>
            <a:r>
              <a:rPr lang="ru-RU" b="1" dirty="0" smtClean="0"/>
              <a:t>полиция. В </a:t>
            </a:r>
            <a:r>
              <a:rPr lang="ru-RU" b="1" dirty="0"/>
              <a:t>1944 году Зорге приговорили к смертной казни. В Баку в его честь названы парк, в котором установлен монумент разведчику, и одна из главных улиц столицы.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3278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46646"/>
            <a:ext cx="7067128" cy="706090"/>
          </a:xfrm>
        </p:spPr>
        <p:txBody>
          <a:bodyPr>
            <a:noAutofit/>
          </a:bodyPr>
          <a:lstStyle/>
          <a:p>
            <a:pPr algn="ctr"/>
            <a:r>
              <a:rPr lang="ru-RU" sz="3600" dirty="0" err="1"/>
              <a:t>Мехти</a:t>
            </a:r>
            <a:r>
              <a:rPr lang="ru-RU" sz="3600" dirty="0"/>
              <a:t> </a:t>
            </a:r>
            <a:r>
              <a:rPr lang="ru-RU" sz="3600" dirty="0" err="1"/>
              <a:t>Гусейнзаде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1124744"/>
            <a:ext cx="4608512" cy="3312367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Герой Советского Союза </a:t>
            </a:r>
            <a:r>
              <a:rPr lang="ru-RU" sz="1800" b="1" dirty="0" err="1">
                <a:solidFill>
                  <a:schemeClr val="tx1"/>
                </a:solidFill>
              </a:rPr>
              <a:t>Мехти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err="1">
                <a:solidFill>
                  <a:schemeClr val="tx1"/>
                </a:solidFill>
              </a:rPr>
              <a:t>Гусейнзаде</a:t>
            </a:r>
            <a:r>
              <a:rPr lang="ru-RU" sz="1800" b="1" dirty="0">
                <a:solidFill>
                  <a:schemeClr val="tx1"/>
                </a:solidFill>
              </a:rPr>
              <a:t> прославился своей антифашистской деятельностью в период Второй Мировой войны. Михайло - так звали легендарного партизана и разведчика. </a:t>
            </a:r>
            <a:r>
              <a:rPr lang="ru-RU" sz="1800" b="1" dirty="0" smtClean="0">
                <a:solidFill>
                  <a:schemeClr val="tx1"/>
                </a:solidFill>
              </a:rPr>
              <a:t>Попал </a:t>
            </a:r>
            <a:r>
              <a:rPr lang="ru-RU" sz="1800" b="1" dirty="0">
                <a:solidFill>
                  <a:schemeClr val="tx1"/>
                </a:solidFill>
              </a:rPr>
              <a:t>тяжелораненым в </a:t>
            </a:r>
            <a:r>
              <a:rPr lang="ru-RU" sz="1800" b="1" dirty="0" smtClean="0">
                <a:solidFill>
                  <a:schemeClr val="tx1"/>
                </a:solidFill>
              </a:rPr>
              <a:t>плен. В </a:t>
            </a:r>
            <a:r>
              <a:rPr lang="ru-RU" sz="1800" b="1" dirty="0">
                <a:solidFill>
                  <a:schemeClr val="tx1"/>
                </a:solidFill>
              </a:rPr>
              <a:t>1943 году Гусейнову удалось бежать и присоединиться к партизанами </a:t>
            </a:r>
            <a:r>
              <a:rPr lang="ru-RU" sz="1800" b="1" dirty="0" err="1">
                <a:solidFill>
                  <a:schemeClr val="tx1"/>
                </a:solidFill>
              </a:rPr>
              <a:t>гарибальдийского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err="1">
                <a:solidFill>
                  <a:schemeClr val="tx1"/>
                </a:solidFill>
              </a:rPr>
              <a:t>югославо</a:t>
            </a:r>
            <a:r>
              <a:rPr lang="ru-RU" sz="1800" b="1" dirty="0">
                <a:solidFill>
                  <a:schemeClr val="tx1"/>
                </a:solidFill>
              </a:rPr>
              <a:t>-итальянского корпуса.</a:t>
            </a:r>
          </a:p>
        </p:txBody>
      </p:sp>
      <p:pic>
        <p:nvPicPr>
          <p:cNvPr id="3074" name="Picture 2" descr="Мехти Гусейнзад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24" y="1137300"/>
            <a:ext cx="3292709" cy="305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4231822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Необыкновенная </a:t>
            </a:r>
            <a:r>
              <a:rPr lang="ru-RU" b="1" dirty="0"/>
              <a:t>дерзость, которой восхищались друзья и отдавали должное враги, была осмысленным расчетом военного стратега, умевшего четко планировать задуманные операции</a:t>
            </a:r>
            <a:r>
              <a:rPr lang="ru-RU" b="1" dirty="0" smtClean="0"/>
              <a:t>.. </a:t>
            </a:r>
            <a:r>
              <a:rPr lang="ru-RU" b="1" dirty="0"/>
              <a:t>За голову Михайло было обещано 300 тысяч марок, но это не заставило его остановиться. В ноябре 1944 года дом, в котором Михайло остановился после выполнения очередного задания, был окружен фашистами. Силы были неравны. Последний патрон </a:t>
            </a:r>
            <a:r>
              <a:rPr lang="ru-RU" b="1" dirty="0" err="1"/>
              <a:t>Гусензаде</a:t>
            </a:r>
            <a:r>
              <a:rPr lang="ru-RU" b="1" dirty="0"/>
              <a:t> приберег для себя, выстрелив в сердце.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6836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067128" cy="706090"/>
          </a:xfrm>
        </p:spPr>
        <p:txBody>
          <a:bodyPr>
            <a:noAutofit/>
          </a:bodyPr>
          <a:lstStyle/>
          <a:p>
            <a:pPr algn="ctr"/>
            <a:r>
              <a:rPr lang="ru-RU" sz="3600" dirty="0" err="1"/>
              <a:t>Ахмедия</a:t>
            </a:r>
            <a:r>
              <a:rPr lang="ru-RU" sz="3600" dirty="0"/>
              <a:t> Джабраилов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908720"/>
            <a:ext cx="5976664" cy="329900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Жизнь </a:t>
            </a:r>
            <a:r>
              <a:rPr lang="ru-RU" sz="1800" b="1" dirty="0" err="1">
                <a:solidFill>
                  <a:schemeClr val="tx1"/>
                </a:solidFill>
              </a:rPr>
              <a:t>Ахмедия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err="1">
                <a:solidFill>
                  <a:schemeClr val="tx1"/>
                </a:solidFill>
              </a:rPr>
              <a:t>Джебраилова</a:t>
            </a:r>
            <a:r>
              <a:rPr lang="ru-RU" sz="1800" b="1" dirty="0">
                <a:solidFill>
                  <a:schemeClr val="tx1"/>
                </a:solidFill>
              </a:rPr>
              <a:t> - простого парня из азербайджанского города Шеки оказалась насыщена подвигами и невероятными </a:t>
            </a:r>
            <a:r>
              <a:rPr lang="ru-RU" sz="1800" b="1" dirty="0" smtClean="0">
                <a:solidFill>
                  <a:schemeClr val="tx1"/>
                </a:solidFill>
              </a:rPr>
              <a:t>событиями. В </a:t>
            </a:r>
            <a:r>
              <a:rPr lang="ru-RU" sz="1800" b="1" dirty="0">
                <a:solidFill>
                  <a:schemeClr val="tx1"/>
                </a:solidFill>
              </a:rPr>
              <a:t>мае 1942 года </a:t>
            </a:r>
            <a:r>
              <a:rPr lang="ru-RU" sz="1800" b="1" dirty="0" err="1">
                <a:solidFill>
                  <a:schemeClr val="tx1"/>
                </a:solidFill>
              </a:rPr>
              <a:t>Ахмедия</a:t>
            </a:r>
            <a:r>
              <a:rPr lang="ru-RU" sz="1800" b="1" dirty="0">
                <a:solidFill>
                  <a:schemeClr val="tx1"/>
                </a:solidFill>
              </a:rPr>
              <a:t> был тяжело ранен и в бессознательном состоянии попал в плен. Он прошёл через несколько лагерей военнопленных, и уже осенью бежал из концлагеря и примкнул к французскому Сопротивлению. Уже после четырёх успешных операций </a:t>
            </a:r>
            <a:r>
              <a:rPr lang="ru-RU" sz="1800" b="1" dirty="0" err="1">
                <a:solidFill>
                  <a:schemeClr val="tx1"/>
                </a:solidFill>
              </a:rPr>
              <a:t>Джебраилов</a:t>
            </a:r>
            <a:r>
              <a:rPr lang="ru-RU" sz="1800" b="1" dirty="0">
                <a:solidFill>
                  <a:schemeClr val="tx1"/>
                </a:solidFill>
              </a:rPr>
              <a:t> был назначен командиром разведгруппы. </a:t>
            </a:r>
          </a:p>
        </p:txBody>
      </p:sp>
      <p:pic>
        <p:nvPicPr>
          <p:cNvPr id="4098" name="Picture 2" descr="Ахмедия Джабраилов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9" r="14719"/>
          <a:stretch/>
        </p:blipFill>
        <p:spPr bwMode="auto">
          <a:xfrm>
            <a:off x="827584" y="980728"/>
            <a:ext cx="2330245" cy="328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4206567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/>
              <a:t>За свои подвиги азербайджанский юноша был награждён высшими французскими наградами, которые получил из рук Шарля де Голля. За боевые заслуги </a:t>
            </a:r>
            <a:r>
              <a:rPr lang="ru-RU" b="1" dirty="0" err="1"/>
              <a:t>Ахмедия</a:t>
            </a:r>
            <a:r>
              <a:rPr lang="ru-RU" b="1" dirty="0"/>
              <a:t> </a:t>
            </a:r>
            <a:r>
              <a:rPr lang="ru-RU" b="1" dirty="0" err="1"/>
              <a:t>Джебраилову</a:t>
            </a:r>
            <a:r>
              <a:rPr lang="ru-RU" b="1" dirty="0"/>
              <a:t> присвоено звание Национального героя Франции. Высший Орден Почетного Легиона давал ему право идти на всех военных парадах Франции впереди самых заслуженных </a:t>
            </a:r>
            <a:r>
              <a:rPr lang="ru-RU" b="1" dirty="0" smtClean="0"/>
              <a:t>генералов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139653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46646"/>
            <a:ext cx="7067128" cy="706090"/>
          </a:xfrm>
        </p:spPr>
        <p:txBody>
          <a:bodyPr>
            <a:noAutofit/>
          </a:bodyPr>
          <a:lstStyle/>
          <a:p>
            <a:pPr algn="ctr"/>
            <a:r>
              <a:rPr lang="ru-RU" sz="3600" dirty="0" err="1"/>
              <a:t>Зиба</a:t>
            </a:r>
            <a:r>
              <a:rPr lang="ru-RU" sz="3600" dirty="0"/>
              <a:t> Ганиева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0134" y="1772816"/>
            <a:ext cx="4716322" cy="374441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Поступившая незадолго до войны в ГИТИС, </a:t>
            </a:r>
            <a:r>
              <a:rPr lang="ru-RU" sz="1800" b="1" dirty="0" err="1" smtClean="0">
                <a:solidFill>
                  <a:schemeClr val="tx1"/>
                </a:solidFill>
              </a:rPr>
              <a:t>Зиба</a:t>
            </a:r>
            <a:r>
              <a:rPr lang="ru-RU" sz="1800" b="1" dirty="0" smtClean="0">
                <a:solidFill>
                  <a:schemeClr val="tx1"/>
                </a:solidFill>
              </a:rPr>
              <a:t>, ушла </a:t>
            </a:r>
            <a:r>
              <a:rPr lang="ru-RU" sz="1800" b="1" dirty="0">
                <a:solidFill>
                  <a:schemeClr val="tx1"/>
                </a:solidFill>
              </a:rPr>
              <a:t>на фронт добровольцем. Сначала служила санитаркой, затем - радисткой-разведчицей. Зимой 1941-42 годов. </a:t>
            </a:r>
            <a:r>
              <a:rPr lang="ru-RU" sz="1800" b="1" dirty="0"/>
              <a:t>18-летняя </a:t>
            </a:r>
            <a:r>
              <a:rPr lang="ru-RU" sz="1800" b="1" dirty="0" err="1"/>
              <a:t>Зиба</a:t>
            </a:r>
            <a:r>
              <a:rPr lang="ru-RU" sz="1800" b="1" dirty="0"/>
              <a:t> 16 раз ходила за линию фронта. А потом начала стрелять. </a:t>
            </a:r>
            <a:r>
              <a:rPr lang="ru-RU" sz="1800" b="1" dirty="0" err="1"/>
              <a:t>Зиба</a:t>
            </a:r>
            <a:r>
              <a:rPr lang="ru-RU" sz="1800" b="1" dirty="0"/>
              <a:t> считалась одним из лучших стрелков Ленинградского и Северо-Западного фронтов, все фронтовые газеты о ней писали.. После войны снайпер-ас стала филологом, востоковедом, кандидатом филологических наук. Была награждена орденами Красного Знамени, Красной Звезды, медалью «За Оборону Москвы» и Орденом Отечественной войны 1-й степени</a:t>
            </a:r>
            <a:r>
              <a:rPr lang="ru-RU" sz="2000" dirty="0"/>
              <a:t>.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5122" name="Picture 2" descr="Зиба Гание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1124744"/>
            <a:ext cx="3276567" cy="251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1227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56992"/>
            <a:ext cx="3816424" cy="158417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/>
              <a:t>Карта запланированного нападения Гитлера на нефтяные месторождения Баку. 1942 </a:t>
            </a:r>
            <a:r>
              <a:rPr lang="ru-RU" sz="2000" b="1" dirty="0" smtClean="0"/>
              <a:t>год</a:t>
            </a:r>
            <a:endParaRPr lang="ru-RU" sz="2000" b="1" dirty="0"/>
          </a:p>
        </p:txBody>
      </p:sp>
      <p:pic>
        <p:nvPicPr>
          <p:cNvPr id="2050" name="Picture 2" descr="https://museum.az/imagecache/larger/XIwcDdfCOioduOjN1C4EzuKgcR7xpz1aZKqXfsVp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61884"/>
            <a:ext cx="3672408" cy="259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27984" y="476672"/>
            <a:ext cx="424847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Баку </a:t>
            </a:r>
            <a:r>
              <a:rPr lang="ru-RU" sz="2000" b="1" dirty="0"/>
              <a:t>и Северный Кавказ </a:t>
            </a:r>
            <a:r>
              <a:rPr lang="ru-RU" sz="2000" b="1" dirty="0" smtClean="0"/>
              <a:t>были </a:t>
            </a:r>
            <a:r>
              <a:rPr lang="ru-RU" sz="2000" b="1" dirty="0"/>
              <a:t>основным источником нефти для всей экономики </a:t>
            </a:r>
            <a:r>
              <a:rPr lang="ru-RU" sz="2000" b="1" dirty="0" smtClean="0"/>
              <a:t>СССР. </a:t>
            </a:r>
            <a:r>
              <a:rPr lang="ru-RU" sz="2000" b="1" dirty="0"/>
              <a:t>В Азербайджанской ССР добывалось до 80</a:t>
            </a:r>
            <a:r>
              <a:rPr lang="en-US" sz="2000" b="1" dirty="0"/>
              <a:t> </a:t>
            </a:r>
            <a:r>
              <a:rPr lang="ru-RU" sz="2000" b="1" dirty="0"/>
              <a:t>% нефти всего СССР. </a:t>
            </a:r>
            <a:r>
              <a:rPr lang="ru-RU" sz="2000" b="1" dirty="0" smtClean="0"/>
              <a:t>Потеря </a:t>
            </a:r>
            <a:r>
              <a:rPr lang="ru-RU" sz="2000" b="1" dirty="0"/>
              <a:t>Кавказа могла бы оказать заметное влияние на общий ход войны против СССР, поэтому Гитлер выбрал именно это направление в качестве </a:t>
            </a:r>
            <a:r>
              <a:rPr lang="ru-RU" sz="2000" b="1" dirty="0" smtClean="0"/>
              <a:t>основного в 1942 году. </a:t>
            </a:r>
            <a:r>
              <a:rPr lang="ru-RU" sz="2000" b="1" dirty="0"/>
              <a:t>П</a:t>
            </a:r>
            <a:r>
              <a:rPr lang="ru-RU" sz="2000" b="1" dirty="0" smtClean="0"/>
              <a:t>редполагалось </a:t>
            </a:r>
            <a:r>
              <a:rPr lang="ru-RU" sz="2000" b="1" dirty="0"/>
              <a:t>обойти Большой Кавказ одной группой с запада, захватив Новороссийск и Туапсе, а другой группой</a:t>
            </a:r>
            <a:r>
              <a:rPr lang="en-US" sz="2000" b="1" dirty="0"/>
              <a:t> </a:t>
            </a:r>
            <a:r>
              <a:rPr lang="ru-RU" sz="2000" b="1" dirty="0"/>
              <a:t>— с востока, овладев нефтеносными районами Грозного и Баку</a:t>
            </a:r>
            <a:r>
              <a:rPr lang="ru-RU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002206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146</TotalTime>
  <Words>748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NewsPrint</vt:lpstr>
      <vt:lpstr>Азербайджан в годы Великой Отечественной войны                                                                          Исмагилова И. В.</vt:lpstr>
      <vt:lpstr>Презентация PowerPoint</vt:lpstr>
      <vt:lpstr>При общей численности населения в 3,4 млн человек (по состоянию на 1941 год) от Азербайджанской ССР на фронт были призваны 681 тыс. человек, в том числе 10 тыс. женщин. 300 тыс. граждан СССР, призванных из Азербайджана, погибли на полях сражений. </vt:lpstr>
      <vt:lpstr>Ази Асланов</vt:lpstr>
      <vt:lpstr>Рихард Зорге</vt:lpstr>
      <vt:lpstr>Мехти Гусейнзаде</vt:lpstr>
      <vt:lpstr>Ахмедия Джабраилов</vt:lpstr>
      <vt:lpstr>Зиба Ганиева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Азербайджан в годы Великой Отечественной войны                                                                          Исмагилова И. В.</dc:title>
  <dc:creator>Ильгиза</dc:creator>
  <cp:lastModifiedBy>Ильгиза</cp:lastModifiedBy>
  <cp:revision>26</cp:revision>
  <dcterms:created xsi:type="dcterms:W3CDTF">2022-12-14T08:17:14Z</dcterms:created>
  <dcterms:modified xsi:type="dcterms:W3CDTF">2023-09-12T19:36:12Z</dcterms:modified>
</cp:coreProperties>
</file>