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9" r:id="rId14"/>
    <p:sldId id="270" r:id="rId15"/>
    <p:sldId id="27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94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9" Type="http://schemas.openxmlformats.org/officeDocument/2006/relationships/tableStyles" Target="tableStyles.xml"/><Relationship Id="rId18" Type="http://schemas.openxmlformats.org/officeDocument/2006/relationships/viewProps" Target="viewProps.xml"/><Relationship Id="rId17" Type="http://schemas.openxmlformats.org/officeDocument/2006/relationships/presProps" Target="presProps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305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D7FCE-AE82-46D7-90CB-E47188DB7377}" type="datetimeFigureOut">
              <a:rPr lang="ru-RU" smtClean="0"/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BB0AD-8BA4-41A5-B2A3-E94EE58C5808}" type="slidenum">
              <a:rPr lang="ru-RU" smtClean="0"/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  <a:endParaRPr lang="ru-RU" smtClean="0"/>
          </a:p>
          <a:p>
            <a:pPr lvl="1" eaLnBrk="1" latinLnBrk="0" hangingPunct="1"/>
            <a:r>
              <a:rPr lang="ru-RU" smtClean="0"/>
              <a:t>Второй уровень</a:t>
            </a:r>
            <a:endParaRPr lang="ru-RU" smtClean="0"/>
          </a:p>
          <a:p>
            <a:pPr lvl="2" eaLnBrk="1" latinLnBrk="0" hangingPunct="1"/>
            <a:r>
              <a:rPr lang="ru-RU" smtClean="0"/>
              <a:t>Третий уровень</a:t>
            </a:r>
            <a:endParaRPr lang="ru-RU" smtClean="0"/>
          </a:p>
          <a:p>
            <a:pPr lvl="3" eaLnBrk="1" latinLnBrk="0" hangingPunct="1"/>
            <a:r>
              <a:rPr lang="ru-RU" smtClean="0"/>
              <a:t>Четвертый уровень</a:t>
            </a:r>
            <a:endParaRPr lang="ru-RU" smtClean="0"/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D7FCE-AE82-46D7-90CB-E47188DB7377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BB0AD-8BA4-41A5-B2A3-E94EE58C5808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  <a:endParaRPr lang="ru-RU" smtClean="0"/>
          </a:p>
          <a:p>
            <a:pPr lvl="1" eaLnBrk="1" latinLnBrk="0" hangingPunct="1"/>
            <a:r>
              <a:rPr lang="ru-RU" smtClean="0"/>
              <a:t>Второй уровень</a:t>
            </a:r>
            <a:endParaRPr lang="ru-RU" smtClean="0"/>
          </a:p>
          <a:p>
            <a:pPr lvl="2" eaLnBrk="1" latinLnBrk="0" hangingPunct="1"/>
            <a:r>
              <a:rPr lang="ru-RU" smtClean="0"/>
              <a:t>Третий уровень</a:t>
            </a:r>
            <a:endParaRPr lang="ru-RU" smtClean="0"/>
          </a:p>
          <a:p>
            <a:pPr lvl="3" eaLnBrk="1" latinLnBrk="0" hangingPunct="1"/>
            <a:r>
              <a:rPr lang="ru-RU" smtClean="0"/>
              <a:t>Четвертый уровень</a:t>
            </a:r>
            <a:endParaRPr lang="ru-RU" smtClean="0"/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D7FCE-AE82-46D7-90CB-E47188DB7377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BB0AD-8BA4-41A5-B2A3-E94EE58C5808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  <a:endParaRPr lang="ru-RU" smtClean="0"/>
          </a:p>
          <a:p>
            <a:pPr lvl="1" eaLnBrk="1" latinLnBrk="0" hangingPunct="1"/>
            <a:r>
              <a:rPr lang="ru-RU" smtClean="0"/>
              <a:t>Второй уровень</a:t>
            </a:r>
            <a:endParaRPr lang="ru-RU" smtClean="0"/>
          </a:p>
          <a:p>
            <a:pPr lvl="2" eaLnBrk="1" latinLnBrk="0" hangingPunct="1"/>
            <a:r>
              <a:rPr lang="ru-RU" smtClean="0"/>
              <a:t>Третий уровень</a:t>
            </a:r>
            <a:endParaRPr lang="ru-RU" smtClean="0"/>
          </a:p>
          <a:p>
            <a:pPr lvl="3" eaLnBrk="1" latinLnBrk="0" hangingPunct="1"/>
            <a:r>
              <a:rPr lang="ru-RU" smtClean="0"/>
              <a:t>Четвертый уровень</a:t>
            </a:r>
            <a:endParaRPr lang="ru-RU" smtClean="0"/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D7FCE-AE82-46D7-90CB-E47188DB7377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BB0AD-8BA4-41A5-B2A3-E94EE58C5808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 showMasterSp="0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415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  <a:endParaRPr kumimoji="0" lang="ru-RU" smtClean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D7FCE-AE82-46D7-90CB-E47188DB7377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BB0AD-8BA4-41A5-B2A3-E94EE58C5808}" type="slidenum">
              <a:rPr lang="ru-RU" smtClean="0"/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  <a:endParaRPr lang="ru-RU" smtClean="0"/>
          </a:p>
          <a:p>
            <a:pPr lvl="1" eaLnBrk="1" latinLnBrk="0" hangingPunct="1"/>
            <a:r>
              <a:rPr lang="ru-RU" smtClean="0"/>
              <a:t>Второй уровень</a:t>
            </a:r>
            <a:endParaRPr lang="ru-RU" smtClean="0"/>
          </a:p>
          <a:p>
            <a:pPr lvl="2" eaLnBrk="1" latinLnBrk="0" hangingPunct="1"/>
            <a:r>
              <a:rPr lang="ru-RU" smtClean="0"/>
              <a:t>Третий уровень</a:t>
            </a:r>
            <a:endParaRPr lang="ru-RU" smtClean="0"/>
          </a:p>
          <a:p>
            <a:pPr lvl="3" eaLnBrk="1" latinLnBrk="0" hangingPunct="1"/>
            <a:r>
              <a:rPr lang="ru-RU" smtClean="0"/>
              <a:t>Четвертый уровень</a:t>
            </a:r>
            <a:endParaRPr lang="ru-RU" smtClean="0"/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  <a:endParaRPr lang="ru-RU" smtClean="0"/>
          </a:p>
          <a:p>
            <a:pPr lvl="1" eaLnBrk="1" latinLnBrk="0" hangingPunct="1"/>
            <a:r>
              <a:rPr lang="ru-RU" smtClean="0"/>
              <a:t>Второй уровень</a:t>
            </a:r>
            <a:endParaRPr lang="ru-RU" smtClean="0"/>
          </a:p>
          <a:p>
            <a:pPr lvl="2" eaLnBrk="1" latinLnBrk="0" hangingPunct="1"/>
            <a:r>
              <a:rPr lang="ru-RU" smtClean="0"/>
              <a:t>Третий уровень</a:t>
            </a:r>
            <a:endParaRPr lang="ru-RU" smtClean="0"/>
          </a:p>
          <a:p>
            <a:pPr lvl="3" eaLnBrk="1" latinLnBrk="0" hangingPunct="1"/>
            <a:r>
              <a:rPr lang="ru-RU" smtClean="0"/>
              <a:t>Четвертый уровень</a:t>
            </a:r>
            <a:endParaRPr lang="ru-RU" smtClean="0"/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D7FCE-AE82-46D7-90CB-E47188DB7377}" type="datetimeFigureOut">
              <a:rPr lang="ru-RU" smtClean="0"/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BB0AD-8BA4-41A5-B2A3-E94EE58C5808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 showMasterSp="0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135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  <a:endParaRPr kumimoji="0" lang="ru-RU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135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  <a:endParaRPr kumimoji="0" lang="ru-RU" smtClean="0"/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065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  <a:endParaRPr lang="ru-RU" smtClean="0"/>
          </a:p>
          <a:p>
            <a:pPr lvl="1" eaLnBrk="1" latinLnBrk="0" hangingPunct="1"/>
            <a:r>
              <a:rPr lang="ru-RU" smtClean="0"/>
              <a:t>Второй уровень</a:t>
            </a:r>
            <a:endParaRPr lang="ru-RU" smtClean="0"/>
          </a:p>
          <a:p>
            <a:pPr lvl="2" eaLnBrk="1" latinLnBrk="0" hangingPunct="1"/>
            <a:r>
              <a:rPr lang="ru-RU" smtClean="0"/>
              <a:t>Третий уровень</a:t>
            </a:r>
            <a:endParaRPr lang="ru-RU" smtClean="0"/>
          </a:p>
          <a:p>
            <a:pPr lvl="3" eaLnBrk="1" latinLnBrk="0" hangingPunct="1"/>
            <a:r>
              <a:rPr lang="ru-RU" smtClean="0"/>
              <a:t>Четвертый уровень</a:t>
            </a:r>
            <a:endParaRPr lang="ru-RU" smtClean="0"/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065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  <a:endParaRPr lang="ru-RU" smtClean="0"/>
          </a:p>
          <a:p>
            <a:pPr lvl="1" eaLnBrk="1" latinLnBrk="0" hangingPunct="1"/>
            <a:r>
              <a:rPr lang="ru-RU" smtClean="0"/>
              <a:t>Второй уровень</a:t>
            </a:r>
            <a:endParaRPr lang="ru-RU" smtClean="0"/>
          </a:p>
          <a:p>
            <a:pPr lvl="2" eaLnBrk="1" latinLnBrk="0" hangingPunct="1"/>
            <a:r>
              <a:rPr lang="ru-RU" smtClean="0"/>
              <a:t>Третий уровень</a:t>
            </a:r>
            <a:endParaRPr lang="ru-RU" smtClean="0"/>
          </a:p>
          <a:p>
            <a:pPr lvl="3" eaLnBrk="1" latinLnBrk="0" hangingPunct="1"/>
            <a:r>
              <a:rPr lang="ru-RU" smtClean="0"/>
              <a:t>Четвертый уровень</a:t>
            </a:r>
            <a:endParaRPr lang="ru-RU" smtClean="0"/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D7FCE-AE82-46D7-90CB-E47188DB7377}" type="datetimeFigureOut">
              <a:rPr lang="ru-RU" smtClean="0"/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BB0AD-8BA4-41A5-B2A3-E94EE58C5808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D7FCE-AE82-46D7-90CB-E47188DB7377}" type="datetimeFigureOut">
              <a:rPr lang="ru-RU" smtClean="0"/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BB0AD-8BA4-41A5-B2A3-E94EE58C5808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 showMasterSp="0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D7FCE-AE82-46D7-90CB-E47188DB7377}" type="datetimeFigureOut">
              <a:rPr lang="ru-RU" smtClean="0"/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BB0AD-8BA4-41A5-B2A3-E94EE58C5808}" type="slidenum">
              <a:rPr lang="ru-RU" smtClean="0"/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 showMasterSp="0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  <a:endParaRPr kumimoji="0" lang="ru-RU" smtClean="0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  <a:endParaRPr lang="ru-RU" smtClean="0"/>
          </a:p>
          <a:p>
            <a:pPr lvl="1" eaLnBrk="1" latinLnBrk="0" hangingPunct="1"/>
            <a:r>
              <a:rPr lang="ru-RU" smtClean="0"/>
              <a:t>Второй уровень</a:t>
            </a:r>
            <a:endParaRPr lang="ru-RU" smtClean="0"/>
          </a:p>
          <a:p>
            <a:pPr lvl="2" eaLnBrk="1" latinLnBrk="0" hangingPunct="1"/>
            <a:r>
              <a:rPr lang="ru-RU" smtClean="0"/>
              <a:t>Третий уровень</a:t>
            </a:r>
            <a:endParaRPr lang="ru-RU" smtClean="0"/>
          </a:p>
          <a:p>
            <a:pPr lvl="3" eaLnBrk="1" latinLnBrk="0" hangingPunct="1"/>
            <a:r>
              <a:rPr lang="ru-RU" smtClean="0"/>
              <a:t>Четвертый уровень</a:t>
            </a:r>
            <a:endParaRPr lang="ru-RU" smtClean="0"/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D7FCE-AE82-46D7-90CB-E47188DB7377}" type="datetimeFigureOut">
              <a:rPr lang="ru-RU" smtClean="0"/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BB0AD-8BA4-41A5-B2A3-E94EE58C5808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 showMasterSp="0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D7FCE-AE82-46D7-90CB-E47188DB7377}" type="datetimeFigureOut">
              <a:rPr lang="ru-RU" smtClean="0"/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BB0AD-8BA4-41A5-B2A3-E94EE58C5808}" type="slidenum">
              <a:rPr lang="ru-RU" smtClean="0"/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/>
          <a:p>
            <a:pPr marL="0" indent="-283210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 panose="05020102010507070707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  <a:endParaRPr kumimoji="0" lang="ru-RU" smtClean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  <a:endParaRPr kumimoji="0" lang="ru-RU" smtClean="0"/>
          </a:p>
          <a:p>
            <a:pPr lvl="1" eaLnBrk="1" latinLnBrk="0" hangingPunct="1"/>
            <a:r>
              <a:rPr kumimoji="0" lang="ru-RU" smtClean="0"/>
              <a:t>Второй уровень</a:t>
            </a:r>
            <a:endParaRPr kumimoji="0" lang="ru-RU" smtClean="0"/>
          </a:p>
          <a:p>
            <a:pPr lvl="2" eaLnBrk="1" latinLnBrk="0" hangingPunct="1"/>
            <a:r>
              <a:rPr kumimoji="0" lang="ru-RU" smtClean="0"/>
              <a:t>Третий уровень</a:t>
            </a:r>
            <a:endParaRPr kumimoji="0" lang="ru-RU" smtClean="0"/>
          </a:p>
          <a:p>
            <a:pPr lvl="3" eaLnBrk="1" latinLnBrk="0" hangingPunct="1"/>
            <a:r>
              <a:rPr kumimoji="0" lang="ru-RU" smtClean="0"/>
              <a:t>Четвертый уровень</a:t>
            </a:r>
            <a:endParaRPr kumimoji="0" lang="ru-RU" smtClean="0"/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</a:lstStyle>
          <a:p>
            <a:fld id="{31ED7FCE-AE82-46D7-90CB-E47188DB7377}" type="datetimeFigureOut">
              <a:rPr lang="ru-RU" smtClean="0"/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</a:lstStyle>
          <a:p>
            <a:fld id="{1F2BB0AD-8BA4-41A5-B2A3-E94EE58C5808}" type="slidenum">
              <a:rPr lang="ru-RU" smtClean="0"/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65760" indent="-283210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 panose="05020102010507070707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490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 panose="020B0604030504040204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7095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 panose="05020102010507070707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990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 panose="05020102010507070707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575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 panose="05020102010507070707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 panose="05020102010507070707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8945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 panose="05020102010507070707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 panose="05020102010507070707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425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 panose="05020102010507070707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75656" y="620688"/>
            <a:ext cx="7406640" cy="208823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  <a:effectLst/>
              </a:rPr>
              <a:t>Элементы </a:t>
            </a:r>
            <a:r>
              <a:rPr lang="ru-RU" b="1" dirty="0">
                <a:solidFill>
                  <a:schemeClr val="tx1"/>
                </a:solidFill>
                <a:effectLst/>
              </a:rPr>
              <a:t>игровых технологий для 1-4 классов </a:t>
            </a:r>
            <a:r>
              <a:rPr lang="ru-RU" b="1" dirty="0" smtClean="0">
                <a:solidFill>
                  <a:schemeClr val="tx1"/>
                </a:solidFill>
                <a:effectLst/>
              </a:rPr>
              <a:t>в урочной </a:t>
            </a:r>
            <a:br>
              <a:rPr lang="ru-RU" b="1" dirty="0" smtClean="0">
                <a:solidFill>
                  <a:schemeClr val="tx1"/>
                </a:solidFill>
                <a:effectLst/>
              </a:rPr>
            </a:br>
            <a:r>
              <a:rPr lang="ru-RU" b="1" dirty="0" smtClean="0">
                <a:solidFill>
                  <a:schemeClr val="tx1"/>
                </a:solidFill>
                <a:effectLst/>
              </a:rPr>
              <a:t>и внеурочной деятельности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47664" y="5229200"/>
            <a:ext cx="7406640" cy="1152128"/>
          </a:xfrm>
        </p:spPr>
        <p:txBody>
          <a:bodyPr>
            <a:normAutofit fontScale="92500" lnSpcReduction="20000"/>
          </a:bodyPr>
          <a:lstStyle/>
          <a:p>
            <a:pPr algn="r"/>
            <a:r>
              <a:rPr lang="ru-RU" dirty="0" smtClean="0"/>
              <a:t>Учитель физической культуры </a:t>
            </a:r>
            <a:endParaRPr lang="ru-RU" dirty="0" smtClean="0"/>
          </a:p>
          <a:p>
            <a:pPr algn="r"/>
            <a:r>
              <a:rPr lang="ru-RU" dirty="0" smtClean="0"/>
              <a:t>ГБОУ СОШ № 372 </a:t>
            </a:r>
            <a:endParaRPr lang="ru-RU" dirty="0" smtClean="0"/>
          </a:p>
          <a:p>
            <a:pPr algn="r"/>
            <a:r>
              <a:rPr lang="ru-RU" dirty="0" smtClean="0"/>
              <a:t>Маковская Мария Алексеевна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Творческие подвижные игры: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03648" y="1916832"/>
            <a:ext cx="7498080" cy="1872208"/>
          </a:xfrm>
        </p:spPr>
        <p:txBody>
          <a:bodyPr/>
          <a:lstStyle/>
          <a:p>
            <a:pPr marL="82550" indent="0" algn="ctr">
              <a:buNone/>
            </a:pPr>
            <a:r>
              <a:rPr lang="ru-RU" dirty="0"/>
              <a:t>это игры, главным содержанием которых является подражание движениям животных, </a:t>
            </a:r>
            <a:r>
              <a:rPr lang="ru-RU" dirty="0" smtClean="0"/>
              <a:t>птиц.</a:t>
            </a: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60648"/>
            <a:ext cx="7498080" cy="1143000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tx1"/>
                </a:solidFill>
              </a:rPr>
              <a:t>Организованные подвижные игры с обусловленными правилами: 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75656" y="1412776"/>
            <a:ext cx="7498080" cy="5040560"/>
          </a:xfrm>
        </p:spPr>
        <p:txBody>
          <a:bodyPr/>
          <a:lstStyle/>
          <a:p>
            <a:pPr marL="82550" indent="0" algn="ctr">
              <a:buNone/>
            </a:pPr>
            <a:r>
              <a:rPr lang="ru-RU" dirty="0"/>
              <a:t>это игры, требующие активной деятельности играющего и характеризующиеся точным и своевременным выполнением заданий, связанных с обязательными для всех участников </a:t>
            </a:r>
            <a:r>
              <a:rPr lang="ru-RU" dirty="0" smtClean="0"/>
              <a:t>правилами:</a:t>
            </a:r>
            <a:endParaRPr lang="ru-RU" dirty="0"/>
          </a:p>
          <a:p>
            <a:pPr>
              <a:buFont typeface="Wingdings" panose="05000000000000000000" pitchFamily="2" charset="2"/>
              <a:buChar char="Ø"/>
            </a:pPr>
            <a:r>
              <a:rPr lang="ru-RU" dirty="0" smtClean="0"/>
              <a:t>Простые некомандные игры</a:t>
            </a:r>
            <a:endParaRPr lang="ru-RU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ru-RU" dirty="0" smtClean="0"/>
              <a:t>Переходные к командным игры</a:t>
            </a:r>
            <a:endParaRPr lang="ru-RU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ru-RU" dirty="0" smtClean="0"/>
              <a:t>Командные игры (ЭСТАФЕТЫ)</a:t>
            </a: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548680"/>
            <a:ext cx="7498080" cy="1143000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tx1"/>
                </a:solidFill>
              </a:rPr>
              <a:t>Игры со строго регламентированными </a:t>
            </a:r>
            <a:r>
              <a:rPr lang="ru-RU" dirty="0" smtClean="0">
                <a:solidFill>
                  <a:schemeClr val="tx1"/>
                </a:solidFill>
              </a:rPr>
              <a:t>правилами: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35608" y="2276872"/>
            <a:ext cx="7498080" cy="3971528"/>
          </a:xfrm>
        </p:spPr>
        <p:txBody>
          <a:bodyPr/>
          <a:lstStyle/>
          <a:p>
            <a:pPr marL="82550" indent="0" algn="ctr">
              <a:buNone/>
            </a:pPr>
            <a:r>
              <a:rPr lang="ru-RU" dirty="0"/>
              <a:t>п</a:t>
            </a:r>
            <a:r>
              <a:rPr lang="ru-RU" dirty="0" smtClean="0"/>
              <a:t>одвижные </a:t>
            </a:r>
            <a:r>
              <a:rPr lang="ru-RU" dirty="0"/>
              <a:t>игры, представляющие собой строго регламентированную двигательную игровую деятельность состязательного характера, называются спортивными</a:t>
            </a:r>
            <a:r>
              <a:rPr lang="ru-RU" dirty="0" smtClean="0"/>
              <a:t>.</a:t>
            </a:r>
            <a:endParaRPr lang="ru-RU" dirty="0" smtClean="0"/>
          </a:p>
          <a:p>
            <a:pPr marL="82550" indent="0" algn="ctr">
              <a:buNone/>
            </a:pP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Заключение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03648" y="1844824"/>
            <a:ext cx="7498080" cy="4800600"/>
          </a:xfrm>
        </p:spPr>
        <p:txBody>
          <a:bodyPr/>
          <a:lstStyle/>
          <a:p>
            <a:pPr marL="82550" indent="0" algn="ctr">
              <a:buNone/>
            </a:pPr>
            <a:r>
              <a:rPr lang="ru-RU" dirty="0" smtClean="0"/>
              <a:t>Подвижная игра – это средство развлечения и отдыха,</a:t>
            </a:r>
            <a:endParaRPr lang="ru-RU" dirty="0" smtClean="0"/>
          </a:p>
          <a:p>
            <a:pPr marL="82550" indent="0" algn="ctr">
              <a:buNone/>
            </a:pPr>
            <a:r>
              <a:rPr lang="ru-RU" dirty="0" smtClean="0"/>
              <a:t> средство обучения и творчества</a:t>
            </a: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1484784"/>
            <a:ext cx="7498080" cy="11430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Спасибо за внимание !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87624" y="404664"/>
            <a:ext cx="7498080" cy="5976664"/>
          </a:xfrm>
        </p:spPr>
        <p:txBody>
          <a:bodyPr>
            <a:normAutofit fontScale="85000" lnSpcReduction="10000"/>
          </a:bodyPr>
          <a:lstStyle/>
          <a:p>
            <a:r>
              <a:rPr lang="ru-RU" dirty="0"/>
              <a:t>По определению П.Ф. Лесгафта, «подвижная игра является упражнением, посредством которого ребенок готовится к жизни</a:t>
            </a:r>
            <a:r>
              <a:rPr lang="ru-RU" dirty="0" smtClean="0"/>
              <a:t>».</a:t>
            </a:r>
            <a:endParaRPr lang="ru-RU" dirty="0" smtClean="0"/>
          </a:p>
          <a:p>
            <a:endParaRPr lang="ru-RU" dirty="0"/>
          </a:p>
          <a:p>
            <a:r>
              <a:rPr lang="ru-RU" dirty="0" smtClean="0"/>
              <a:t>По </a:t>
            </a:r>
            <a:r>
              <a:rPr lang="ru-RU" dirty="0"/>
              <a:t>мнению М.Н. Жукова, «подвижная игра – относительно самостоятельная деятельность детей, которая удовлетворяет потребность в отдыхе, развлечении, познании, в развитии духовных и физических сил</a:t>
            </a:r>
            <a:r>
              <a:rPr lang="ru-RU" dirty="0" smtClean="0"/>
              <a:t>».</a:t>
            </a:r>
            <a:endParaRPr lang="ru-RU" dirty="0" smtClean="0"/>
          </a:p>
          <a:p>
            <a:endParaRPr lang="ru-RU" dirty="0"/>
          </a:p>
          <a:p>
            <a:r>
              <a:rPr lang="ru-RU" dirty="0" smtClean="0"/>
              <a:t>В.Л</a:t>
            </a:r>
            <a:r>
              <a:rPr lang="ru-RU" dirty="0"/>
              <a:t>. </a:t>
            </a:r>
            <a:r>
              <a:rPr lang="ru-RU" dirty="0" err="1"/>
              <a:t>Страковская</a:t>
            </a:r>
            <a:r>
              <a:rPr lang="ru-RU" dirty="0"/>
              <a:t> считает, что «подвижная игра – это средство пополнения ребенком знаний и представлений об окружающем мире, развития мышления, ценных морально-волевых качеств</a:t>
            </a:r>
            <a:r>
              <a:rPr lang="ru-RU" dirty="0" smtClean="0"/>
              <a:t>».</a:t>
            </a:r>
            <a:endParaRPr lang="ru-RU" dirty="0"/>
          </a:p>
          <a:p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1"/>
                </a:solidFill>
              </a:rPr>
              <a:t>Классификация подвижных игр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/>
              <a:t>по </a:t>
            </a:r>
            <a:r>
              <a:rPr lang="ru-RU" b="1" dirty="0" smtClean="0"/>
              <a:t>сложности</a:t>
            </a:r>
            <a:endParaRPr lang="ru-RU" b="1" dirty="0" smtClean="0"/>
          </a:p>
          <a:p>
            <a:r>
              <a:rPr lang="ru-RU" b="1" dirty="0" smtClean="0"/>
              <a:t>по двигательному содержанию</a:t>
            </a:r>
            <a:endParaRPr lang="ru-RU" b="1" dirty="0" smtClean="0"/>
          </a:p>
          <a:p>
            <a:r>
              <a:rPr lang="ru-RU" b="1" dirty="0" smtClean="0"/>
              <a:t>по степени </a:t>
            </a:r>
            <a:r>
              <a:rPr lang="ru-RU" b="1" dirty="0"/>
              <a:t>физической </a:t>
            </a:r>
            <a:r>
              <a:rPr lang="ru-RU" b="1" dirty="0" smtClean="0"/>
              <a:t>нагрузки </a:t>
            </a:r>
            <a:endParaRPr lang="ru-RU" b="1" dirty="0" smtClean="0"/>
          </a:p>
          <a:p>
            <a:r>
              <a:rPr lang="ru-RU" b="1" dirty="0" smtClean="0"/>
              <a:t>по использованию </a:t>
            </a:r>
            <a:r>
              <a:rPr lang="ru-RU" b="1" dirty="0"/>
              <a:t>пособий и </a:t>
            </a:r>
            <a:r>
              <a:rPr lang="ru-RU" b="1" dirty="0" smtClean="0"/>
              <a:t>снарядов</a:t>
            </a:r>
            <a:endParaRPr lang="ru-RU" b="1" dirty="0" smtClean="0"/>
          </a:p>
          <a:p>
            <a:r>
              <a:rPr lang="ru-RU" b="1" dirty="0" smtClean="0"/>
              <a:t>по </a:t>
            </a:r>
            <a:r>
              <a:rPr lang="ru-RU" b="1" dirty="0"/>
              <a:t>преимущественному формированию физических </a:t>
            </a:r>
            <a:r>
              <a:rPr lang="ru-RU" b="1" dirty="0" smtClean="0"/>
              <a:t>качеств</a:t>
            </a:r>
            <a:endParaRPr lang="ru-RU" dirty="0"/>
          </a:p>
          <a:p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По сложности: 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Элементарные </a:t>
            </a:r>
            <a:endParaRPr lang="ru-RU" dirty="0" smtClean="0"/>
          </a:p>
          <a:p>
            <a:pPr lvl="2">
              <a:buFont typeface="Wingdings" panose="05000000000000000000" pitchFamily="2" charset="2"/>
              <a:buChar char="Ø"/>
            </a:pPr>
            <a:r>
              <a:rPr lang="ru-RU" i="1" dirty="0" smtClean="0"/>
              <a:t>Сюжетные игры</a:t>
            </a:r>
            <a:endParaRPr lang="ru-RU" i="1" dirty="0" smtClean="0"/>
          </a:p>
          <a:p>
            <a:pPr lvl="2">
              <a:buFont typeface="Wingdings" panose="05000000000000000000" pitchFamily="2" charset="2"/>
              <a:buChar char="Ø"/>
            </a:pPr>
            <a:r>
              <a:rPr lang="ru-RU" i="1" dirty="0" smtClean="0"/>
              <a:t>Бессюжетные игры:</a:t>
            </a:r>
            <a:endParaRPr lang="ru-RU" i="1" dirty="0" smtClean="0"/>
          </a:p>
          <a:p>
            <a:pPr lvl="4">
              <a:buFont typeface="Wingdings" panose="05000000000000000000" pitchFamily="2" charset="2"/>
              <a:buChar char="Ø"/>
            </a:pPr>
            <a:r>
              <a:rPr lang="ru-RU" i="1" dirty="0"/>
              <a:t> </a:t>
            </a:r>
            <a:r>
              <a:rPr lang="ru-RU" i="1" dirty="0" smtClean="0"/>
              <a:t>перебежки и ловушки</a:t>
            </a:r>
            <a:endParaRPr lang="ru-RU" i="1" dirty="0" smtClean="0"/>
          </a:p>
          <a:p>
            <a:pPr lvl="4">
              <a:buFont typeface="Wingdings" panose="05000000000000000000" pitchFamily="2" charset="2"/>
              <a:buChar char="Ø"/>
            </a:pPr>
            <a:r>
              <a:rPr lang="ru-RU" i="1" dirty="0" smtClean="0"/>
              <a:t> с элементами соревнования</a:t>
            </a:r>
            <a:endParaRPr lang="ru-RU" i="1" dirty="0" smtClean="0"/>
          </a:p>
          <a:p>
            <a:pPr lvl="4">
              <a:buFont typeface="Wingdings" panose="05000000000000000000" pitchFamily="2" charset="2"/>
              <a:buChar char="Ø"/>
            </a:pPr>
            <a:r>
              <a:rPr lang="ru-RU" i="1" dirty="0" smtClean="0"/>
              <a:t> </a:t>
            </a:r>
            <a:r>
              <a:rPr lang="ru-RU" b="1" i="1" dirty="0" smtClean="0"/>
              <a:t>игры-ЭСТАФЕТЫ</a:t>
            </a:r>
            <a:endParaRPr lang="ru-RU" b="1" i="1" dirty="0" smtClean="0"/>
          </a:p>
          <a:p>
            <a:pPr lvl="4">
              <a:buFont typeface="Wingdings" panose="05000000000000000000" pitchFamily="2" charset="2"/>
              <a:buChar char="Ø"/>
            </a:pPr>
            <a:r>
              <a:rPr lang="ru-RU" i="1" dirty="0"/>
              <a:t> </a:t>
            </a:r>
            <a:r>
              <a:rPr lang="ru-RU" i="1" dirty="0" smtClean="0"/>
              <a:t>с предметами</a:t>
            </a:r>
            <a:endParaRPr lang="ru-RU" i="1" dirty="0" smtClean="0"/>
          </a:p>
          <a:p>
            <a:pPr lvl="4">
              <a:buFont typeface="Wingdings" panose="05000000000000000000" pitchFamily="2" charset="2"/>
              <a:buChar char="Ø"/>
            </a:pPr>
            <a:r>
              <a:rPr lang="ru-RU" i="1" dirty="0"/>
              <a:t> </a:t>
            </a:r>
            <a:r>
              <a:rPr lang="ru-RU" i="1" dirty="0" smtClean="0"/>
              <a:t>игры-аттракционы</a:t>
            </a:r>
            <a:endParaRPr lang="ru-RU" i="1" dirty="0"/>
          </a:p>
          <a:p>
            <a:r>
              <a:rPr lang="ru-RU" dirty="0" smtClean="0"/>
              <a:t>Сложные </a:t>
            </a:r>
            <a:endParaRPr lang="ru-RU" dirty="0" smtClean="0"/>
          </a:p>
          <a:p>
            <a:pPr lvl="2">
              <a:buFont typeface="Wingdings" panose="05000000000000000000" pitchFamily="2" charset="2"/>
              <a:buChar char="Ø"/>
            </a:pPr>
            <a:r>
              <a:rPr lang="ru-RU" dirty="0" smtClean="0"/>
              <a:t>Спортивные игры</a:t>
            </a: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По двигательному содержанию: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Ходьба</a:t>
            </a:r>
            <a:endParaRPr lang="ru-RU" dirty="0" smtClean="0"/>
          </a:p>
          <a:p>
            <a:r>
              <a:rPr lang="ru-RU" dirty="0" smtClean="0"/>
              <a:t>Бег</a:t>
            </a:r>
            <a:endParaRPr lang="ru-RU" dirty="0" smtClean="0"/>
          </a:p>
          <a:p>
            <a:r>
              <a:rPr lang="ru-RU" dirty="0" smtClean="0"/>
              <a:t>Прыжки</a:t>
            </a:r>
            <a:endParaRPr lang="ru-RU" dirty="0" smtClean="0"/>
          </a:p>
          <a:p>
            <a:r>
              <a:rPr lang="ru-RU" dirty="0" smtClean="0"/>
              <a:t>Лазание</a:t>
            </a:r>
            <a:endParaRPr lang="ru-RU" dirty="0" smtClean="0"/>
          </a:p>
          <a:p>
            <a:r>
              <a:rPr lang="ru-RU" dirty="0" smtClean="0"/>
              <a:t>Ползание</a:t>
            </a:r>
            <a:endParaRPr lang="ru-RU" dirty="0" smtClean="0"/>
          </a:p>
          <a:p>
            <a:r>
              <a:rPr lang="ru-RU" dirty="0" smtClean="0"/>
              <a:t>Равновесие</a:t>
            </a:r>
            <a:endParaRPr lang="ru-RU" dirty="0" smtClean="0"/>
          </a:p>
          <a:p>
            <a:r>
              <a:rPr lang="ru-RU" dirty="0" smtClean="0"/>
              <a:t>Метание </a:t>
            </a: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По степени физической нагрузки: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35608" y="1844824"/>
            <a:ext cx="7498080" cy="4403576"/>
          </a:xfrm>
        </p:spPr>
        <p:txBody>
          <a:bodyPr/>
          <a:lstStyle/>
          <a:p>
            <a:r>
              <a:rPr lang="ru-RU" dirty="0" smtClean="0"/>
              <a:t>Большой подвижности</a:t>
            </a:r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Средней подвижности</a:t>
            </a:r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Малой подвижности</a:t>
            </a: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По использованию пособий и снарядов: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31640" y="1844824"/>
            <a:ext cx="7498080" cy="4800600"/>
          </a:xfrm>
        </p:spPr>
        <p:txBody>
          <a:bodyPr/>
          <a:lstStyle/>
          <a:p>
            <a:r>
              <a:rPr lang="ru-RU" dirty="0" smtClean="0"/>
              <a:t>Пособия (предметы) – флажки, ленточки, обручи, скакалки, шнуры, мячи и др.</a:t>
            </a:r>
            <a:endParaRPr lang="ru-RU" dirty="0" smtClean="0"/>
          </a:p>
          <a:p>
            <a:endParaRPr lang="ru-RU" dirty="0"/>
          </a:p>
          <a:p>
            <a:r>
              <a:rPr lang="ru-RU" dirty="0" smtClean="0"/>
              <a:t>Снаряды – гимнастическая стенка, скамейка, кубы и др.</a:t>
            </a: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476672"/>
            <a:ext cx="749808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По преимущественному  формированию физических качеств: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03648" y="2276872"/>
            <a:ext cx="7498080" cy="4104456"/>
          </a:xfrm>
        </p:spPr>
        <p:txBody>
          <a:bodyPr/>
          <a:lstStyle/>
          <a:p>
            <a:r>
              <a:rPr lang="ru-RU" dirty="0" smtClean="0"/>
              <a:t>По формированию  ловкости</a:t>
            </a:r>
            <a:endParaRPr lang="ru-RU" dirty="0" smtClean="0"/>
          </a:p>
          <a:p>
            <a:r>
              <a:rPr lang="ru-RU" dirty="0" smtClean="0"/>
              <a:t>По формированию  быстроты</a:t>
            </a:r>
            <a:endParaRPr lang="ru-RU" dirty="0" smtClean="0"/>
          </a:p>
          <a:p>
            <a:r>
              <a:rPr lang="ru-RU" dirty="0" smtClean="0"/>
              <a:t>По формированию  выносливости</a:t>
            </a:r>
            <a:endParaRPr lang="ru-RU" dirty="0" smtClean="0"/>
          </a:p>
          <a:p>
            <a:r>
              <a:rPr lang="ru-RU" dirty="0" smtClean="0"/>
              <a:t>По формированию  силы</a:t>
            </a: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1"/>
                </a:solidFill>
              </a:rPr>
              <a:t>Классификация подвижных игр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Творческие</a:t>
            </a:r>
            <a:endParaRPr lang="ru-RU" b="1" dirty="0" smtClean="0"/>
          </a:p>
          <a:p>
            <a:r>
              <a:rPr lang="ru-RU" b="1" dirty="0" smtClean="0"/>
              <a:t>Организованные  </a:t>
            </a:r>
            <a:r>
              <a:rPr lang="ru-RU" b="1" dirty="0"/>
              <a:t>подвижные игры с обусловленными </a:t>
            </a:r>
            <a:r>
              <a:rPr lang="ru-RU" b="1" dirty="0" smtClean="0"/>
              <a:t>правилами</a:t>
            </a:r>
            <a:endParaRPr lang="ru-RU" b="1" dirty="0" smtClean="0"/>
          </a:p>
          <a:p>
            <a:r>
              <a:rPr lang="ru-RU" b="1" dirty="0" smtClean="0"/>
              <a:t> Игры </a:t>
            </a:r>
            <a:r>
              <a:rPr lang="ru-RU" b="1" dirty="0"/>
              <a:t>со строго регламентированными </a:t>
            </a:r>
            <a:r>
              <a:rPr lang="ru-RU" b="1" dirty="0" smtClean="0"/>
              <a:t>правилами (спортивные)</a:t>
            </a:r>
            <a:endParaRPr lang="ru-RU" dirty="0"/>
          </a:p>
          <a:p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0</TotalTime>
  <Words>2342</Words>
  <Application>WPS Presentation</Application>
  <PresentationFormat>Экран (4:3)</PresentationFormat>
  <Paragraphs>96</Paragraphs>
  <Slides>14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25" baseType="lpstr">
      <vt:lpstr>Arial</vt:lpstr>
      <vt:lpstr>SimSun</vt:lpstr>
      <vt:lpstr>Wingdings</vt:lpstr>
      <vt:lpstr>Wingdings 2</vt:lpstr>
      <vt:lpstr>Verdana</vt:lpstr>
      <vt:lpstr>Gill Sans MT</vt:lpstr>
      <vt:lpstr>Corbel</vt:lpstr>
      <vt:lpstr>Microsoft YaHei</vt:lpstr>
      <vt:lpstr>Arial Unicode MS</vt:lpstr>
      <vt:lpstr>Calibri</vt:lpstr>
      <vt:lpstr>Солнцестояние</vt:lpstr>
      <vt:lpstr>Элементы игровых технологий для 1-4 классов в урочной  и внеурочной деятельности</vt:lpstr>
      <vt:lpstr>PowerPoint 演示文稿</vt:lpstr>
      <vt:lpstr>Классификация подвижных игр</vt:lpstr>
      <vt:lpstr>По сложности: </vt:lpstr>
      <vt:lpstr>По двигательному содержанию:</vt:lpstr>
      <vt:lpstr>По степени физической нагрузки:</vt:lpstr>
      <vt:lpstr>По использованию пособий и снарядов:</vt:lpstr>
      <vt:lpstr>По преимущественному  формированию физических качеств:</vt:lpstr>
      <vt:lpstr>Классификация подвижных игр</vt:lpstr>
      <vt:lpstr>Творческие подвижные игры:</vt:lpstr>
      <vt:lpstr>Организованные подвижные игры с обусловленными правилами: </vt:lpstr>
      <vt:lpstr>Игры со строго регламентированными правилами:</vt:lpstr>
      <vt:lpstr>Заключение </vt:lpstr>
      <vt:lpstr>Спасибо за внимание 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Элементы игровых технологий для 1-4 классов в урочной  и внеурочной деятельности</dc:title>
  <dc:creator>САША</dc:creator>
  <cp:lastModifiedBy>САША</cp:lastModifiedBy>
  <cp:revision>15</cp:revision>
  <dcterms:created xsi:type="dcterms:W3CDTF">2023-03-30T16:44:00Z</dcterms:created>
  <dcterms:modified xsi:type="dcterms:W3CDTF">2023-09-12T17:44:36Z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884EFD35BBA24BC8B2006B8BCB9D7AD4_12</vt:lpwstr>
  </property>
  <property fmtid="{D5CDD505-2E9C-101B-9397-08002B2CF9AE}" pid="3" name="KSOProductBuildVer">
    <vt:lpwstr>1049-12.2.0.13110</vt:lpwstr>
  </property>
</Properties>
</file>