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59" r:id="rId4"/>
    <p:sldId id="261" r:id="rId5"/>
    <p:sldId id="264" r:id="rId6"/>
    <p:sldId id="322" r:id="rId7"/>
    <p:sldId id="265" r:id="rId8"/>
    <p:sldId id="280" r:id="rId9"/>
    <p:sldId id="281" r:id="rId10"/>
    <p:sldId id="282" r:id="rId11"/>
    <p:sldId id="291" r:id="rId12"/>
    <p:sldId id="292" r:id="rId13"/>
    <p:sldId id="321" r:id="rId14"/>
    <p:sldId id="293" r:id="rId15"/>
    <p:sldId id="294" r:id="rId16"/>
    <p:sldId id="296" r:id="rId17"/>
    <p:sldId id="304" r:id="rId18"/>
    <p:sldId id="301" r:id="rId19"/>
    <p:sldId id="307" r:id="rId20"/>
    <p:sldId id="309" r:id="rId21"/>
    <p:sldId id="315" r:id="rId2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1CB0E1B-2520-4AA8-B3D3-29D279191F82}">
  <a:tblStyle styleId="{C1CB0E1B-2520-4AA8-B3D3-29D279191F8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22166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20442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879365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782483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99438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52446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558180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55934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03579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030561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94273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5293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20574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10201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4445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70077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3099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36485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5484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77231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600">
                <a:latin typeface="Caveat"/>
                <a:ea typeface="Caveat"/>
                <a:cs typeface="Caveat"/>
                <a:sym typeface="Cave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Caveat"/>
                <a:ea typeface="Caveat"/>
                <a:cs typeface="Caveat"/>
                <a:sym typeface="Caveat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2643188" y="0"/>
            <a:ext cx="5972175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2643188" y="1600200"/>
            <a:ext cx="60436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>
  <p:cSld name="Рисунок с подписью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8"/>
          <p:cNvSpPr txBox="1"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>
                <a:latin typeface="Caveat"/>
                <a:ea typeface="Caveat"/>
                <a:cs typeface="Caveat"/>
                <a:sym typeface="Cave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>
            <a:spLocks noGrp="1"/>
          </p:cNvSpPr>
          <p:nvPr>
            <p:ph type="pic" idx="2"/>
          </p:nvPr>
        </p:nvSpPr>
        <p:spPr>
          <a:xfrm>
            <a:off x="2643174" y="889015"/>
            <a:ext cx="4857784" cy="4114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льзовательский макет">
  <p:cSld name="Пользовательский макет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428875" cy="1736725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285984" y="5072074"/>
            <a:ext cx="4857784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>
                <a:latin typeface="Caveat"/>
                <a:ea typeface="Caveat"/>
                <a:cs typeface="Caveat"/>
                <a:sym typeface="Cave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>
            <a:spLocks noGrp="1"/>
          </p:cNvSpPr>
          <p:nvPr>
            <p:ph type="pic" idx="2"/>
          </p:nvPr>
        </p:nvSpPr>
        <p:spPr>
          <a:xfrm>
            <a:off x="2285984" y="857232"/>
            <a:ext cx="4857784" cy="4114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Picture with Caption">
  <p:cSld name="1_Picture with Ca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0"/>
          <p:cNvSpPr>
            <a:spLocks noGrp="1"/>
          </p:cNvSpPr>
          <p:nvPr>
            <p:ph type="pic" idx="2"/>
          </p:nvPr>
        </p:nvSpPr>
        <p:spPr>
          <a:xfrm>
            <a:off x="4714876" y="857232"/>
            <a:ext cx="4143404" cy="4114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4714876" y="5072063"/>
            <a:ext cx="4143374" cy="571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0"/>
          <p:cNvSpPr>
            <a:spLocks noGrp="1"/>
          </p:cNvSpPr>
          <p:nvPr>
            <p:ph type="pic" idx="3"/>
          </p:nvPr>
        </p:nvSpPr>
        <p:spPr>
          <a:xfrm>
            <a:off x="428625" y="857250"/>
            <a:ext cx="4071938" cy="4114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4"/>
          </p:nvPr>
        </p:nvSpPr>
        <p:spPr>
          <a:xfrm>
            <a:off x="428625" y="5072074"/>
            <a:ext cx="4071937" cy="571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Picture with Caption">
  <p:cSld name="2_Picture with Ca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1"/>
          <p:cNvSpPr txBox="1"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>
                <a:latin typeface="Caveat"/>
                <a:ea typeface="Caveat"/>
                <a:cs typeface="Caveat"/>
                <a:sym typeface="Cave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>
            <a:spLocks noGrp="1"/>
          </p:cNvSpPr>
          <p:nvPr>
            <p:ph type="pic" idx="2"/>
          </p:nvPr>
        </p:nvSpPr>
        <p:spPr>
          <a:xfrm>
            <a:off x="285720" y="928670"/>
            <a:ext cx="8643998" cy="4114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>
            <a:spLocks noGrp="1"/>
          </p:cNvSpPr>
          <p:nvPr>
            <p:ph type="pic" idx="2"/>
          </p:nvPr>
        </p:nvSpPr>
        <p:spPr>
          <a:xfrm>
            <a:off x="4357686" y="2143116"/>
            <a:ext cx="2428875" cy="2071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643188" y="0"/>
            <a:ext cx="5972175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643188" y="1600200"/>
            <a:ext cx="60436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transition spd="slow">
    <p:push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" TargetMode="External"/><Relationship Id="rId7" Type="http://schemas.openxmlformats.org/officeDocument/2006/relationships/hyperlink" Target="https://znaika.ru/" TargetMode="External"/><Relationship Id="rId2" Type="http://schemas.openxmlformats.org/officeDocument/2006/relationships/hyperlink" Target="http://www.interneturok.ru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yaklass.ru/" TargetMode="External"/><Relationship Id="rId5" Type="http://schemas.openxmlformats.org/officeDocument/2006/relationships/hyperlink" Target="https://uchi.ru/" TargetMode="External"/><Relationship Id="rId4" Type="http://schemas.openxmlformats.org/officeDocument/2006/relationships/hyperlink" Target="https://education.yandex.ru/home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b="1">
                <a:latin typeface="Comic Sans MS"/>
                <a:ea typeface="Comic Sans MS"/>
                <a:cs typeface="Comic Sans MS"/>
                <a:sym typeface="Comic Sans MS"/>
              </a:rPr>
              <a:t>2 класс</a:t>
            </a:r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400"/>
              <a:buNone/>
            </a:pPr>
            <a:r>
              <a:rPr lang="ru-RU" sz="3400" b="1">
                <a:latin typeface="Comic Sans MS"/>
                <a:ea typeface="Comic Sans MS"/>
                <a:cs typeface="Comic Sans MS"/>
                <a:sym typeface="Comic Sans MS"/>
              </a:rPr>
              <a:t>Родительское собрание №1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9"/>
          <p:cNvSpPr txBox="1">
            <a:spLocks noGrp="1"/>
          </p:cNvSpPr>
          <p:nvPr>
            <p:ph type="title"/>
          </p:nvPr>
        </p:nvSpPr>
        <p:spPr>
          <a:xfrm>
            <a:off x="2643188" y="0"/>
            <a:ext cx="5972175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632423"/>
                </a:solidFill>
                <a:latin typeface="Comic Sans MS"/>
                <a:ea typeface="Comic Sans MS"/>
                <a:cs typeface="Comic Sans MS"/>
                <a:sym typeface="Comic Sans MS"/>
              </a:rPr>
              <a:t>Оценивание</a:t>
            </a:r>
            <a:endParaRPr dirty="0"/>
          </a:p>
        </p:txBody>
      </p:sp>
      <p:sp>
        <p:nvSpPr>
          <p:cNvPr id="215" name="Google Shape;215;p39"/>
          <p:cNvSpPr txBox="1">
            <a:spLocks noGrp="1"/>
          </p:cNvSpPr>
          <p:nvPr>
            <p:ph type="body" idx="1"/>
          </p:nvPr>
        </p:nvSpPr>
        <p:spPr>
          <a:xfrm>
            <a:off x="2699792" y="836712"/>
            <a:ext cx="60436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None/>
            </a:pPr>
            <a:endParaRPr sz="3200" dirty="0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ru-RU" sz="3200" b="1" dirty="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«</a:t>
            </a:r>
            <a:r>
              <a:rPr lang="ru-RU" sz="2800" b="1" dirty="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5» </a:t>
            </a:r>
            <a:r>
              <a:rPr lang="ru-RU" sz="2800" b="1" dirty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- нет ошибок;</a:t>
            </a:r>
            <a:endParaRPr dirty="0"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Char char="•"/>
            </a:pPr>
            <a:r>
              <a:rPr lang="ru-RU" sz="2800" b="1" dirty="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«4» </a:t>
            </a:r>
            <a:r>
              <a:rPr lang="ru-RU" sz="2800" b="1" dirty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- не более 2-х ошибок;</a:t>
            </a:r>
            <a:endParaRPr dirty="0"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CC0000"/>
              </a:buClr>
              <a:buSzPts val="2800"/>
              <a:buChar char="•"/>
            </a:pPr>
            <a:r>
              <a:rPr lang="ru-RU" sz="2800" b="1" dirty="0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«3»</a:t>
            </a:r>
            <a:r>
              <a:rPr lang="ru-RU" sz="2800" b="1" dirty="0">
                <a:solidFill>
                  <a:srgbClr val="0A0A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-</a:t>
            </a:r>
            <a:r>
              <a:rPr lang="ru-RU" sz="2800" b="1" dirty="0">
                <a:solidFill>
                  <a:srgbClr val="0A0A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не более 5-х ошибок;</a:t>
            </a:r>
            <a:endParaRPr dirty="0"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CC0000"/>
              </a:buClr>
              <a:buSzPts val="2800"/>
              <a:buChar char="•"/>
            </a:pPr>
            <a:r>
              <a:rPr lang="ru-RU" sz="2800" b="1" dirty="0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«2»</a:t>
            </a:r>
            <a:r>
              <a:rPr lang="ru-RU" sz="2800" b="1" dirty="0">
                <a:solidFill>
                  <a:srgbClr val="0A0A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-  более 5 ошибок.</a:t>
            </a:r>
            <a:endParaRPr dirty="0"/>
          </a:p>
        </p:txBody>
      </p:sp>
      <p:pic>
        <p:nvPicPr>
          <p:cNvPr id="216" name="Google Shape;216;p39" descr="j00885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92280" y="4437112"/>
            <a:ext cx="1685925" cy="182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8"/>
          <p:cNvSpPr txBox="1">
            <a:spLocks noGrp="1"/>
          </p:cNvSpPr>
          <p:nvPr>
            <p:ph type="title"/>
          </p:nvPr>
        </p:nvSpPr>
        <p:spPr>
          <a:xfrm>
            <a:off x="2974906" y="1345881"/>
            <a:ext cx="5972175" cy="3082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latin typeface="Comic Sans MS"/>
                <a:ea typeface="Comic Sans MS"/>
                <a:cs typeface="Comic Sans MS"/>
                <a:sym typeface="Comic Sans MS"/>
              </a:rPr>
              <a:t>ЭЛЕКТРОННЫЙ </a:t>
            </a:r>
            <a:r>
              <a:rPr lang="ru-RU" b="1" dirty="0" smtClean="0">
                <a:latin typeface="Comic Sans MS"/>
                <a:ea typeface="Comic Sans MS"/>
                <a:cs typeface="Comic Sans MS"/>
                <a:sym typeface="Comic Sans MS"/>
              </a:rPr>
              <a:t>ЖУРНАЛ</a:t>
            </a:r>
            <a:br>
              <a:rPr lang="ru-RU" b="1" dirty="0" smtClean="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ru-RU" b="1" dirty="0"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ru-RU" b="1" dirty="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ru-RU" b="1" dirty="0" smtClean="0">
                <a:latin typeface="Comic Sans MS"/>
                <a:ea typeface="Comic Sans MS"/>
                <a:cs typeface="Comic Sans MS"/>
                <a:sym typeface="Comic Sans MS"/>
              </a:rPr>
              <a:t>Как будет запущен, детям выдам пароли</a:t>
            </a:r>
            <a:br>
              <a:rPr lang="ru-RU" b="1" dirty="0" smtClean="0">
                <a:latin typeface="Comic Sans MS"/>
                <a:ea typeface="Comic Sans MS"/>
                <a:cs typeface="Comic Sans MS"/>
                <a:sym typeface="Comic Sans MS"/>
              </a:rPr>
            </a:br>
            <a:endParaRPr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9"/>
          <p:cNvSpPr txBox="1">
            <a:spLocks noGrp="1"/>
          </p:cNvSpPr>
          <p:nvPr>
            <p:ph type="title"/>
          </p:nvPr>
        </p:nvSpPr>
        <p:spPr>
          <a:xfrm>
            <a:off x="2843808" y="18593"/>
            <a:ext cx="6300192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>
                <a:solidFill>
                  <a:srgbClr val="632423"/>
                </a:solidFill>
                <a:latin typeface="Comic Sans MS"/>
                <a:ea typeface="Comic Sans MS"/>
                <a:cs typeface="Comic Sans MS"/>
                <a:sym typeface="Comic Sans MS"/>
              </a:rPr>
              <a:t>Электронный дневник</a:t>
            </a:r>
            <a:endParaRPr/>
          </a:p>
        </p:txBody>
      </p:sp>
      <p:sp>
        <p:nvSpPr>
          <p:cNvPr id="283" name="Google Shape;283;p49"/>
          <p:cNvSpPr/>
          <p:nvPr/>
        </p:nvSpPr>
        <p:spPr>
          <a:xfrm>
            <a:off x="2843807" y="3429000"/>
            <a:ext cx="6282749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u="sng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u="sng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u="sng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u="sng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4" name="Google Shape;284;p49"/>
          <p:cNvSpPr/>
          <p:nvPr/>
        </p:nvSpPr>
        <p:spPr>
          <a:xfrm>
            <a:off x="2843808" y="1757806"/>
            <a:ext cx="6300192" cy="28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Задачи, решаемые Электронным дневником учащегося и Электронным классным журналом </a:t>
            </a:r>
            <a:endParaRPr sz="18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⮚"/>
            </a:pPr>
            <a:r>
              <a:rPr lang="ru-RU" sz="1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Хранение данных об успеваемости и посещаемости учащихся; 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⮚"/>
            </a:pPr>
            <a:r>
              <a:rPr lang="ru-RU" sz="1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Оперативный доступ к оценкам учащегося по всем предметам, в любое время за весь период ведения дневника; 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⮚"/>
            </a:pPr>
            <a:r>
              <a:rPr lang="ru-RU" sz="18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Своевременное информирование родителей по вопросам успеваемости их ребёнка.</a:t>
            </a:r>
            <a:endParaRPr dirty="0"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88" y="272562"/>
            <a:ext cx="5972175" cy="668215"/>
          </a:xfrm>
        </p:spPr>
        <p:txBody>
          <a:bodyPr/>
          <a:lstStyle/>
          <a:p>
            <a:r>
              <a:rPr lang="ru-RU" sz="2000" b="1" u="sng" dirty="0">
                <a:solidFill>
                  <a:srgbClr val="FF0000"/>
                </a:solidFill>
              </a:rPr>
              <a:t>Сайты для дистанционного обучения школьников: краткий обзор</a:t>
            </a:r>
            <a:r>
              <a:rPr lang="ru-RU" b="1" u="sng" dirty="0">
                <a:solidFill>
                  <a:srgbClr val="FF0000"/>
                </a:solidFill>
              </a:rPr>
              <a:t/>
            </a:r>
            <a:br>
              <a:rPr lang="ru-RU" b="1" u="sng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2643188" y="870438"/>
            <a:ext cx="6320931" cy="5160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hlinkClick r:id="rId2"/>
              </a:rPr>
              <a:t>interneturok.ru</a:t>
            </a:r>
            <a:r>
              <a:rPr lang="en-US" sz="1400" dirty="0"/>
              <a:t> </a:t>
            </a:r>
            <a:r>
              <a:rPr lang="ru-RU" sz="1400" dirty="0"/>
              <a:t>Содержит </a:t>
            </a:r>
            <a:r>
              <a:rPr lang="ru-RU" sz="1400" dirty="0" err="1"/>
              <a:t>видеоуроки</a:t>
            </a:r>
            <a:r>
              <a:rPr lang="ru-RU" sz="1400" dirty="0"/>
              <a:t> по всем основным предметам </a:t>
            </a:r>
            <a:endParaRPr lang="ru-RU" sz="1400" dirty="0" smtClean="0"/>
          </a:p>
          <a:p>
            <a:r>
              <a:rPr lang="ru-RU" sz="1400" dirty="0" smtClean="0"/>
              <a:t>школьной </a:t>
            </a:r>
            <a:r>
              <a:rPr lang="ru-RU" sz="1400" dirty="0"/>
              <a:t>программы с 1-го по 11-й класс. </a:t>
            </a:r>
            <a:r>
              <a:rPr lang="ru-RU" sz="1400" dirty="0" smtClean="0"/>
              <a:t>Кроме </a:t>
            </a:r>
            <a:r>
              <a:rPr lang="ru-RU" sz="1400" dirty="0"/>
              <a:t>того, здесь </a:t>
            </a:r>
            <a:r>
              <a:rPr lang="ru-RU" sz="1400" dirty="0" smtClean="0"/>
              <a:t>есть</a:t>
            </a:r>
          </a:p>
          <a:p>
            <a:pPr marL="114300" indent="0">
              <a:buNone/>
            </a:pPr>
            <a:r>
              <a:rPr lang="ru-RU" sz="1400" dirty="0" smtClean="0"/>
              <a:t> </a:t>
            </a:r>
            <a:r>
              <a:rPr lang="ru-RU" sz="1400" dirty="0"/>
              <a:t>тесты, тренажеры и задания </a:t>
            </a:r>
            <a:r>
              <a:rPr lang="ru-RU" sz="1400" dirty="0" smtClean="0"/>
              <a:t>для </a:t>
            </a:r>
            <a:r>
              <a:rPr lang="ru-RU" sz="1400" dirty="0"/>
              <a:t>самостоятельной работы.</a:t>
            </a:r>
            <a:endParaRPr lang="ru-RU" sz="1400" dirty="0" smtClean="0"/>
          </a:p>
          <a:p>
            <a:r>
              <a:rPr lang="ru-RU" sz="1400" dirty="0"/>
              <a:t> </a:t>
            </a:r>
            <a:r>
              <a:rPr lang="ru-RU" sz="1400" u="sng" dirty="0">
                <a:hlinkClick r:id="rId3"/>
              </a:rPr>
              <a:t>«Российская электронная школа</a:t>
            </a:r>
            <a:r>
              <a:rPr lang="ru-RU" sz="1400" u="sng" dirty="0" smtClean="0">
                <a:hlinkClick r:id="rId3"/>
              </a:rPr>
              <a:t>»</a:t>
            </a:r>
            <a:r>
              <a:rPr lang="ru-RU" sz="1400" u="sng" dirty="0" smtClean="0"/>
              <a:t> </a:t>
            </a:r>
            <a:r>
              <a:rPr lang="ru-RU" sz="1400" dirty="0"/>
              <a:t>государственный портал </a:t>
            </a:r>
            <a:endParaRPr lang="ru-RU" sz="1400" dirty="0" smtClean="0"/>
          </a:p>
          <a:p>
            <a:pPr marL="114300" indent="0">
              <a:buNone/>
            </a:pPr>
            <a:r>
              <a:rPr lang="ru-RU" sz="1400" dirty="0" smtClean="0"/>
              <a:t>дистанционного </a:t>
            </a:r>
            <a:r>
              <a:rPr lang="ru-RU" sz="1400" dirty="0"/>
              <a:t>обучения школьников. </a:t>
            </a:r>
            <a:r>
              <a:rPr lang="ru-RU" sz="1400" dirty="0" smtClean="0"/>
              <a:t>Здесь </a:t>
            </a:r>
            <a:r>
              <a:rPr lang="ru-RU" sz="1400" dirty="0"/>
              <a:t>можно найти уроки, </a:t>
            </a:r>
            <a:endParaRPr lang="ru-RU" sz="1400" dirty="0" smtClean="0"/>
          </a:p>
          <a:p>
            <a:pPr marL="114300" indent="0">
              <a:buNone/>
            </a:pPr>
            <a:r>
              <a:rPr lang="ru-RU" sz="1400" dirty="0" smtClean="0"/>
              <a:t>тематические </a:t>
            </a:r>
            <a:r>
              <a:rPr lang="ru-RU" sz="1400" dirty="0"/>
              <a:t>курсы, и </a:t>
            </a:r>
            <a:r>
              <a:rPr lang="ru-RU" sz="1400" dirty="0" smtClean="0"/>
              <a:t>материалы  </a:t>
            </a:r>
            <a:r>
              <a:rPr lang="ru-RU" sz="1400" dirty="0"/>
              <a:t>для проектной работы. </a:t>
            </a:r>
            <a:endParaRPr lang="ru-RU" sz="1400" dirty="0" smtClean="0"/>
          </a:p>
          <a:p>
            <a:r>
              <a:rPr lang="ru-RU" sz="1400" dirty="0"/>
              <a:t> </a:t>
            </a:r>
            <a:r>
              <a:rPr lang="ru-RU" sz="1400" u="sng" dirty="0">
                <a:hlinkClick r:id="rId4"/>
              </a:rPr>
              <a:t>Яндекс. Учебник </a:t>
            </a:r>
            <a:r>
              <a:rPr lang="ru-RU" sz="1400" dirty="0"/>
              <a:t> более 45 тысяч заданий по русскому, </a:t>
            </a:r>
            <a:endParaRPr lang="ru-RU" sz="1400" dirty="0" smtClean="0"/>
          </a:p>
          <a:p>
            <a:pPr marL="114300" indent="0">
              <a:buNone/>
            </a:pPr>
            <a:r>
              <a:rPr lang="ru-RU" sz="1400" dirty="0" smtClean="0"/>
              <a:t>математике </a:t>
            </a:r>
            <a:r>
              <a:rPr lang="ru-RU" sz="1400" dirty="0"/>
              <a:t>и окружающему миру для учеников 1–5 классов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.</a:t>
            </a:r>
            <a:r>
              <a:rPr lang="ru-RU" sz="1400" dirty="0"/>
              <a:t>  </a:t>
            </a:r>
            <a:r>
              <a:rPr lang="ru-RU" sz="1400" u="sng" dirty="0" err="1">
                <a:hlinkClick r:id="rId5"/>
              </a:rPr>
              <a:t>Учи.ру</a:t>
            </a:r>
            <a:r>
              <a:rPr lang="ru-RU" sz="1400" u="sng" dirty="0">
                <a:hlinkClick r:id="rId5"/>
              </a:rPr>
              <a:t>.</a:t>
            </a:r>
            <a:r>
              <a:rPr lang="ru-RU" sz="1400" dirty="0"/>
              <a:t> </a:t>
            </a:r>
            <a:r>
              <a:rPr lang="ru-RU" sz="1400" dirty="0" smtClean="0"/>
              <a:t> </a:t>
            </a:r>
            <a:r>
              <a:rPr lang="ru-RU" sz="1400" dirty="0"/>
              <a:t> интерактивная образовательная онлайн-платформа</a:t>
            </a:r>
            <a:r>
              <a:rPr lang="ru-RU" sz="1400" dirty="0" smtClean="0"/>
              <a:t>.</a:t>
            </a:r>
          </a:p>
          <a:p>
            <a:pPr marL="114300" indent="0">
              <a:buNone/>
            </a:pPr>
            <a:r>
              <a:rPr lang="ru-RU" sz="1400" dirty="0" smtClean="0">
                <a:solidFill>
                  <a:srgbClr val="222222"/>
                </a:solidFill>
                <a:latin typeface="StratosSkyeng"/>
              </a:rPr>
              <a:t> </a:t>
            </a:r>
            <a:r>
              <a:rPr lang="ru-RU" sz="1400" dirty="0">
                <a:solidFill>
                  <a:srgbClr val="222222"/>
                </a:solidFill>
                <a:latin typeface="StratosSkyeng"/>
              </a:rPr>
              <a:t>Ресурс предлагает интерактивные задания</a:t>
            </a:r>
            <a:r>
              <a:rPr lang="ru-RU" sz="1400" dirty="0" smtClean="0">
                <a:solidFill>
                  <a:srgbClr val="222222"/>
                </a:solidFill>
                <a:latin typeface="StratosSkyeng"/>
              </a:rPr>
              <a:t>, </a:t>
            </a:r>
            <a:r>
              <a:rPr lang="ru-RU" sz="1400" dirty="0" err="1">
                <a:solidFill>
                  <a:srgbClr val="222222"/>
                </a:solidFill>
                <a:latin typeface="StratosSkyeng"/>
              </a:rPr>
              <a:t>видеозанятия</a:t>
            </a:r>
            <a:r>
              <a:rPr lang="ru-RU" sz="1400" dirty="0">
                <a:solidFill>
                  <a:srgbClr val="222222"/>
                </a:solidFill>
                <a:latin typeface="StratosSkyeng"/>
              </a:rPr>
              <a:t> с классом, </a:t>
            </a:r>
            <a:endParaRPr lang="ru-RU" sz="1400" dirty="0" smtClean="0">
              <a:solidFill>
                <a:srgbClr val="222222"/>
              </a:solidFill>
              <a:latin typeface="StratosSkyeng"/>
            </a:endParaRPr>
          </a:p>
          <a:p>
            <a:pPr marL="114300" indent="0">
              <a:buNone/>
            </a:pPr>
            <a:r>
              <a:rPr lang="ru-RU" sz="1400" dirty="0" smtClean="0">
                <a:solidFill>
                  <a:srgbClr val="222222"/>
                </a:solidFill>
                <a:latin typeface="StratosSkyeng"/>
              </a:rPr>
              <a:t>трансляции </a:t>
            </a:r>
            <a:r>
              <a:rPr lang="ru-RU" sz="1400" dirty="0">
                <a:solidFill>
                  <a:srgbClr val="222222"/>
                </a:solidFill>
                <a:latin typeface="StratosSkyeng"/>
              </a:rPr>
              <a:t>уроков, домашние и </a:t>
            </a:r>
            <a:r>
              <a:rPr lang="ru-RU" sz="1400" dirty="0" smtClean="0">
                <a:solidFill>
                  <a:srgbClr val="222222"/>
                </a:solidFill>
                <a:latin typeface="StratosSkyeng"/>
              </a:rPr>
              <a:t>проверочные  работы.</a:t>
            </a:r>
            <a:r>
              <a:rPr lang="ru-RU" sz="1400" dirty="0" smtClean="0"/>
              <a:t> </a:t>
            </a:r>
          </a:p>
          <a:p>
            <a:r>
              <a:rPr lang="en-US" sz="1400" dirty="0" smtClean="0">
                <a:hlinkClick r:id="rId6"/>
              </a:rPr>
              <a:t>yaklass.ru</a:t>
            </a:r>
            <a:r>
              <a:rPr lang="ru-RU" sz="1400" dirty="0" smtClean="0"/>
              <a:t> </a:t>
            </a:r>
            <a:r>
              <a:rPr lang="ru-RU" sz="1400" dirty="0"/>
              <a:t>образовательный </a:t>
            </a:r>
            <a:r>
              <a:rPr lang="ru-RU" sz="1400" dirty="0" err="1"/>
              <a:t>интернет-ресурс</a:t>
            </a:r>
            <a:r>
              <a:rPr lang="ru-RU" sz="1400" dirty="0"/>
              <a:t> для школьников, </a:t>
            </a:r>
            <a:endParaRPr lang="ru-RU" sz="1400" dirty="0" smtClean="0"/>
          </a:p>
          <a:p>
            <a:pPr marL="114300" indent="0">
              <a:buNone/>
            </a:pPr>
            <a:r>
              <a:rPr lang="ru-RU" sz="1400" dirty="0" smtClean="0"/>
              <a:t>база </a:t>
            </a:r>
            <a:r>
              <a:rPr lang="ru-RU" sz="1400" dirty="0"/>
              <a:t>электронных рабочих тетрадей и </a:t>
            </a:r>
            <a:r>
              <a:rPr lang="ru-RU" sz="1400" dirty="0" smtClean="0"/>
              <a:t>бесконечный  </a:t>
            </a:r>
            <a:r>
              <a:rPr lang="ru-RU" sz="1400" dirty="0"/>
              <a:t>тренажёр по </a:t>
            </a:r>
            <a:endParaRPr lang="ru-RU" sz="1400" dirty="0" smtClean="0"/>
          </a:p>
          <a:p>
            <a:pPr marL="114300" indent="0">
              <a:buNone/>
            </a:pPr>
            <a:r>
              <a:rPr lang="ru-RU" sz="1400" dirty="0" smtClean="0"/>
              <a:t>школьной </a:t>
            </a:r>
            <a:r>
              <a:rPr lang="ru-RU" sz="1400" dirty="0"/>
              <a:t>программе. </a:t>
            </a:r>
            <a:r>
              <a:rPr lang="ru-RU" sz="1400" dirty="0" smtClean="0"/>
              <a:t>Платформа </a:t>
            </a:r>
            <a:r>
              <a:rPr lang="ru-RU" sz="1400" dirty="0"/>
              <a:t>содержит большое </a:t>
            </a:r>
            <a:endParaRPr lang="ru-RU" sz="1400" dirty="0" smtClean="0"/>
          </a:p>
          <a:p>
            <a:pPr marL="114300" indent="0">
              <a:buNone/>
            </a:pPr>
            <a:r>
              <a:rPr lang="ru-RU" sz="1400" dirty="0" smtClean="0"/>
              <a:t>количество </a:t>
            </a:r>
            <a:r>
              <a:rPr lang="ru-RU" sz="1400" dirty="0"/>
              <a:t>интерактивных заданий по разным предметам </a:t>
            </a:r>
            <a:r>
              <a:rPr lang="ru-RU" sz="1400" dirty="0" smtClean="0"/>
              <a:t>для</a:t>
            </a:r>
          </a:p>
          <a:p>
            <a:pPr marL="114300" indent="0">
              <a:buNone/>
            </a:pPr>
            <a:r>
              <a:rPr lang="ru-RU" sz="1400" dirty="0" smtClean="0"/>
              <a:t> </a:t>
            </a:r>
            <a:r>
              <a:rPr lang="ru-RU" sz="1400" dirty="0"/>
              <a:t>разных возрастов. Все они также представляют собой </a:t>
            </a:r>
            <a:endParaRPr lang="ru-RU" sz="1400" dirty="0" smtClean="0"/>
          </a:p>
          <a:p>
            <a:pPr marL="114300" indent="0">
              <a:buNone/>
            </a:pPr>
            <a:r>
              <a:rPr lang="ru-RU" sz="1400" dirty="0" smtClean="0"/>
              <a:t>перепечатанные </a:t>
            </a:r>
            <a:r>
              <a:rPr lang="ru-RU" sz="1400" dirty="0"/>
              <a:t>тексты задач из учебников</a:t>
            </a:r>
            <a:r>
              <a:rPr lang="ru-RU" sz="1400" dirty="0" smtClean="0"/>
              <a:t>.</a:t>
            </a:r>
          </a:p>
          <a:p>
            <a:r>
              <a:rPr lang="en-US" sz="1400" dirty="0" smtClean="0">
                <a:hlinkClick r:id="rId7"/>
              </a:rPr>
              <a:t>znaika.ru</a:t>
            </a:r>
            <a:r>
              <a:rPr lang="ru-RU" sz="1400" dirty="0" smtClean="0"/>
              <a:t> </a:t>
            </a:r>
            <a:r>
              <a:rPr lang="ru-RU" sz="1400" dirty="0" err="1"/>
              <a:t>Знайка.ру</a:t>
            </a:r>
            <a:r>
              <a:rPr lang="ru-RU" sz="1400" dirty="0"/>
              <a:t> создан в помощь школьникам, которые хотят </a:t>
            </a:r>
            <a:endParaRPr lang="ru-RU" sz="1400" dirty="0" smtClean="0"/>
          </a:p>
          <a:p>
            <a:pPr marL="114300" indent="0">
              <a:buNone/>
            </a:pPr>
            <a:r>
              <a:rPr lang="ru-RU" sz="1400" dirty="0" smtClean="0"/>
              <a:t>понять </a:t>
            </a:r>
            <a:r>
              <a:rPr lang="ru-RU" sz="1400" dirty="0"/>
              <a:t>интересующую их тему</a:t>
            </a:r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133882699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50"/>
          <p:cNvSpPr txBox="1">
            <a:spLocks noGrp="1"/>
          </p:cNvSpPr>
          <p:nvPr>
            <p:ph type="title"/>
          </p:nvPr>
        </p:nvSpPr>
        <p:spPr>
          <a:xfrm>
            <a:off x="2643188" y="0"/>
            <a:ext cx="5972175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 dirty="0"/>
              <a:t>Как реагировать на оценки?</a:t>
            </a:r>
            <a:endParaRPr dirty="0"/>
          </a:p>
        </p:txBody>
      </p:sp>
      <p:sp>
        <p:nvSpPr>
          <p:cNvPr id="290" name="Google Shape;290;p50"/>
          <p:cNvSpPr txBox="1">
            <a:spLocks noGrp="1"/>
          </p:cNvSpPr>
          <p:nvPr>
            <p:ph type="body" idx="1"/>
          </p:nvPr>
        </p:nvSpPr>
        <p:spPr>
          <a:xfrm>
            <a:off x="222069" y="1091274"/>
            <a:ext cx="8660674" cy="525727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ru-RU" sz="18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Если вы видите, что ребенок очень озабочен своими школьными отметками, попробуйте два варианта помощи.</a:t>
            </a:r>
            <a:endParaRPr sz="3600" dirty="0"/>
          </a:p>
          <a:p>
            <a:pPr marL="0" lvl="0" indent="0" algn="just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ru-RU" sz="18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1. Объясните ему, что с оценками он будет сталкиваться везде и всегда, а не только в школьной жизни. Однако нельзя, чтобы они полностью определяли настроение, состояние и представление о самом себе. Убедите сына или дочь, что вы цените их независимо от их учебных успехов.</a:t>
            </a:r>
            <a:endParaRPr sz="3600" dirty="0"/>
          </a:p>
          <a:p>
            <a:pPr marL="0" lvl="0" indent="0" algn="just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ru-RU" sz="18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2. Помогите овладеть недостающими школьными умениями и навыками, организовать домашние занятия, развить внимание и память. Расширяйте круг его (ее) интересов и возможностей.</a:t>
            </a:r>
            <a:endParaRPr sz="3600" dirty="0"/>
          </a:p>
          <a:p>
            <a:pPr marL="0" lvl="0" indent="0" algn="just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ru-RU" sz="18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Задумайтесь, насколько ваши требования и ожидания соотносятся с возможностями ребенка. Не ориентируйте его на сплошные успехи в школе. Лучше помогите выделить те предметы, по которым он вполне способен получать высокие оценки. Причем вовсе не обязательно это должны быть пятерки. Ведь максимум отметки для каждого ребенка свой. У одного это четверка, а у другого — тройка. Важно не сравнивать своего ребенка с другими детьми, а лучше показать ему, как он вырос, развился по сравнению с самим собой прежним.</a:t>
            </a:r>
            <a:endParaRPr sz="3600" dirty="0"/>
          </a:p>
          <a:p>
            <a:pPr marL="342900" lvl="0" indent="-241300" algn="just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sz="1600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51"/>
          <p:cNvSpPr txBox="1"/>
          <p:nvPr/>
        </p:nvSpPr>
        <p:spPr>
          <a:xfrm>
            <a:off x="395537" y="552719"/>
            <a:ext cx="8748464" cy="12003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Советы психолога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«Как относиться к оценкам ребёнка»</a:t>
            </a:r>
            <a:endParaRPr dirty="0"/>
          </a:p>
        </p:txBody>
      </p:sp>
      <p:sp>
        <p:nvSpPr>
          <p:cNvPr id="296" name="Google Shape;296;p51"/>
          <p:cNvSpPr txBox="1"/>
          <p:nvPr/>
        </p:nvSpPr>
        <p:spPr>
          <a:xfrm>
            <a:off x="199594" y="2072938"/>
            <a:ext cx="8748463" cy="391389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Comic Sans MS"/>
                <a:cs typeface="Times New Roman" panose="02020603050405020304" pitchFamily="18" charset="0"/>
                <a:sym typeface="Comic Sans MS"/>
              </a:rPr>
              <a:t>Следует знать, что любые оценки, которые получает ваш ребенок отличные или удовлетворительные, важны для его воспитания. Ребенок понимает, что бывает успех и неудачи. В будущем взрослеющему ребенку будет легче 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rtl="0">
              <a:spcBef>
                <a:spcPts val="525"/>
              </a:spcBef>
              <a:spcAft>
                <a:spcPts val="0"/>
              </a:spcAft>
              <a:buNone/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Comic Sans MS"/>
                <a:cs typeface="Times New Roman" panose="02020603050405020304" pitchFamily="18" charset="0"/>
                <a:sym typeface="Comic Sans MS"/>
              </a:rPr>
              <a:t>адаптироваться к жизни с ее падениями и подъемами. </a:t>
            </a:r>
            <a:endParaRPr sz="2800" b="1" dirty="0">
              <a:solidFill>
                <a:schemeClr val="dk1"/>
              </a:solidFill>
              <a:latin typeface="Times New Roman" panose="02020603050405020304" pitchFamily="18" charset="0"/>
              <a:ea typeface="Comic Sans MS"/>
              <a:cs typeface="Times New Roman" panose="02020603050405020304" pitchFamily="18" charset="0"/>
              <a:sym typeface="Comic Sans MS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53"/>
          <p:cNvSpPr txBox="1"/>
          <p:nvPr/>
        </p:nvSpPr>
        <p:spPr>
          <a:xfrm>
            <a:off x="269044" y="1237375"/>
            <a:ext cx="8520186" cy="397646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Дневник является официальным школьным документом учащегося. Ответственность за его обязательное и аккуратное ведение несет сам ученик.</a:t>
            </a:r>
            <a:endParaRPr dirty="0"/>
          </a:p>
          <a:p>
            <a:pPr marL="457200" marR="0" lvl="0" indent="-4572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Его ведение и заполнение регламентируется определенными правилами, которые должны соблюдаться всеми участниками образовательного процесса</a:t>
            </a:r>
            <a:r>
              <a:rPr lang="ru-RU" sz="2400" b="1" dirty="0" smtClea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</a:p>
          <a:p>
            <a:pPr marL="457200" marR="0" lvl="0" indent="-4572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ru-RU" sz="2400" b="1" dirty="0" smtClean="0">
                <a:solidFill>
                  <a:srgbClr val="000000"/>
                </a:solidFill>
                <a:latin typeface="Comic Sans MS"/>
                <a:sym typeface="Comic Sans MS"/>
              </a:rPr>
              <a:t>С 11.09 начинаем учиться записывать расписание и </a:t>
            </a:r>
            <a:r>
              <a:rPr lang="ru-RU" sz="2400" b="1" dirty="0" err="1" smtClean="0">
                <a:solidFill>
                  <a:srgbClr val="000000"/>
                </a:solidFill>
                <a:latin typeface="Comic Sans MS"/>
                <a:sym typeface="Comic Sans MS"/>
              </a:rPr>
              <a:t>Д.з</a:t>
            </a:r>
            <a:endParaRPr dirty="0"/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marR="0" lvl="0" indent="-3048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 sz="2400" b="1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08" name="Google Shape;308;p53"/>
          <p:cNvSpPr/>
          <p:nvPr/>
        </p:nvSpPr>
        <p:spPr>
          <a:xfrm>
            <a:off x="2771800" y="306522"/>
            <a:ext cx="576064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Дневник учащегося </a:t>
            </a: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61"/>
          <p:cNvSpPr txBox="1">
            <a:spLocks noGrp="1"/>
          </p:cNvSpPr>
          <p:nvPr>
            <p:ph type="title"/>
          </p:nvPr>
        </p:nvSpPr>
        <p:spPr>
          <a:xfrm>
            <a:off x="2643188" y="175846"/>
            <a:ext cx="5972175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b="1" dirty="0">
                <a:latin typeface="Comic Sans MS"/>
                <a:ea typeface="Comic Sans MS"/>
                <a:cs typeface="Comic Sans MS"/>
                <a:sym typeface="Comic Sans MS"/>
              </a:rPr>
              <a:t>Обозначения в </a:t>
            </a:r>
            <a:r>
              <a:rPr lang="ru-RU" sz="4800" b="1" dirty="0" smtClean="0">
                <a:latin typeface="Comic Sans MS"/>
                <a:ea typeface="Comic Sans MS"/>
                <a:cs typeface="Comic Sans MS"/>
                <a:sym typeface="Comic Sans MS"/>
              </a:rPr>
              <a:t>дневнике (тетради)</a:t>
            </a:r>
            <a:endParaRPr dirty="0"/>
          </a:p>
        </p:txBody>
      </p:sp>
      <p:sp>
        <p:nvSpPr>
          <p:cNvPr id="355" name="Google Shape;355;p61"/>
          <p:cNvSpPr txBox="1">
            <a:spLocks noGrp="1"/>
          </p:cNvSpPr>
          <p:nvPr>
            <p:ph type="body" idx="1"/>
          </p:nvPr>
        </p:nvSpPr>
        <p:spPr>
          <a:xfrm>
            <a:off x="2643188" y="1600200"/>
            <a:ext cx="6043612" cy="49676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 err="1">
                <a:latin typeface="Comic Sans MS"/>
                <a:ea typeface="Comic Sans MS"/>
                <a:cs typeface="Comic Sans MS"/>
                <a:sym typeface="Comic Sans MS"/>
              </a:rPr>
              <a:t>К.р</a:t>
            </a: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. (контрольная работа)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 err="1">
                <a:latin typeface="Comic Sans MS"/>
                <a:ea typeface="Comic Sans MS"/>
                <a:cs typeface="Comic Sans MS"/>
                <a:sym typeface="Comic Sans MS"/>
              </a:rPr>
              <a:t>П.р</a:t>
            </a: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. (проверочная работа)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 err="1">
                <a:latin typeface="Comic Sans MS"/>
                <a:ea typeface="Comic Sans MS"/>
                <a:cs typeface="Comic Sans MS"/>
                <a:sym typeface="Comic Sans MS"/>
              </a:rPr>
              <a:t>С.р</a:t>
            </a: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. (самостоятельная работа)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 err="1">
                <a:latin typeface="Comic Sans MS"/>
                <a:ea typeface="Comic Sans MS"/>
                <a:cs typeface="Comic Sans MS"/>
                <a:sym typeface="Comic Sans MS"/>
              </a:rPr>
              <a:t>М</a:t>
            </a:r>
            <a:r>
              <a:rPr lang="ru-RU" sz="2400" b="1" dirty="0" err="1" smtClean="0">
                <a:latin typeface="Comic Sans MS"/>
                <a:ea typeface="Comic Sans MS"/>
                <a:cs typeface="Comic Sans MS"/>
                <a:sym typeface="Comic Sans MS"/>
              </a:rPr>
              <a:t>.д</a:t>
            </a: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. </a:t>
            </a:r>
            <a:r>
              <a:rPr lang="ru-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(математический </a:t>
            </a: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диктант)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Д. (диктант)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 err="1" smtClean="0">
                <a:latin typeface="Comic Sans MS"/>
                <a:ea typeface="Comic Sans MS"/>
                <a:cs typeface="Comic Sans MS"/>
                <a:sym typeface="Comic Sans MS"/>
              </a:rPr>
              <a:t>Сл.д</a:t>
            </a:r>
            <a:r>
              <a:rPr lang="ru-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(словарный диктант)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 err="1">
                <a:latin typeface="Comic Sans MS"/>
                <a:ea typeface="Comic Sans MS"/>
                <a:cs typeface="Comic Sans MS"/>
                <a:sym typeface="Comic Sans MS"/>
              </a:rPr>
              <a:t>Изл</a:t>
            </a: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. (изложение)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Соч.(сочинение)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Т. (тест</a:t>
            </a:r>
            <a:r>
              <a:rPr lang="ru-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)</a:t>
            </a:r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 err="1" smtClean="0">
                <a:latin typeface="Comic Sans MS"/>
                <a:sym typeface="Comic Sans MS"/>
              </a:rPr>
              <a:t>Д.з</a:t>
            </a:r>
            <a:r>
              <a:rPr lang="ru-RU" sz="2400" b="1" dirty="0" smtClean="0">
                <a:latin typeface="Comic Sans MS"/>
                <a:sym typeface="Comic Sans MS"/>
              </a:rPr>
              <a:t> (домашняя работа)</a:t>
            </a:r>
            <a:endParaRPr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8"/>
          <p:cNvSpPr/>
          <p:nvPr/>
        </p:nvSpPr>
        <p:spPr>
          <a:xfrm>
            <a:off x="2417885" y="358269"/>
            <a:ext cx="6348046" cy="482919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rgbClr val="632423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Расписание </a:t>
            </a:r>
            <a:r>
              <a:rPr lang="ru-RU" sz="3200" b="1" dirty="0" smtClean="0">
                <a:solidFill>
                  <a:srgbClr val="632423"/>
                </a:solidFill>
                <a:latin typeface="Comic Sans MS"/>
                <a:ea typeface="Comic Sans MS"/>
                <a:cs typeface="Comic Sans MS"/>
                <a:sym typeface="Comic Sans MS"/>
              </a:rPr>
              <a:t>уроков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200" b="1" dirty="0" smtClean="0">
              <a:solidFill>
                <a:srgbClr val="632423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rgbClr val="632423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-RU" sz="3200" b="1" dirty="0" smtClean="0">
                <a:solidFill>
                  <a:srgbClr val="632423"/>
                </a:solidFill>
                <a:latin typeface="Comic Sans MS"/>
                <a:ea typeface="Comic Sans MS"/>
                <a:cs typeface="Comic Sans MS"/>
                <a:sym typeface="Comic Sans MS"/>
              </a:rPr>
              <a:t>Стабильного расписания на данный момент НЕТ!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 smtClean="0">
                <a:solidFill>
                  <a:srgbClr val="632423"/>
                </a:solidFill>
                <a:latin typeface="Comic Sans MS"/>
                <a:ea typeface="Comic Sans MS"/>
                <a:cs typeface="Comic Sans MS"/>
                <a:sym typeface="Comic Sans MS"/>
              </a:rPr>
              <a:t>Будем записывать ежедневно в дневник (я буду дублировать в группу)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3200" b="1" dirty="0">
              <a:solidFill>
                <a:srgbClr val="632423"/>
              </a:solidFill>
              <a:latin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</a:t>
            </a:r>
            <a:endParaRPr sz="3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64"/>
          <p:cNvSpPr txBox="1"/>
          <p:nvPr/>
        </p:nvSpPr>
        <p:spPr>
          <a:xfrm>
            <a:off x="3475461" y="1124744"/>
            <a:ext cx="566853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 smtClean="0">
                <a:solidFill>
                  <a:srgbClr val="632423"/>
                </a:solidFill>
                <a:latin typeface="Comic Sans MS"/>
                <a:ea typeface="Comic Sans MS"/>
                <a:cs typeface="Comic Sans MS"/>
                <a:sym typeface="Comic Sans MS"/>
              </a:rPr>
              <a:t>Продолжаем пополнять портфолио </a:t>
            </a:r>
            <a:endParaRPr sz="1800" dirty="0">
              <a:solidFill>
                <a:srgbClr val="63242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71" name="Google Shape;371;p64"/>
          <p:cNvSpPr txBox="1"/>
          <p:nvPr/>
        </p:nvSpPr>
        <p:spPr>
          <a:xfrm>
            <a:off x="3241379" y="4326165"/>
            <a:ext cx="63722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mic Sans MS"/>
              <a:buChar char="•"/>
            </a:pPr>
            <a:r>
              <a:rPr lang="ru-RU" sz="2800" b="1" dirty="0" smtClean="0">
                <a:latin typeface="Comic Sans MS"/>
                <a:ea typeface="Comic Sans MS"/>
                <a:cs typeface="Comic Sans MS"/>
                <a:sym typeface="Comic Sans MS"/>
              </a:rPr>
              <a:t>Добавляем с</a:t>
            </a:r>
            <a:r>
              <a:rPr lang="ru-RU" sz="2800" b="1" dirty="0" smtClea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ертификаты </a:t>
            </a:r>
            <a:r>
              <a:rPr lang="ru-RU" sz="28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об участии в конкурсах и </a:t>
            </a:r>
            <a:r>
              <a:rPr lang="ru-RU" sz="2800" b="1" dirty="0" smtClea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олимпиадах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mic Sans MS"/>
              <a:buChar char="•"/>
            </a:pPr>
            <a:endParaRPr lang="ru-RU" sz="2800" b="1" dirty="0">
              <a:latin typeface="Comic Sans MS"/>
              <a:sym typeface="Comic Sans M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25905" y="3211923"/>
            <a:ext cx="57015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SzPts val="2800"/>
              <a:buFont typeface="Comic Sans MS"/>
              <a:buChar char="•"/>
            </a:pPr>
            <a:r>
              <a:rPr lang="ru-RU" sz="2800" b="1" dirty="0" smtClean="0">
                <a:latin typeface="Comic Sans MS"/>
                <a:sym typeface="Comic Sans MS"/>
              </a:rPr>
              <a:t>Положение о портфолио </a:t>
            </a:r>
            <a:r>
              <a:rPr lang="ru-RU" sz="2800" b="1" dirty="0">
                <a:latin typeface="Comic Sans MS"/>
                <a:sym typeface="Comic Sans MS"/>
              </a:rPr>
              <a:t>есть на сайте</a:t>
            </a:r>
            <a:endParaRPr lang="ru-RU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ctrTitle"/>
          </p:nvPr>
        </p:nvSpPr>
        <p:spPr>
          <a:xfrm>
            <a:off x="2699792" y="1628775"/>
            <a:ext cx="5251996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640" b="1">
                <a:solidFill>
                  <a:srgbClr val="800000"/>
                </a:solidFill>
                <a:latin typeface="Caveat"/>
                <a:ea typeface="Caveat"/>
                <a:cs typeface="Caveat"/>
                <a:sym typeface="Caveat"/>
              </a:rPr>
              <a:t>2 класс</a:t>
            </a:r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ubTitle" idx="1"/>
          </p:nvPr>
        </p:nvSpPr>
        <p:spPr>
          <a:xfrm>
            <a:off x="2915816" y="4005263"/>
            <a:ext cx="622818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3600"/>
              <a:buNone/>
            </a:pPr>
            <a:r>
              <a:rPr lang="ru-RU" sz="3600" b="1" dirty="0" smtClean="0">
                <a:solidFill>
                  <a:srgbClr val="800000"/>
                </a:solidFill>
                <a:latin typeface="Caveat"/>
                <a:ea typeface="Caveat"/>
                <a:cs typeface="Caveat"/>
                <a:sym typeface="Caveat"/>
              </a:rPr>
              <a:t>2023-2024 </a:t>
            </a:r>
            <a:r>
              <a:rPr lang="ru-RU" sz="3600" b="1" dirty="0">
                <a:solidFill>
                  <a:srgbClr val="800000"/>
                </a:solidFill>
                <a:latin typeface="Caveat"/>
                <a:ea typeface="Caveat"/>
                <a:cs typeface="Caveat"/>
                <a:sym typeface="Caveat"/>
              </a:rPr>
              <a:t>учебный год</a:t>
            </a:r>
            <a:endParaRPr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66"/>
          <p:cNvSpPr txBox="1">
            <a:spLocks noGrp="1"/>
          </p:cNvSpPr>
          <p:nvPr>
            <p:ph type="title"/>
          </p:nvPr>
        </p:nvSpPr>
        <p:spPr>
          <a:xfrm>
            <a:off x="2643188" y="0"/>
            <a:ext cx="5972175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>
                <a:solidFill>
                  <a:srgbClr val="632423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питание</a:t>
            </a:r>
            <a:endParaRPr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dirty="0"/>
              <a:t>О</a:t>
            </a:r>
            <a:r>
              <a:rPr lang="ru-RU" dirty="0" smtClean="0"/>
              <a:t>бедаем в 14.00</a:t>
            </a:r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r>
              <a:rPr lang="ru-RU" dirty="0" smtClean="0"/>
              <a:t>В ПОНЕДЕЛЬНИК</a:t>
            </a:r>
          </a:p>
          <a:p>
            <a:pPr marL="114300" indent="0">
              <a:buNone/>
            </a:pPr>
            <a:r>
              <a:rPr lang="ru-RU" dirty="0"/>
              <a:t>В</a:t>
            </a:r>
            <a:r>
              <a:rPr lang="ru-RU" dirty="0" smtClean="0"/>
              <a:t> школу приходим в 13.45, чтобы успеть пообедать</a:t>
            </a:r>
            <a:endParaRPr lang="ru-RU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72"/>
          <p:cNvSpPr txBox="1">
            <a:spLocks noGrp="1"/>
          </p:cNvSpPr>
          <p:nvPr>
            <p:ph type="title"/>
          </p:nvPr>
        </p:nvSpPr>
        <p:spPr>
          <a:xfrm>
            <a:off x="2732835" y="493059"/>
            <a:ext cx="5972175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b="1" dirty="0">
                <a:solidFill>
                  <a:srgbClr val="632423"/>
                </a:solidFill>
                <a:latin typeface="Comic Sans MS"/>
                <a:ea typeface="Comic Sans MS"/>
                <a:cs typeface="Comic Sans MS"/>
                <a:sym typeface="Comic Sans MS"/>
              </a:rPr>
              <a:t>ЭКСКУРСИИ, ТЕАТРЫ</a:t>
            </a:r>
            <a:endParaRPr dirty="0"/>
          </a:p>
        </p:txBody>
      </p:sp>
      <p:sp>
        <p:nvSpPr>
          <p:cNvPr id="421" name="Google Shape;421;p72"/>
          <p:cNvSpPr txBox="1">
            <a:spLocks noGrp="1"/>
          </p:cNvSpPr>
          <p:nvPr>
            <p:ph type="body" idx="1"/>
          </p:nvPr>
        </p:nvSpPr>
        <p:spPr>
          <a:xfrm>
            <a:off x="2562505" y="2102224"/>
            <a:ext cx="65008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Принимаем предложения!</a:t>
            </a:r>
            <a:endParaRPr sz="2400" b="1" dirty="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b="1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2634562" y="129396"/>
            <a:ext cx="5972175" cy="8798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Нагрузка</a:t>
            </a:r>
            <a:r>
              <a:rPr lang="ru-RU" sz="28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/>
            </a:r>
            <a:br>
              <a:rPr lang="ru-RU" sz="28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ru-RU" b="1" dirty="0"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2800" b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1"/>
          </p:nvPr>
        </p:nvSpPr>
        <p:spPr>
          <a:xfrm>
            <a:off x="2803308" y="880935"/>
            <a:ext cx="6223125" cy="5048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Математика – 4 часа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Русский язык – </a:t>
            </a: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5</a:t>
            </a:r>
            <a:r>
              <a:rPr lang="ru-RU" sz="24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часов</a:t>
            </a:r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Литературное </a:t>
            </a:r>
            <a:r>
              <a:rPr lang="ru-RU" sz="2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чтение – </a:t>
            </a: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4</a:t>
            </a:r>
            <a:r>
              <a:rPr lang="ru-RU" sz="24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часа</a:t>
            </a:r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Окружающий </a:t>
            </a:r>
            <a:r>
              <a:rPr lang="ru-RU" sz="2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мир – 2 часа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Английский </a:t>
            </a:r>
            <a:r>
              <a:rPr lang="ru-RU" sz="2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язык – 2 часа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Изобразительное искусство – 1 час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Технология – 1 час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Музыка – 1 час</a:t>
            </a: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Физическая культура – 3 часа </a:t>
            </a:r>
            <a:endParaRPr lang="ru-RU" sz="2400" b="1" dirty="0" smtClean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ru-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+ Внеурочная деятельность (Вопрос решается)</a:t>
            </a:r>
            <a:r>
              <a:rPr lang="ru-RU" sz="24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/>
          <p:nvPr/>
        </p:nvSpPr>
        <p:spPr>
          <a:xfrm>
            <a:off x="2771800" y="396458"/>
            <a:ext cx="6372200" cy="4424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sng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Подготовка учебников и </a:t>
            </a:r>
            <a:r>
              <a:rPr lang="ru-RU" sz="2800" b="1" i="0" u="sng" strike="noStrike" cap="none" dirty="0" smtClea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тетрадей </a:t>
            </a:r>
            <a:r>
              <a:rPr lang="ru-RU" sz="2800" b="1" i="0" u="sng" strike="noStrike" cap="none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к </a:t>
            </a:r>
            <a:r>
              <a:rPr lang="ru-RU" sz="2800" b="1" i="0" u="sng" strike="noStrike" cap="none" dirty="0" smtClea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работе</a:t>
            </a:r>
            <a:r>
              <a:rPr lang="ru-RU" sz="2800" b="1" i="0" u="none" strike="noStrike" cap="none" dirty="0" smtClea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:</a:t>
            </a:r>
          </a:p>
          <a:p>
            <a:pPr marL="514350" marR="0" lvl="0" indent="-51435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2800" b="1" dirty="0" smtClean="0">
                <a:latin typeface="Comic Sans MS"/>
                <a:sym typeface="Comic Sans MS"/>
              </a:rPr>
              <a:t>Учебники </a:t>
            </a:r>
            <a:r>
              <a:rPr lang="ru-RU" sz="2800" b="1" dirty="0" err="1" smtClean="0">
                <a:latin typeface="Comic Sans MS"/>
                <a:sym typeface="Comic Sans MS"/>
              </a:rPr>
              <a:t>д.б</a:t>
            </a:r>
            <a:r>
              <a:rPr lang="ru-RU" sz="2800" b="1" dirty="0" smtClean="0">
                <a:latin typeface="Comic Sans MS"/>
                <a:sym typeface="Comic Sans MS"/>
              </a:rPr>
              <a:t> в обложках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2800" b="1" dirty="0">
                <a:latin typeface="Comic Sans MS"/>
                <a:sym typeface="Comic Sans MS"/>
              </a:rPr>
              <a:t> </a:t>
            </a:r>
            <a:r>
              <a:rPr lang="ru-RU" sz="2800" b="1" dirty="0" smtClean="0">
                <a:latin typeface="Comic Sans MS"/>
                <a:sym typeface="Comic Sans MS"/>
              </a:rPr>
              <a:t>Приклеить закладку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2800" b="1" dirty="0" smtClean="0">
                <a:latin typeface="Comic Sans MS"/>
                <a:sym typeface="Comic Sans MS"/>
              </a:rPr>
              <a:t>Проверить и стереть записи в учебниках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2800" b="1" dirty="0" smtClean="0">
                <a:latin typeface="Comic Sans MS"/>
                <a:sym typeface="Comic Sans MS"/>
              </a:rPr>
              <a:t>Тетради подписывает классный руководитель (</a:t>
            </a:r>
            <a:r>
              <a:rPr lang="ru-RU" sz="2800" b="1" dirty="0" err="1" smtClean="0">
                <a:latin typeface="Comic Sans MS"/>
                <a:sym typeface="Comic Sans MS"/>
              </a:rPr>
              <a:t>Р.т</a:t>
            </a:r>
            <a:r>
              <a:rPr lang="ru-RU" sz="2800" b="1" dirty="0" smtClean="0">
                <a:latin typeface="Comic Sans MS"/>
                <a:sym typeface="Comic Sans MS"/>
              </a:rPr>
              <a:t> – родители)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ru-RU" sz="2800" b="1" dirty="0" smtClean="0">
                <a:latin typeface="Comic Sans MS"/>
                <a:sym typeface="Comic Sans MS"/>
              </a:rPr>
              <a:t>Далее тетради подписывают дети по образцу. (под контролем родителей)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dirty="0"/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/>
          <p:nvPr/>
        </p:nvSpPr>
        <p:spPr>
          <a:xfrm>
            <a:off x="2699792" y="0"/>
            <a:ext cx="6372200" cy="653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u="sng" dirty="0">
                <a:solidFill>
                  <a:srgbClr val="7B4A3A"/>
                </a:solidFill>
                <a:latin typeface="Comic Sans MS"/>
                <a:ea typeface="Comic Sans MS"/>
                <a:cs typeface="Comic Sans MS"/>
                <a:sym typeface="Comic Sans MS"/>
              </a:rPr>
              <a:t>Оформление письменных  </a:t>
            </a:r>
            <a:r>
              <a:rPr lang="ru-RU" sz="2800" b="1" u="sng" dirty="0" smtClean="0">
                <a:solidFill>
                  <a:srgbClr val="7B4A3A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работ.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Памятка!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Все </a:t>
            </a:r>
            <a:r>
              <a:rPr lang="ru-RU" sz="2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записи в тетрадях следует оформлять      каллиграфическим аккуратным почерком</a:t>
            </a:r>
            <a:r>
              <a:rPr lang="ru-RU" sz="24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Пользоваться </a:t>
            </a:r>
            <a:r>
              <a:rPr lang="ru-RU" sz="2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шариковой ручкой с пастой синего цвета. Все подчёркивания выполняются простым карандашом </a:t>
            </a:r>
            <a:r>
              <a:rPr lang="ru-RU" sz="2400" b="1" dirty="0" smtClean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или </a:t>
            </a:r>
            <a:r>
              <a:rPr lang="ru-RU" sz="2400" b="1" dirty="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пастой зелёного цвета. </a:t>
            </a:r>
            <a:endParaRPr sz="2400" b="1" dirty="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2400" b="1" dirty="0">
              <a:solidFill>
                <a:srgbClr val="7B4A3A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rgbClr val="7B4A3A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rgbClr val="7B4A3A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rgbClr val="7B4A3A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382" y="1907176"/>
            <a:ext cx="8582298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Рекомендовано иметь</a:t>
            </a:r>
            <a:r>
              <a:rPr lang="ru-RU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r>
              <a:rPr lang="ru-RU" sz="28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тетрадь для </a:t>
            </a:r>
            <a:r>
              <a:rPr lang="ru-RU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с</a:t>
            </a:r>
            <a:r>
              <a:rPr lang="ru-RU" sz="28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писывания </a:t>
            </a:r>
            <a:r>
              <a:rPr lang="ru-RU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предложений или </a:t>
            </a:r>
          </a:p>
          <a:p>
            <a:r>
              <a:rPr lang="ru-RU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коротких текстов из</a:t>
            </a:r>
          </a:p>
          <a:p>
            <a:r>
              <a:rPr lang="ru-RU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любимой книги (классической литературы: Бианки, Паустовский, Пришвин..)</a:t>
            </a:r>
          </a:p>
          <a:p>
            <a:r>
              <a:rPr lang="ru-RU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r>
              <a:rPr lang="ru-RU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Списывать от одного и более предложений в день (будет зависеть от загруженности ребёнка)</a:t>
            </a:r>
          </a:p>
        </p:txBody>
      </p:sp>
    </p:spTree>
    <p:extLst>
      <p:ext uri="{BB962C8B-B14F-4D97-AF65-F5344CB8AC3E}">
        <p14:creationId xmlns:p14="http://schemas.microsoft.com/office/powerpoint/2010/main" val="259668049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/>
          <p:nvPr/>
        </p:nvSpPr>
        <p:spPr>
          <a:xfrm>
            <a:off x="2952205" y="1452529"/>
            <a:ext cx="6021977" cy="4726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-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Рекомендована е</a:t>
            </a:r>
            <a:r>
              <a:rPr lang="ru-RU" sz="2400" b="1" dirty="0" smtClea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жедневная </a:t>
            </a:r>
            <a:r>
              <a:rPr lang="ru-RU" sz="2400" b="1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работа над ошибками</a:t>
            </a:r>
            <a:r>
              <a:rPr lang="ru-RU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(р/о в отдельной </a:t>
            </a:r>
            <a:r>
              <a:rPr lang="ru-RU" sz="2400" b="1" dirty="0" smtClea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тетради для списываний, </a:t>
            </a:r>
            <a:r>
              <a:rPr lang="ru-RU" sz="2400" b="1" dirty="0" smtClea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тетрадь хранится дома) должна </a:t>
            </a:r>
            <a:r>
              <a:rPr lang="ru-RU" sz="24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представлять собой целостную систему, результативность которой прослеживается в повышении качества обучения. </a:t>
            </a:r>
            <a:endParaRPr lang="ru-RU" sz="2400" dirty="0" smtClean="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b="1" dirty="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7"/>
          <p:cNvSpPr txBox="1"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>
                <a:solidFill>
                  <a:srgbClr val="632423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НОРМЫ ОЦЕНКИ</a:t>
            </a:r>
            <a:endParaRPr/>
          </a:p>
        </p:txBody>
      </p:sp>
      <p:sp>
        <p:nvSpPr>
          <p:cNvPr id="203" name="Google Shape;203;p37"/>
          <p:cNvSpPr txBox="1"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8"/>
          <p:cNvSpPr txBox="1">
            <a:spLocks noGrp="1"/>
          </p:cNvSpPr>
          <p:nvPr>
            <p:ph type="title"/>
          </p:nvPr>
        </p:nvSpPr>
        <p:spPr>
          <a:xfrm>
            <a:off x="2643188" y="0"/>
            <a:ext cx="5972175" cy="1214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>
                <a:latin typeface="Comic Sans MS"/>
                <a:ea typeface="Comic Sans MS"/>
                <a:cs typeface="Comic Sans MS"/>
                <a:sym typeface="Comic Sans MS"/>
              </a:rPr>
              <a:t>ТЕХНИКА ЧТЕНИЯ</a:t>
            </a:r>
            <a:endParaRPr/>
          </a:p>
        </p:txBody>
      </p:sp>
      <p:sp>
        <p:nvSpPr>
          <p:cNvPr id="209" name="Google Shape;209;p38"/>
          <p:cNvSpPr txBox="1">
            <a:spLocks noGrp="1"/>
          </p:cNvSpPr>
          <p:nvPr>
            <p:ph type="body" idx="1"/>
          </p:nvPr>
        </p:nvSpPr>
        <p:spPr>
          <a:xfrm>
            <a:off x="313509" y="1214438"/>
            <a:ext cx="8599538" cy="41449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 sz="3200" b="1" dirty="0">
                <a:latin typeface="Comic Sans MS"/>
                <a:ea typeface="Comic Sans MS"/>
                <a:cs typeface="Comic Sans MS"/>
                <a:sym typeface="Comic Sans MS"/>
              </a:rPr>
              <a:t>               </a:t>
            </a:r>
            <a:r>
              <a:rPr lang="ru-RU" sz="3200" b="1" dirty="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 класс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 b="1" u="sng" dirty="0">
                <a:latin typeface="Comic Sans MS"/>
                <a:ea typeface="Comic Sans MS"/>
                <a:cs typeface="Comic Sans MS"/>
                <a:sym typeface="Comic Sans MS"/>
              </a:rPr>
              <a:t>Начало года – </a:t>
            </a:r>
            <a:r>
              <a:rPr lang="ru-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40 </a:t>
            </a:r>
            <a:r>
              <a:rPr lang="ru-RU" sz="2400" b="1" dirty="0">
                <a:latin typeface="Comic Sans MS"/>
                <a:ea typeface="Comic Sans MS"/>
                <a:cs typeface="Comic Sans MS"/>
                <a:sym typeface="Comic Sans MS"/>
              </a:rPr>
              <a:t>слов в </a:t>
            </a:r>
            <a:r>
              <a:rPr lang="ru-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минуту</a:t>
            </a: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1 чет</a:t>
            </a: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«5» больше 45 слов</a:t>
            </a: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«4» 35-45 слов</a:t>
            </a: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«3» 25-34 </a:t>
            </a:r>
            <a:r>
              <a:rPr lang="ru-RU" sz="2400" b="1" dirty="0" err="1" smtClean="0">
                <a:latin typeface="Comic Sans MS"/>
                <a:ea typeface="Comic Sans MS"/>
                <a:cs typeface="Comic Sans MS"/>
                <a:sym typeface="Comic Sans MS"/>
              </a:rPr>
              <a:t>сл</a:t>
            </a:r>
            <a:endParaRPr lang="ru-RU" sz="2400" b="1" dirty="0" smtClean="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Меньше 25 «ниже нормы»</a:t>
            </a:r>
            <a:endParaRPr b="1" dirty="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 b="1" u="sng" dirty="0" smtClean="0">
                <a:latin typeface="Comic Sans MS"/>
                <a:ea typeface="Comic Sans MS"/>
                <a:cs typeface="Comic Sans MS"/>
                <a:sym typeface="Comic Sans MS"/>
              </a:rPr>
              <a:t>К концу года больше 70 слов «5»</a:t>
            </a:r>
            <a:endParaRPr dirty="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3200" b="1" dirty="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3200" b="1" dirty="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285409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762</Words>
  <Application>Microsoft Office PowerPoint</Application>
  <PresentationFormat>Экран (4:3)</PresentationFormat>
  <Paragraphs>129</Paragraphs>
  <Slides>21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Calibri</vt:lpstr>
      <vt:lpstr>Caveat</vt:lpstr>
      <vt:lpstr>Comic Sans MS</vt:lpstr>
      <vt:lpstr>Noto Sans Symbols</vt:lpstr>
      <vt:lpstr>Quattrocento Sans</vt:lpstr>
      <vt:lpstr>StratosSkyeng</vt:lpstr>
      <vt:lpstr>Times New Roman</vt:lpstr>
      <vt:lpstr>10285409</vt:lpstr>
      <vt:lpstr>2 класс</vt:lpstr>
      <vt:lpstr>2 класс</vt:lpstr>
      <vt:lpstr>Нагрузка  </vt:lpstr>
      <vt:lpstr>Презентация PowerPoint</vt:lpstr>
      <vt:lpstr>Презентация PowerPoint</vt:lpstr>
      <vt:lpstr>Презентация PowerPoint</vt:lpstr>
      <vt:lpstr>Презентация PowerPoint</vt:lpstr>
      <vt:lpstr>НОРМЫ ОЦЕНКИ</vt:lpstr>
      <vt:lpstr>ТЕХНИКА ЧТЕНИЯ</vt:lpstr>
      <vt:lpstr>Оценивание</vt:lpstr>
      <vt:lpstr>ЭЛЕКТРОННЫЙ ЖУРНАЛ  Как будет запущен, детям выдам пароли </vt:lpstr>
      <vt:lpstr>Электронный дневник</vt:lpstr>
      <vt:lpstr>Сайты для дистанционного обучения школьников: краткий обзор </vt:lpstr>
      <vt:lpstr>Как реагировать на оценки?</vt:lpstr>
      <vt:lpstr>Презентация PowerPoint</vt:lpstr>
      <vt:lpstr>Презентация PowerPoint</vt:lpstr>
      <vt:lpstr>Обозначения в дневнике (тетради)</vt:lpstr>
      <vt:lpstr>Презентация PowerPoint</vt:lpstr>
      <vt:lpstr>Презентация PowerPoint</vt:lpstr>
      <vt:lpstr>питание</vt:lpstr>
      <vt:lpstr>ЭКСКУРСИИ, ТЕАТРЫ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класс</dc:title>
  <cp:lastModifiedBy>admin</cp:lastModifiedBy>
  <cp:revision>35</cp:revision>
  <dcterms:modified xsi:type="dcterms:W3CDTF">2023-09-12T02:57:13Z</dcterms:modified>
</cp:coreProperties>
</file>