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80" r:id="rId13"/>
    <p:sldId id="267" r:id="rId14"/>
    <p:sldId id="269" r:id="rId15"/>
    <p:sldId id="271" r:id="rId16"/>
    <p:sldId id="270" r:id="rId17"/>
    <p:sldId id="273" r:id="rId18"/>
    <p:sldId id="274" r:id="rId19"/>
    <p:sldId id="272" r:id="rId20"/>
    <p:sldId id="276" r:id="rId21"/>
    <p:sldId id="277" r:id="rId22"/>
    <p:sldId id="278" r:id="rId23"/>
    <p:sldId id="275" r:id="rId24"/>
    <p:sldId id="281" r:id="rId25"/>
    <p:sldId id="279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87365-ABB9-48C3-9313-33B497D152F2}" type="datetimeFigureOut">
              <a:rPr lang="ru-RU" smtClean="0"/>
              <a:pPr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4C803-EFC8-4ED8-89F9-B66145A6B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892480" cy="1124744"/>
          </a:xfrm>
        </p:spPr>
        <p:txBody>
          <a:bodyPr/>
          <a:lstStyle/>
          <a:p>
            <a:r>
              <a:rPr lang="ru-RU" dirty="0"/>
              <a:t>Английская революция и её итоги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949280"/>
            <a:ext cx="3779912" cy="90872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Подготовила учитель истории и обществознания Сушко Ю.С.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696744" cy="4704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Символы эпохи (культурные)</a:t>
            </a: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508104" cy="408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11760" y="580526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Кромвель подрубает королевский дуб. Карикатура 1649 Г.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/>
              <a:t>Памятники дошедшие до нас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6309320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Вооружение гражданской войны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1944216" cy="23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060848"/>
            <a:ext cx="18554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2160240" cy="1490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68144" y="5445224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Законодательные акты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3960440" cy="263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20999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/>
              <a:t>Понятия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6264696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u="sng" dirty="0"/>
              <a:t>Высокая комиссия </a:t>
            </a:r>
            <a:r>
              <a:rPr lang="ru-RU" sz="2000" b="1" dirty="0"/>
              <a:t>- </a:t>
            </a:r>
            <a:r>
              <a:rPr lang="ru-RU" sz="2000" dirty="0"/>
              <a:t>суд по религиозным и политическим делам, учрежденный актом парламента уже в 1543 г., для борьбы с теми, кто отрицал верховенство короля в церковных вопросах</a:t>
            </a:r>
            <a:endParaRPr lang="ru-RU" sz="2000" b="1" dirty="0"/>
          </a:p>
          <a:p>
            <a:r>
              <a:rPr lang="ru-RU" sz="2000" b="1" u="sng" dirty="0"/>
              <a:t>Долгий парламент </a:t>
            </a:r>
            <a:r>
              <a:rPr lang="ru-RU" sz="2000" b="1" dirty="0"/>
              <a:t>- </a:t>
            </a:r>
            <a:r>
              <a:rPr lang="ru-RU" sz="2000" dirty="0" err="1"/>
              <a:t>парламент</a:t>
            </a:r>
            <a:r>
              <a:rPr lang="ru-RU" sz="2000" dirty="0"/>
              <a:t>, который собрался в Вестминстере в ноябре 1640 г. За продолжительность срока своего существования (он действовал в течение 13 лет) получил название Долгого.</a:t>
            </a:r>
            <a:endParaRPr lang="ru-RU" sz="2000" b="1" dirty="0"/>
          </a:p>
          <a:p>
            <a:r>
              <a:rPr lang="ru-RU" sz="2000" b="1" u="sng" dirty="0"/>
              <a:t>Звездная палата </a:t>
            </a:r>
            <a:r>
              <a:rPr lang="ru-RU" sz="2000" b="1" dirty="0"/>
              <a:t>- </a:t>
            </a:r>
            <a:r>
              <a:rPr lang="ru-RU" sz="2000" dirty="0"/>
              <a:t>высший судебный трибунал, существовавший уже при Тюдорах</a:t>
            </a:r>
          </a:p>
          <a:p>
            <a:r>
              <a:rPr lang="ru-RU" sz="2000" b="1" u="sng" dirty="0"/>
              <a:t>Пуритане</a:t>
            </a:r>
            <a:r>
              <a:rPr lang="ru-RU" sz="2000" b="1" dirty="0"/>
              <a:t> – </a:t>
            </a:r>
            <a:r>
              <a:rPr lang="ru-RU" sz="2000" dirty="0"/>
              <a:t>религиозное течение отражает черты, присущие кальвинистскому мировоззрению: скромность в повседневной жизни, строгие моральные устои, отказ от веселых мирских развлечений и т. д.</a:t>
            </a:r>
            <a:endParaRPr lang="ru-RU" sz="2000" b="1" dirty="0"/>
          </a:p>
          <a:p>
            <a:r>
              <a:rPr lang="ru-RU" sz="2000" b="1" u="sng" dirty="0"/>
              <a:t>Индепенденты</a:t>
            </a:r>
            <a:r>
              <a:rPr lang="ru-RU" sz="2000" b="1" dirty="0"/>
              <a:t> - </a:t>
            </a:r>
            <a:r>
              <a:rPr lang="ru-RU" sz="2000" dirty="0"/>
              <a:t>направление в пуританстве, оформившееся в 80-90-х гг. XVI в. Индепендентами, т.е. независимыми, называли тех. кто выступал за полную автономию и независимость каждой религиозной общины как от государственной власти</a:t>
            </a:r>
            <a:endParaRPr lang="ru-RU" sz="2000" b="1" dirty="0"/>
          </a:p>
          <a:p>
            <a:r>
              <a:rPr lang="ru-RU" sz="2000" b="1" u="sng" dirty="0"/>
              <a:t>Левеллеры</a:t>
            </a:r>
            <a:r>
              <a:rPr lang="ru-RU" sz="2000" b="1" dirty="0"/>
              <a:t> - </a:t>
            </a:r>
            <a:r>
              <a:rPr lang="ru-RU" sz="2000" dirty="0"/>
              <a:t>или уравнители, название радикальной политической группировки, главные требованиями которого было введение свободы совести и всеобщего избирательного права, уничтожение палаты лордов и установление республики.</a:t>
            </a:r>
            <a:endParaRPr lang="ru-RU" sz="2000" b="1" dirty="0"/>
          </a:p>
          <a:p>
            <a:r>
              <a:rPr lang="ru-RU" sz="2000" b="1" u="sng" dirty="0" err="1"/>
              <a:t>Прайдова</a:t>
            </a:r>
            <a:r>
              <a:rPr lang="ru-RU" sz="2000" b="1" u="sng" dirty="0"/>
              <a:t> чистка </a:t>
            </a:r>
            <a:r>
              <a:rPr lang="ru-RU" sz="2000" b="1" dirty="0"/>
              <a:t>- </a:t>
            </a:r>
            <a:r>
              <a:rPr lang="ru-RU" sz="2000" dirty="0"/>
              <a:t>государственный переворот, совершённый индепендентами 6-7 декабря 1648 года</a:t>
            </a:r>
          </a:p>
          <a:p>
            <a:r>
              <a:rPr lang="ru-RU" sz="2000" b="1" u="sng" dirty="0"/>
              <a:t>Пресвитериане </a:t>
            </a:r>
            <a:r>
              <a:rPr lang="ru-RU" sz="2000" b="1" dirty="0"/>
              <a:t>-  </a:t>
            </a:r>
            <a:r>
              <a:rPr lang="ru-RU" sz="2000" dirty="0"/>
              <a:t>дно из течений в пуританстве, возникшее уже в XVI в. Пресвитериане были сторонниками такой церковной организации, в которой главную роль играли пресвитеры – старейшины</a:t>
            </a:r>
            <a:endParaRPr lang="ru-RU" sz="2000" b="1" dirty="0"/>
          </a:p>
          <a:p>
            <a:pPr>
              <a:buNone/>
            </a:pP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Предпосылки революции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u="sng" dirty="0"/>
              <a:t>Кризис английской системы власти при Стюартах </a:t>
            </a:r>
          </a:p>
        </p:txBody>
      </p:sp>
      <p:sp>
        <p:nvSpPr>
          <p:cNvPr id="4" name="Овал 3"/>
          <p:cNvSpPr/>
          <p:nvPr/>
        </p:nvSpPr>
        <p:spPr>
          <a:xfrm>
            <a:off x="467544" y="2996952"/>
            <a:ext cx="273630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Парламент</a:t>
            </a:r>
          </a:p>
        </p:txBody>
      </p:sp>
      <p:sp>
        <p:nvSpPr>
          <p:cNvPr id="5" name="Овал 4"/>
          <p:cNvSpPr/>
          <p:nvPr/>
        </p:nvSpPr>
        <p:spPr>
          <a:xfrm>
            <a:off x="6228184" y="2996952"/>
            <a:ext cx="273630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Король</a:t>
            </a:r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2915816" y="3140968"/>
            <a:ext cx="3672408" cy="1080120"/>
          </a:xfrm>
          <a:prstGeom prst="left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Конфликт политических сил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4581128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Стремился:</a:t>
            </a:r>
          </a:p>
          <a:p>
            <a:pPr algn="ctr"/>
            <a:r>
              <a:rPr lang="ru-RU" sz="2400" dirty="0"/>
              <a:t>ограничить королевскую власть и усилить права парламента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4509120"/>
            <a:ext cx="3131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Стремился: </a:t>
            </a:r>
          </a:p>
          <a:p>
            <a:pPr algn="ctr"/>
            <a:r>
              <a:rPr lang="ru-RU" sz="2400" dirty="0"/>
              <a:t>к усилению королевской власти;</a:t>
            </a:r>
          </a:p>
          <a:p>
            <a:pPr algn="ctr"/>
            <a:r>
              <a:rPr lang="ru-RU" sz="2400" dirty="0"/>
              <a:t>самостоятельной внутренней и внешней политике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Предпосылки революции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/>
              <a:t>Экономические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348880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Развитие мануфактур тормозилось цеховыми правилами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284984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В ходе огораживаний происходило обезземеливание крестьян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4293096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«Новые дворяне» (джентри) активно включаются в рынок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5301208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Король раздает право монополии на выпуск товаров и торговлю отдельным компаниям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Предпосылки революции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888432"/>
          </a:xfrm>
        </p:spPr>
        <p:txBody>
          <a:bodyPr/>
          <a:lstStyle/>
          <a:p>
            <a:pPr algn="ctr">
              <a:buNone/>
            </a:pPr>
            <a:r>
              <a:rPr lang="ru-RU" b="1" u="sng" dirty="0"/>
              <a:t>Социальные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988840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«Новое дворянство» выступало за развитие капитализма и рынка (в том числе свободной продажи земли)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924944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«Старая» аристократия» выступала за сохранение сильной власти короля и своих родовых привилегий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3933056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Сельская и городская буржуазия не имела политической власти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4869160"/>
            <a:ext cx="80648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Противоречия между англиканской церковью и идеями пуритан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5777880"/>
            <a:ext cx="80648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Конфликт между королем и парламентом обострился во время англо-шотландской войны, так как у короля не было средств на её ведение, а народ отказывался платить налоги не утвержденные парламентом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революции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412776"/>
            <a:ext cx="80648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Противоречия между нарождающимся капиталистическим и старым феодальным укладами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708920"/>
            <a:ext cx="80648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Недовольство политикой Стюартов, обострение отношений парламента и короля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4005064"/>
            <a:ext cx="80648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Противоречия между англиканской церковью и идеологией пуританизма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Конституционный период</a:t>
            </a:r>
            <a:br>
              <a:rPr lang="ru-RU" dirty="0"/>
            </a:br>
            <a:r>
              <a:rPr lang="ru-RU" dirty="0"/>
              <a:t>(1640 – 1642 гг.)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700808"/>
            <a:ext cx="331236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Ноябрь 1640 г. – Созыв Долгого парламента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995936" y="2708920"/>
            <a:ext cx="72008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005064"/>
            <a:ext cx="77048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Монополии на право торговли - незаконны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941168"/>
            <a:ext cx="77048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Запрет роспуска парламента королём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5877272"/>
            <a:ext cx="77048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Созыв парламента не реже 1 раза в 3 года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268760"/>
            <a:ext cx="163091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Конституционный период</a:t>
            </a:r>
            <a:br>
              <a:rPr lang="ru-RU" dirty="0"/>
            </a:br>
            <a:r>
              <a:rPr lang="ru-RU" dirty="0"/>
              <a:t>(1640 – 1642 гг.)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/>
              <a:t>Окончательный раскол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492896"/>
            <a:ext cx="576064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Принятие «Великой ремонстрации» 1641Г.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3789040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Назовите основные положения «Великой ремонстрации» основываясь на тексте учебника.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dirty="0"/>
              <a:t>Гражданская война (1642 – 1646 гг.)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3367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5733256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Рассмотрите карту английской гражданской войны.</a:t>
            </a:r>
          </a:p>
          <a:p>
            <a:pPr algn="ctr"/>
            <a:r>
              <a:rPr lang="ru-RU" sz="2000" dirty="0"/>
              <a:t>Почему под властью короля находились сельские местности Англии, а под контролем парламента промышленно развитый юг?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/>
          <a:lstStyle/>
          <a:p>
            <a:r>
              <a:rPr lang="ru-RU" dirty="0"/>
              <a:t>Противоречие к теме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836713"/>
            <a:ext cx="8229600" cy="3816424"/>
          </a:xfrm>
        </p:spPr>
        <p:txBody>
          <a:bodyPr/>
          <a:lstStyle/>
          <a:p>
            <a:pPr algn="ctr">
              <a:buNone/>
            </a:pPr>
            <a:r>
              <a:rPr lang="ru-RU" i="1" dirty="0"/>
              <a:t>Почему несмотря на то, что в 1649 г. в Англии была свергнута монархия и образована республика, позднее монархия была восстановлена?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969568"/>
            <a:ext cx="691276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Вторая гражданская война (1648 – 1649 гг.)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/>
            <a:r>
              <a:rPr lang="ru-RU" dirty="0"/>
              <a:t>Каковы были последствия первой гражданской войны? Какие противоречия возникли в лагере революционеров?</a:t>
            </a:r>
          </a:p>
        </p:txBody>
      </p:sp>
      <p:sp>
        <p:nvSpPr>
          <p:cNvPr id="12290" name="AutoShape 2" descr="https://upload.wikimedia.org/wikipedia/commons/3/3e/English_civil_war_map_1642_to_16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03816"/>
            <a:ext cx="3153257" cy="395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95936" y="5805264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Карта территорий под контролем парламентариев (зелёный) и роялистов (красный)</a:t>
            </a:r>
          </a:p>
          <a:p>
            <a:br>
              <a:rPr lang="ru-RU" dirty="0"/>
            </a:b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093368" y="3645024"/>
            <a:ext cx="6050632" cy="2201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Почему</a:t>
            </a:r>
            <a:r>
              <a:rPr kumimoji="0" lang="ru-RU" sz="2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итоги победили силы парламента?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Индепендентская</a:t>
            </a:r>
            <a:r>
              <a:rPr lang="ru-RU" dirty="0"/>
              <a:t> республика и Протекторат Кромвеля (1649-1958 гг.)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95536" y="270892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Внутренняя 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Внешняя политика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184482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Заполните таблицу. Назовите основные положения политики Кромвеля.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Период нестабильности (1658 – 1160 гг.)</a:t>
            </a: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13434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551723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Оливер Кромвель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628800"/>
            <a:ext cx="39604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1658 г. – смерть Кромвеля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5868144" y="2492896"/>
            <a:ext cx="720080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3789040"/>
            <a:ext cx="39604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Беспорядки внутри страны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3968" y="5085184"/>
            <a:ext cx="3960440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/>
              <a:t>Ответьте на вопрос:</a:t>
            </a:r>
          </a:p>
          <a:p>
            <a:pPr algn="ctr"/>
            <a:r>
              <a:rPr lang="ru-RU" b="1" dirty="0"/>
              <a:t>Как вы думаете почему в Англии начался период нестабильности после смерти Кромвеля?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Реставрация монархии (1660-1689 гг.)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5292080" cy="410445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Почему в Англию возвращается монархия?</a:t>
            </a:r>
          </a:p>
          <a:p>
            <a:r>
              <a:rPr lang="ru-RU" dirty="0"/>
              <a:t>Похоже ли она на монархию при Карле </a:t>
            </a:r>
            <a:r>
              <a:rPr lang="en-US" dirty="0"/>
              <a:t>I</a:t>
            </a:r>
            <a:r>
              <a:rPr lang="ru-RU" dirty="0"/>
              <a:t> ?</a:t>
            </a:r>
          </a:p>
          <a:p>
            <a:r>
              <a:rPr lang="ru-RU" dirty="0"/>
              <a:t>Какой документ был принят при Карле </a:t>
            </a:r>
            <a:r>
              <a:rPr lang="en-US" dirty="0"/>
              <a:t>II</a:t>
            </a:r>
            <a:r>
              <a:rPr lang="ru-RU" dirty="0"/>
              <a:t>?</a:t>
            </a:r>
          </a:p>
          <a:p>
            <a:r>
              <a:rPr lang="ru-RU" dirty="0"/>
              <a:t>Что было указано в этом документе?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60232" y="544522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Карл </a:t>
            </a:r>
            <a:r>
              <a:rPr lang="en-GB" b="1" dirty="0"/>
              <a:t>II</a:t>
            </a:r>
            <a:r>
              <a:rPr lang="ru-RU" b="1" dirty="0"/>
              <a:t> – новый король Англии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21696"/>
            <a:ext cx="135478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1672" y="1556792"/>
            <a:ext cx="2952328" cy="378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Отвечаем на вопрос</a:t>
            </a:r>
            <a:r>
              <a:rPr lang="en-US" dirty="0"/>
              <a:t> </a:t>
            </a:r>
            <a:r>
              <a:rPr lang="ru-RU" dirty="0"/>
              <a:t>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i="1" dirty="0"/>
              <a:t>Почему английская революция была обречена на поражение ?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536504" cy="385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 на уроке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Что нового вы узнали?</a:t>
            </a:r>
          </a:p>
          <a:p>
            <a:pPr algn="ctr"/>
            <a:r>
              <a:rPr lang="ru-RU" dirty="0"/>
              <a:t>Какие трудности возникли при изучении данной темы?</a:t>
            </a:r>
          </a:p>
          <a:p>
            <a:pPr algn="ctr"/>
            <a:r>
              <a:rPr lang="ru-RU" dirty="0"/>
              <a:t>Что ещё вы бы хотели узнать?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204864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Достижения революции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Нерешённые задачи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1268760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Заполните таблицу </a:t>
            </a:r>
            <a:r>
              <a:rPr lang="ru-RU" sz="2800" dirty="0"/>
              <a:t>«</a:t>
            </a:r>
            <a:r>
              <a:rPr lang="ru-RU" sz="2800" b="1" dirty="0"/>
              <a:t>Итоги Английской революции</a:t>
            </a:r>
            <a:r>
              <a:rPr lang="ru-RU" sz="2800" dirty="0"/>
              <a:t>».</a:t>
            </a:r>
            <a:endParaRPr lang="ru-RU" sz="2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Учебная задача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i="1" dirty="0"/>
              <a:t>Почему английская революция была обречена на поражение 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7632848" cy="434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80728"/>
          </a:xfrm>
        </p:spPr>
        <p:txBody>
          <a:bodyPr/>
          <a:lstStyle/>
          <a:p>
            <a:r>
              <a:rPr lang="ru-RU" dirty="0"/>
              <a:t>Лента времени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268760"/>
            <a:ext cx="9144001" cy="502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Личности эпохи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26098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501317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Карл </a:t>
            </a:r>
            <a:r>
              <a:rPr lang="en-US" sz="2400" b="1" dirty="0"/>
              <a:t>I – </a:t>
            </a:r>
            <a:r>
              <a:rPr lang="ru-RU" sz="2400" b="1" dirty="0"/>
              <a:t>король Англии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628800"/>
            <a:ext cx="26098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07904" y="491900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Оливер Кромвель – руководитель Английской революции</a:t>
            </a:r>
            <a:endParaRPr lang="ru-RU" sz="24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628799"/>
            <a:ext cx="2520280" cy="3266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00192" y="491900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Уильям </a:t>
            </a:r>
            <a:r>
              <a:rPr lang="ru-RU" sz="2400" b="1" dirty="0" err="1"/>
              <a:t>Лод</a:t>
            </a:r>
            <a:r>
              <a:rPr lang="ru-RU" sz="2400" b="1" dirty="0"/>
              <a:t>  - архиепископ </a:t>
            </a:r>
            <a:r>
              <a:rPr lang="ru-RU" sz="2400" b="1" dirty="0" err="1"/>
              <a:t>Кентербирийский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Личности эпохи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26098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5157192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2-й Лорд-протектор Англии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00808"/>
            <a:ext cx="26098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64088" y="515719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Карл </a:t>
            </a:r>
            <a:r>
              <a:rPr lang="en-US" sz="2400" b="1" dirty="0"/>
              <a:t>II –</a:t>
            </a:r>
            <a:r>
              <a:rPr lang="ru-RU" sz="2400" b="1" dirty="0"/>
              <a:t> король Англии и Шотландии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Символы эпохи (политические)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212924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7683" y="1268760"/>
            <a:ext cx="2856317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139952" y="5661248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Долгий парламент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417437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515719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Петиция о праве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Символы эпохи (политические)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30956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5445224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Великая ремонстрация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203217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44008" y="566124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Билль о правах 1689 года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Символы эпохи (экономические)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1520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6093296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Навигационный акт 1651 г.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420888"/>
            <a:ext cx="480035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794</Words>
  <Application>Microsoft Office PowerPoint</Application>
  <PresentationFormat>Экран (4:3)</PresentationFormat>
  <Paragraphs>107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Тема Office</vt:lpstr>
      <vt:lpstr>Английская революция и её итоги</vt:lpstr>
      <vt:lpstr>Противоречие к теме</vt:lpstr>
      <vt:lpstr>Учебная задача</vt:lpstr>
      <vt:lpstr>Лента времени</vt:lpstr>
      <vt:lpstr>Личности эпохи</vt:lpstr>
      <vt:lpstr>Личности эпохи</vt:lpstr>
      <vt:lpstr>Символы эпохи (политические)</vt:lpstr>
      <vt:lpstr>Символы эпохи (политические)</vt:lpstr>
      <vt:lpstr>Символы эпохи (экономические)</vt:lpstr>
      <vt:lpstr>Символы эпохи (культурные)</vt:lpstr>
      <vt:lpstr>Памятники дошедшие до нас</vt:lpstr>
      <vt:lpstr>Понятия</vt:lpstr>
      <vt:lpstr>Предпосылки революции</vt:lpstr>
      <vt:lpstr>Предпосылки революции</vt:lpstr>
      <vt:lpstr>Предпосылки революции</vt:lpstr>
      <vt:lpstr>Причины революции</vt:lpstr>
      <vt:lpstr>Конституционный период (1640 – 1642 гг.)</vt:lpstr>
      <vt:lpstr>Конституционный период (1640 – 1642 гг.)</vt:lpstr>
      <vt:lpstr>Гражданская война (1642 – 1646 гг.)</vt:lpstr>
      <vt:lpstr>Вторая гражданская война (1648 – 1649 гг.)</vt:lpstr>
      <vt:lpstr>Индепендентская республика и Протекторат Кромвеля (1649-1958 гг.)</vt:lpstr>
      <vt:lpstr>Период нестабильности (1658 – 1160 гг.)</vt:lpstr>
      <vt:lpstr>Реставрация монархии (1660-1689 гг.)</vt:lpstr>
      <vt:lpstr>Отвечаем на вопрос урока</vt:lpstr>
      <vt:lpstr>Рефлексия на уроке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Английская революция и её итоги</dc:title>
  <dc:creator>ПК</dc:creator>
  <cp:lastModifiedBy>Черепаха Борзая</cp:lastModifiedBy>
  <cp:revision>42</cp:revision>
  <dcterms:created xsi:type="dcterms:W3CDTF">2020-11-06T17:45:36Z</dcterms:created>
  <dcterms:modified xsi:type="dcterms:W3CDTF">2023-09-13T17:52:56Z</dcterms:modified>
</cp:coreProperties>
</file>